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hyperlink" Target="https://github.com/jamesnyika/hashi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pid Consul"/>
          <p:cNvSpPr txBox="1"/>
          <p:nvPr>
            <p:ph type="ctrTitle"/>
          </p:nvPr>
        </p:nvSpPr>
        <p:spPr>
          <a:xfrm>
            <a:off x="1270000" y="3530252"/>
            <a:ext cx="10464800" cy="14100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2159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Rapid Consul</a:t>
            </a:r>
          </a:p>
        </p:txBody>
      </p:sp>
      <p:sp>
        <p:nvSpPr>
          <p:cNvPr id="120" name="A presentation…"/>
          <p:cNvSpPr txBox="1"/>
          <p:nvPr>
            <p:ph type="subTitle" sz="quarter" idx="1"/>
          </p:nvPr>
        </p:nvSpPr>
        <p:spPr>
          <a:xfrm>
            <a:off x="9042400" y="6337300"/>
            <a:ext cx="3476179" cy="1130301"/>
          </a:xfrm>
          <a:prstGeom prst="rect">
            <a:avLst/>
          </a:prstGeom>
        </p:spPr>
        <p:txBody>
          <a:bodyPr/>
          <a:lstStyle/>
          <a:p>
            <a:pPr algn="r" defTabSz="362204">
              <a:defRPr sz="2294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presentation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By </a:t>
            </a:r>
          </a:p>
          <a:p>
            <a:pPr algn="r" defTabSz="362204">
              <a:defRPr sz="2294">
                <a:solidFill>
                  <a:srgbClr val="242424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James Nyika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Appendix"/>
          <p:cNvSpPr txBox="1"/>
          <p:nvPr/>
        </p:nvSpPr>
        <p:spPr>
          <a:xfrm>
            <a:off x="554384" y="7732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205" name="All code/artifacts are at…"/>
          <p:cNvSpPr txBox="1"/>
          <p:nvPr/>
        </p:nvSpPr>
        <p:spPr>
          <a:xfrm>
            <a:off x="552449" y="2565399"/>
            <a:ext cx="651510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All code/artifacts are at</a:t>
            </a: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algn="l">
              <a:defRPr b="0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genda"/>
          <p:cNvSpPr txBox="1"/>
          <p:nvPr>
            <p:ph type="title"/>
          </p:nvPr>
        </p:nvSpPr>
        <p:spPr>
          <a:xfrm>
            <a:off x="952500" y="1292522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24" name="Baselining - about HashiCorp and Consul…"/>
          <p:cNvSpPr txBox="1"/>
          <p:nvPr>
            <p:ph type="body" sz="half" idx="1"/>
          </p:nvPr>
        </p:nvSpPr>
        <p:spPr>
          <a:xfrm>
            <a:off x="952500" y="2645667"/>
            <a:ext cx="11099800" cy="38059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Baselining - about HashiCorp and Consul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The Challenge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 Overview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</a:t>
            </a:r>
          </a:p>
          <a:p>
            <a:pPr>
              <a:spcBef>
                <a:spcPts val="2000"/>
              </a:spcBef>
              <a:defRPr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Wrap up &amp; Next Steps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aselining"/>
          <p:cNvSpPr txBox="1"/>
          <p:nvPr>
            <p:ph type="title"/>
          </p:nvPr>
        </p:nvSpPr>
        <p:spPr>
          <a:xfrm>
            <a:off x="533400" y="620861"/>
            <a:ext cx="11099800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Baselining</a:t>
            </a:r>
          </a:p>
        </p:txBody>
      </p:sp>
      <p:sp>
        <p:nvSpPr>
          <p:cNvPr id="128" name="HashiCorp is…"/>
          <p:cNvSpPr txBox="1"/>
          <p:nvPr/>
        </p:nvSpPr>
        <p:spPr>
          <a:xfrm>
            <a:off x="251659" y="3664642"/>
            <a:ext cx="5490772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HashiCorp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An innovative, privately held, San Francisco based software company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Making open source tools and commercial products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Enabling our customers to provision, secure, run and connect cloud-computing infrastructure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29" name="hclogo.png" descr="hc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904" y="2631031"/>
            <a:ext cx="2469396" cy="740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onsul is…"/>
          <p:cNvSpPr txBox="1"/>
          <p:nvPr/>
        </p:nvSpPr>
        <p:spPr>
          <a:xfrm>
            <a:off x="6797219" y="3588442"/>
            <a:ext cx="5858775" cy="528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On of the most popular open source tools produced by HashiCorp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a service networking solution that allows our customers to manage service configuration (the what), service discovery (the where) and service segmentation (the layout) of their applications and services.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It is user friendly, datacenter-aware and can be used without the expensive retrofitting of your applications, today.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674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he Challenge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Challenge</a:t>
            </a:r>
          </a:p>
        </p:txBody>
      </p:sp>
      <p:sp>
        <p:nvSpPr>
          <p:cNvPr id="135" name="Acme Today desires…"/>
          <p:cNvSpPr txBox="1"/>
          <p:nvPr/>
        </p:nvSpPr>
        <p:spPr>
          <a:xfrm>
            <a:off x="644224" y="2356542"/>
            <a:ext cx="1171635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Acme Today desires</a:t>
            </a:r>
          </a:p>
          <a:p>
            <a:pPr algn="l">
              <a:defRPr b="0" sz="3200"/>
            </a:pPr>
          </a:p>
          <a:p>
            <a:pPr algn="l">
              <a:defRPr b="0" sz="3200"/>
            </a:pPr>
            <a:r>
              <a:t>  “An easy to manage, secure application that can be deployed, visualized and managed  across multiple clouds/datacenters with as little overhead as possible”</a:t>
            </a: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Has a web application and supporting database (Apache Derby)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The communication between the two services is insecure (unencrypted)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eliminate the use of expensive load balancers used in front of the web application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Acme would like to improve the experience of managing these services and reduce the brittleness of the links between the services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0587" y="486840"/>
            <a:ext cx="1700879" cy="169332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he Solution"/>
          <p:cNvSpPr txBox="1"/>
          <p:nvPr>
            <p:ph type="title"/>
          </p:nvPr>
        </p:nvSpPr>
        <p:spPr>
          <a:xfrm>
            <a:off x="533400" y="620861"/>
            <a:ext cx="7576791" cy="1120478"/>
          </a:xfrm>
          <a:prstGeom prst="rect">
            <a:avLst/>
          </a:prstGeom>
        </p:spPr>
        <p:txBody>
          <a:bodyPr/>
          <a:lstStyle>
            <a:lvl1pPr algn="l" defTabSz="484886">
              <a:defRPr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140" name="What’s the Value ?…"/>
          <p:cNvSpPr txBox="1"/>
          <p:nvPr/>
        </p:nvSpPr>
        <p:spPr>
          <a:xfrm>
            <a:off x="644224" y="4914847"/>
            <a:ext cx="11716352" cy="432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What’s the Value ?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will ensure secure communications through encryption between the two services without re-writing the services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saving you time and money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is free and your engineers can configure the basic framework of the solution in minutes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team will be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these services in the </a:t>
            </a: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Web Interface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in minutes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have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Your will be easily able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943" y="18206"/>
            <a:ext cx="2365096" cy="2354585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Use HashiCorp Consul to build a service mesh tying the application and its database together over a secure manageable connection that can be visualized and modified in real time."/>
          <p:cNvSpPr txBox="1"/>
          <p:nvPr/>
        </p:nvSpPr>
        <p:spPr>
          <a:xfrm>
            <a:off x="809324" y="2491666"/>
            <a:ext cx="1171635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Use HashiCorp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Consul</a:t>
            </a:r>
            <a:r>
              <a:t> to build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service mesh</a:t>
            </a:r>
            <a:r>
              <a:t> tying the application and its database together over a </a:t>
            </a:r>
            <a:r>
              <a:rPr>
                <a:latin typeface="Fira Code Bold"/>
                <a:ea typeface="Fira Code Bold"/>
                <a:cs typeface="Fira Code Bold"/>
                <a:sym typeface="Fira Code Bold"/>
              </a:rPr>
              <a:t>secure manageable</a:t>
            </a:r>
            <a:r>
              <a:t> connection that can be visualized and modified in real time.</a:t>
            </a:r>
          </a:p>
        </p:txBody>
      </p:sp>
      <p:sp>
        <p:nvSpPr>
          <p:cNvPr id="143" name="Line"/>
          <p:cNvSpPr/>
          <p:nvPr/>
        </p:nvSpPr>
        <p:spPr>
          <a:xfrm>
            <a:off x="749714" y="45119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⏟"/>
          <p:cNvSpPr txBox="1"/>
          <p:nvPr>
            <p:ph type="title"/>
          </p:nvPr>
        </p:nvSpPr>
        <p:spPr>
          <a:xfrm>
            <a:off x="4749800" y="5383361"/>
            <a:ext cx="4205586" cy="1876741"/>
          </a:xfrm>
          <a:prstGeom prst="rect">
            <a:avLst/>
          </a:prstGeom>
        </p:spPr>
        <p:txBody>
          <a:bodyPr/>
          <a:lstStyle>
            <a:lvl1pPr algn="l" defTabSz="233679">
              <a:defRPr sz="28000"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⏟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62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Appsvr…"/>
          <p:cNvSpPr/>
          <p:nvPr/>
        </p:nvSpPr>
        <p:spPr>
          <a:xfrm>
            <a:off x="2847747" y="2049735"/>
            <a:ext cx="1301801" cy="397639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Appsvr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(HTTPKIT)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:8080</a:t>
            </a:r>
          </a:p>
        </p:txBody>
      </p:sp>
      <p:sp>
        <p:nvSpPr>
          <p:cNvPr id="149" name="Sidecar Proxy…"/>
          <p:cNvSpPr/>
          <p:nvPr/>
        </p:nvSpPr>
        <p:spPr>
          <a:xfrm>
            <a:off x="72866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:2527</a:t>
            </a:r>
          </a:p>
        </p:txBody>
      </p:sp>
      <p:sp>
        <p:nvSpPr>
          <p:cNvPr id="150" name="Sidecar Proxy…"/>
          <p:cNvSpPr/>
          <p:nvPr/>
        </p:nvSpPr>
        <p:spPr>
          <a:xfrm>
            <a:off x="4594200" y="4428777"/>
            <a:ext cx="1122314" cy="1538636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Sidecar Proxy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:9090</a:t>
            </a:r>
          </a:p>
        </p:txBody>
      </p:sp>
      <p:sp>
        <p:nvSpPr>
          <p:cNvPr id="151" name="DB Server…"/>
          <p:cNvSpPr/>
          <p:nvPr/>
        </p:nvSpPr>
        <p:spPr>
          <a:xfrm>
            <a:off x="8855252" y="1957412"/>
            <a:ext cx="1301801" cy="406871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DB Server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(Derby)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:1527</a:t>
            </a:r>
          </a:p>
        </p:txBody>
      </p:sp>
      <p:sp>
        <p:nvSpPr>
          <p:cNvPr id="152" name="Consul…"/>
          <p:cNvSpPr/>
          <p:nvPr/>
        </p:nvSpPr>
        <p:spPr>
          <a:xfrm>
            <a:off x="45942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:21000</a:t>
            </a:r>
          </a:p>
        </p:txBody>
      </p:sp>
      <p:sp>
        <p:nvSpPr>
          <p:cNvPr id="153" name="Consul…"/>
          <p:cNvSpPr/>
          <p:nvPr/>
        </p:nvSpPr>
        <p:spPr>
          <a:xfrm>
            <a:off x="7286600" y="3789312"/>
            <a:ext cx="1122314" cy="692201"/>
          </a:xfrm>
          <a:prstGeom prst="rect">
            <a:avLst/>
          </a:prstGeom>
          <a:solidFill>
            <a:schemeClr val="accent2">
              <a:hueOff val="167855"/>
              <a:satOff val="17755"/>
              <a:lumOff val="-166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Consul</a:t>
            </a:r>
          </a:p>
          <a:p>
            <a:pPr>
              <a:defRPr b="0" sz="17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pPr>
            <a:r>
              <a:t>:21001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4190007" y="1894929"/>
            <a:ext cx="4569273" cy="992536"/>
            <a:chOff x="0" y="0"/>
            <a:chExt cx="4569271" cy="992534"/>
          </a:xfrm>
        </p:grpSpPr>
        <p:sp>
          <p:nvSpPr>
            <p:cNvPr id="154" name="Double Arrow"/>
            <p:cNvSpPr/>
            <p:nvPr/>
          </p:nvSpPr>
          <p:spPr>
            <a:xfrm>
              <a:off x="0" y="0"/>
              <a:ext cx="456927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INSECURE"/>
            <p:cNvSpPr txBox="1"/>
            <p:nvPr/>
          </p:nvSpPr>
          <p:spPr>
            <a:xfrm>
              <a:off x="1477020" y="265738"/>
              <a:ext cx="1694689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INSECURE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5694784" y="3639145"/>
            <a:ext cx="1615232" cy="992536"/>
            <a:chOff x="0" y="0"/>
            <a:chExt cx="1615231" cy="992534"/>
          </a:xfrm>
        </p:grpSpPr>
        <p:sp>
          <p:nvSpPr>
            <p:cNvPr id="157" name="Double Arrow"/>
            <p:cNvSpPr/>
            <p:nvPr/>
          </p:nvSpPr>
          <p:spPr>
            <a:xfrm>
              <a:off x="0" y="0"/>
              <a:ext cx="1615232" cy="992535"/>
            </a:xfrm>
            <a:prstGeom prst="leftRightArrow">
              <a:avLst>
                <a:gd name="adj1" fmla="val 56815"/>
                <a:gd name="adj2" fmla="val 29900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TLS"/>
            <p:cNvSpPr txBox="1"/>
            <p:nvPr/>
          </p:nvSpPr>
          <p:spPr>
            <a:xfrm>
              <a:off x="468068" y="265738"/>
              <a:ext cx="67909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TLS</a:t>
              </a:r>
            </a:p>
          </p:txBody>
        </p:sp>
        <p:sp>
          <p:nvSpPr>
            <p:cNvPr id="159" name="Lock"/>
            <p:cNvSpPr/>
            <p:nvPr/>
          </p:nvSpPr>
          <p:spPr>
            <a:xfrm>
              <a:off x="1308737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Lock"/>
            <p:cNvSpPr/>
            <p:nvPr/>
          </p:nvSpPr>
          <p:spPr>
            <a:xfrm>
              <a:off x="157903" y="364229"/>
              <a:ext cx="173992" cy="26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2" name="Secure Access"/>
          <p:cNvSpPr/>
          <p:nvPr/>
        </p:nvSpPr>
        <p:spPr>
          <a:xfrm>
            <a:off x="3181549" y="7262316"/>
            <a:ext cx="1984877" cy="1196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Secure Access</a:t>
            </a:r>
          </a:p>
        </p:txBody>
      </p:sp>
      <p:sp>
        <p:nvSpPr>
          <p:cNvPr id="163" name="Thunderbolt"/>
          <p:cNvSpPr/>
          <p:nvPr/>
        </p:nvSpPr>
        <p:spPr>
          <a:xfrm>
            <a:off x="3930203" y="5868829"/>
            <a:ext cx="966540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InSecure Access"/>
          <p:cNvSpPr/>
          <p:nvPr/>
        </p:nvSpPr>
        <p:spPr>
          <a:xfrm>
            <a:off x="666949" y="7262316"/>
            <a:ext cx="2215605" cy="133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InSecure Access</a:t>
            </a:r>
          </a:p>
        </p:txBody>
      </p:sp>
      <p:sp>
        <p:nvSpPr>
          <p:cNvPr id="165" name="Thunderbolt"/>
          <p:cNvSpPr/>
          <p:nvPr/>
        </p:nvSpPr>
        <p:spPr>
          <a:xfrm>
            <a:off x="2057573" y="5868829"/>
            <a:ext cx="966541" cy="1876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Consul"/>
          <p:cNvSpPr txBox="1"/>
          <p:nvPr/>
        </p:nvSpPr>
        <p:spPr>
          <a:xfrm>
            <a:off x="5939682" y="7073899"/>
            <a:ext cx="12115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</a:lstStyle>
          <a:p>
            <a:pPr/>
            <a:r>
              <a:t>Consul</a:t>
            </a:r>
          </a:p>
        </p:txBody>
      </p:sp>
      <p:sp>
        <p:nvSpPr>
          <p:cNvPr id="167" name="The Solution 2"/>
          <p:cNvSpPr txBox="1"/>
          <p:nvPr/>
        </p:nvSpPr>
        <p:spPr>
          <a:xfrm>
            <a:off x="533400" y="620861"/>
            <a:ext cx="7576791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Solution 2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ouble Arrow"/>
          <p:cNvSpPr/>
          <p:nvPr/>
        </p:nvSpPr>
        <p:spPr>
          <a:xfrm>
            <a:off x="4190007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Double Arrow"/>
          <p:cNvSpPr/>
          <p:nvPr/>
        </p:nvSpPr>
        <p:spPr>
          <a:xfrm>
            <a:off x="8423303" y="5238294"/>
            <a:ext cx="363733" cy="324306"/>
          </a:xfrm>
          <a:prstGeom prst="leftRightArrow">
            <a:avLst>
              <a:gd name="adj1" fmla="val 19149"/>
              <a:gd name="adj2" fmla="val 3550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The old way of interacting"/>
          <p:cNvSpPr txBox="1"/>
          <p:nvPr/>
        </p:nvSpPr>
        <p:spPr>
          <a:xfrm>
            <a:off x="4442234" y="1769864"/>
            <a:ext cx="412033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old way of interacting </a:t>
            </a:r>
          </a:p>
        </p:txBody>
      </p:sp>
      <p:sp>
        <p:nvSpPr>
          <p:cNvPr id="172" name="The better way of interacting"/>
          <p:cNvSpPr txBox="1"/>
          <p:nvPr/>
        </p:nvSpPr>
        <p:spPr>
          <a:xfrm>
            <a:off x="4359237" y="3359150"/>
            <a:ext cx="45692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The better way of interacting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Demo time"/>
          <p:cNvSpPr txBox="1"/>
          <p:nvPr/>
        </p:nvSpPr>
        <p:spPr>
          <a:xfrm>
            <a:off x="3869084" y="32497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Demo</a:t>
            </a:r>
            <a:r>
              <a:t> time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Available for download at…"/>
          <p:cNvSpPr txBox="1"/>
          <p:nvPr/>
        </p:nvSpPr>
        <p:spPr>
          <a:xfrm>
            <a:off x="2952700" y="5662761"/>
            <a:ext cx="6628954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t>Available for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download</a:t>
            </a:r>
            <a:r>
              <a:t> at </a:t>
            </a: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</a:p>
          <a:p>
            <a:pPr defTabSz="449833">
              <a:defRPr b="0" sz="1848">
                <a:latin typeface="Fira Code Bold"/>
                <a:ea typeface="Fira Code Bold"/>
                <a:cs typeface="Fira Code Bold"/>
                <a:sym typeface="Fira Code Bold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https://github.com/jamesnyika/hashi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rapup &amp; Next Steps"/>
          <p:cNvSpPr txBox="1"/>
          <p:nvPr>
            <p:ph type="title"/>
          </p:nvPr>
        </p:nvSpPr>
        <p:spPr>
          <a:xfrm>
            <a:off x="469900" y="201761"/>
            <a:ext cx="7576791" cy="1120478"/>
          </a:xfrm>
          <a:prstGeom prst="rect">
            <a:avLst/>
          </a:prstGeom>
        </p:spPr>
        <p:txBody>
          <a:bodyPr/>
          <a:lstStyle>
            <a:lvl1pPr algn="l" defTabSz="373887">
              <a:defRPr sz="5119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Wrapup &amp; Next Steps</a:t>
            </a:r>
          </a:p>
        </p:txBody>
      </p:sp>
      <p:sp>
        <p:nvSpPr>
          <p:cNvPr id="180" name="In the demo we saw…"/>
          <p:cNvSpPr txBox="1"/>
          <p:nvPr/>
        </p:nvSpPr>
        <p:spPr>
          <a:xfrm>
            <a:off x="509172" y="1226025"/>
            <a:ext cx="11716353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3200"/>
            </a:pPr>
            <a:r>
              <a:t>In the demo we saw</a:t>
            </a:r>
          </a:p>
          <a:p>
            <a:pPr algn="l"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securing two services without a re-write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300">
                <a:latin typeface="Fira Code Bold"/>
                <a:ea typeface="Fira Code Bold"/>
                <a:cs typeface="Fira Code Bold"/>
                <a:sym typeface="Fira Code Bold"/>
              </a:rPr>
              <a:t>solving the challenge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 while saving you time and money in re-implementation costs 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rapid configuration approach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reducing your time to value to hours</a:t>
            </a:r>
            <a:endParaRPr sz="2000">
              <a:latin typeface="Fira Code Bold"/>
              <a:ea typeface="Fira Code Bold"/>
              <a:cs typeface="Fira Code Bold"/>
              <a:sym typeface="Fira Code Bold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clean and easy management interface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ability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visualize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and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control access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while having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a great experience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doing so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algn="l">
              <a:lnSpc>
                <a:spcPct val="70000"/>
              </a:lnSpc>
              <a:defRPr b="0" sz="3200"/>
            </a:pP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marL="2778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solidFill>
                  <a:schemeClr val="accent6">
                    <a:satOff val="-15808"/>
                    <a:lumOff val="-17557"/>
                  </a:schemeClr>
                </a:solidFill>
                <a:latin typeface="Fira Code Regular"/>
                <a:ea typeface="Fira Code Regular"/>
                <a:cs typeface="Fira Code Regular"/>
                <a:sym typeface="Fira Code Regular"/>
              </a:rPr>
              <a:t>Consul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’s flexibility and configurability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  <a:p>
            <a:pPr lvl="1" marL="722312" indent="-277812" algn="l">
              <a:lnSpc>
                <a:spcPct val="70000"/>
              </a:lnSpc>
              <a:buSzPct val="145000"/>
              <a:buChar char="•"/>
              <a:defRPr b="0" sz="3200"/>
            </a:pP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Benefit: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scale these benefits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to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other applications and services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with </a:t>
            </a:r>
            <a:r>
              <a:rPr sz="2000">
                <a:latin typeface="Fira Code Bold"/>
                <a:ea typeface="Fira Code Bold"/>
                <a:cs typeface="Fira Code Bold"/>
                <a:sym typeface="Fira Code Bold"/>
              </a:rPr>
              <a:t>even less effort</a:t>
            </a:r>
            <a:r>
              <a:rPr sz="2000">
                <a:latin typeface="Fira Code Regular"/>
                <a:ea typeface="Fira Code Regular"/>
                <a:cs typeface="Fira Code Regular"/>
                <a:sym typeface="Fira Code Regular"/>
              </a:rPr>
              <a:t> once the baseline is established</a:t>
            </a:r>
            <a:endParaRPr sz="2000">
              <a:latin typeface="Fira Code Regular"/>
              <a:ea typeface="Fira Code Regular"/>
              <a:cs typeface="Fira Code Regular"/>
              <a:sym typeface="Fira Code Regular"/>
            </a:endParaRP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7442" y="334440"/>
            <a:ext cx="2365097" cy="235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910166" y="7255195"/>
            <a:ext cx="11184468" cy="1"/>
          </a:xfrm>
          <a:prstGeom prst="line">
            <a:avLst/>
          </a:prstGeom>
          <a:ln w="25400">
            <a:solidFill>
              <a:schemeClr val="accent6">
                <a:satOff val="-15808"/>
                <a:lumOff val="-175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Identify…"/>
          <p:cNvSpPr txBox="1"/>
          <p:nvPr/>
        </p:nvSpPr>
        <p:spPr>
          <a:xfrm>
            <a:off x="1447799" y="7429500"/>
            <a:ext cx="195069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Identify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A set of pilot service</a:t>
            </a:r>
          </a:p>
        </p:txBody>
      </p:sp>
      <p:sp>
        <p:nvSpPr>
          <p:cNvPr id="184" name="Capture…"/>
          <p:cNvSpPr txBox="1"/>
          <p:nvPr/>
        </p:nvSpPr>
        <p:spPr>
          <a:xfrm>
            <a:off x="3530600" y="6243136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Capture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Requirements</a:t>
            </a:r>
          </a:p>
        </p:txBody>
      </p:sp>
      <p:sp>
        <p:nvSpPr>
          <p:cNvPr id="185" name="Document Success…"/>
          <p:cNvSpPr txBox="1"/>
          <p:nvPr/>
        </p:nvSpPr>
        <p:spPr>
          <a:xfrm>
            <a:off x="5003800" y="7581899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Document Success 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Criteria</a:t>
            </a:r>
          </a:p>
        </p:txBody>
      </p:sp>
      <p:sp>
        <p:nvSpPr>
          <p:cNvPr id="186" name="Procure…"/>
          <p:cNvSpPr txBox="1"/>
          <p:nvPr/>
        </p:nvSpPr>
        <p:spPr>
          <a:xfrm>
            <a:off x="6667500" y="6090736"/>
            <a:ext cx="195069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Procure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Support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Licensing</a:t>
            </a:r>
          </a:p>
        </p:txBody>
      </p:sp>
      <p:sp>
        <p:nvSpPr>
          <p:cNvPr id="187" name="Demonstrate…"/>
          <p:cNvSpPr txBox="1"/>
          <p:nvPr/>
        </p:nvSpPr>
        <p:spPr>
          <a:xfrm>
            <a:off x="7607300" y="7734299"/>
            <a:ext cx="19506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Demonstrate</a:t>
            </a:r>
          </a:p>
          <a:p>
            <a: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t>Solution</a:t>
            </a:r>
          </a:p>
        </p:txBody>
      </p:sp>
      <p:sp>
        <p:nvSpPr>
          <p:cNvPr id="188" name="Initial Operating Capability (IOC)"/>
          <p:cNvSpPr txBox="1"/>
          <p:nvPr/>
        </p:nvSpPr>
        <p:spPr>
          <a:xfrm>
            <a:off x="9232900" y="5938336"/>
            <a:ext cx="19506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00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Initial Operating Capability (IOC)</a:t>
            </a:r>
          </a:p>
        </p:txBody>
      </p:sp>
      <p:sp>
        <p:nvSpPr>
          <p:cNvPr id="189" name="Oval"/>
          <p:cNvSpPr/>
          <p:nvPr/>
        </p:nvSpPr>
        <p:spPr>
          <a:xfrm>
            <a:off x="1854200" y="7020269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Oval"/>
          <p:cNvSpPr/>
          <p:nvPr/>
        </p:nvSpPr>
        <p:spPr>
          <a:xfrm>
            <a:off x="4012927" y="7020269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Oval"/>
          <p:cNvSpPr/>
          <p:nvPr/>
        </p:nvSpPr>
        <p:spPr>
          <a:xfrm>
            <a:off x="54483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Oval"/>
          <p:cNvSpPr/>
          <p:nvPr/>
        </p:nvSpPr>
        <p:spPr>
          <a:xfrm>
            <a:off x="7061200" y="7033192"/>
            <a:ext cx="490736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Oval"/>
          <p:cNvSpPr/>
          <p:nvPr/>
        </p:nvSpPr>
        <p:spPr>
          <a:xfrm>
            <a:off x="8337280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Oval"/>
          <p:cNvSpPr/>
          <p:nvPr/>
        </p:nvSpPr>
        <p:spPr>
          <a:xfrm>
            <a:off x="10109472" y="7033192"/>
            <a:ext cx="490737" cy="469852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Arrow"/>
          <p:cNvSpPr/>
          <p:nvPr/>
        </p:nvSpPr>
        <p:spPr>
          <a:xfrm>
            <a:off x="1612900" y="8496300"/>
            <a:ext cx="9217621" cy="1016000"/>
          </a:xfrm>
          <a:prstGeom prst="rightArrow">
            <a:avLst>
              <a:gd name="adj1" fmla="val 32000"/>
              <a:gd name="adj2" fmla="val 8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3 weeks"/>
          <p:cNvSpPr txBox="1"/>
          <p:nvPr/>
        </p:nvSpPr>
        <p:spPr>
          <a:xfrm>
            <a:off x="5326571" y="8773770"/>
            <a:ext cx="1305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 weeks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2530" y="409022"/>
            <a:ext cx="1857209" cy="18489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hank You"/>
          <p:cNvSpPr txBox="1"/>
          <p:nvPr/>
        </p:nvSpPr>
        <p:spPr>
          <a:xfrm>
            <a:off x="3869084" y="4316561"/>
            <a:ext cx="5266632" cy="112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84886">
              <a:defRPr b="0" sz="6640"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