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</p:sldIdLst>
  <p:sldSz cx="9715500" cy="6121400"/>
  <p:notesSz cx="9715500" cy="612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0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001813"/>
            <a:ext cx="7286625" cy="2131154"/>
          </a:xfrm>
        </p:spPr>
        <p:txBody>
          <a:bodyPr anchor="b"/>
          <a:lstStyle>
            <a:lvl1pPr algn="ctr">
              <a:defRPr sz="478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38" y="3215152"/>
            <a:ext cx="7286625" cy="1477921"/>
          </a:xfrm>
        </p:spPr>
        <p:txBody>
          <a:bodyPr/>
          <a:lstStyle>
            <a:lvl1pPr marL="0" indent="0" algn="ctr">
              <a:buNone/>
              <a:defRPr sz="1913"/>
            </a:lvl1pPr>
            <a:lvl2pPr marL="364343" indent="0" algn="ctr">
              <a:buNone/>
              <a:defRPr sz="1594"/>
            </a:lvl2pPr>
            <a:lvl3pPr marL="728685" indent="0" algn="ctr">
              <a:buNone/>
              <a:defRPr sz="1434"/>
            </a:lvl3pPr>
            <a:lvl4pPr marL="1093028" indent="0" algn="ctr">
              <a:buNone/>
              <a:defRPr sz="1275"/>
            </a:lvl4pPr>
            <a:lvl5pPr marL="1457371" indent="0" algn="ctr">
              <a:buNone/>
              <a:defRPr sz="1275"/>
            </a:lvl5pPr>
            <a:lvl6pPr marL="1821713" indent="0" algn="ctr">
              <a:buNone/>
              <a:defRPr sz="1275"/>
            </a:lvl6pPr>
            <a:lvl7pPr marL="2186056" indent="0" algn="ctr">
              <a:buNone/>
              <a:defRPr sz="1275"/>
            </a:lvl7pPr>
            <a:lvl8pPr marL="2550399" indent="0" algn="ctr">
              <a:buNone/>
              <a:defRPr sz="1275"/>
            </a:lvl8pPr>
            <a:lvl9pPr marL="2914741" indent="0" algn="ctr">
              <a:buNone/>
              <a:defRPr sz="12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22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043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2655" y="325908"/>
            <a:ext cx="2094905" cy="51876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7941" y="325908"/>
            <a:ext cx="6163270" cy="518760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592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79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53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1526100"/>
            <a:ext cx="8379619" cy="2546332"/>
          </a:xfrm>
        </p:spPr>
        <p:txBody>
          <a:bodyPr anchor="b"/>
          <a:lstStyle>
            <a:lvl1pPr>
              <a:defRPr sz="478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880" y="4096521"/>
            <a:ext cx="8379619" cy="1339056"/>
          </a:xfrm>
        </p:spPr>
        <p:txBody>
          <a:bodyPr/>
          <a:lstStyle>
            <a:lvl1pPr marL="0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1pPr>
            <a:lvl2pPr marL="364343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2pPr>
            <a:lvl3pPr marL="728685" indent="0">
              <a:buNone/>
              <a:defRPr sz="1434">
                <a:solidFill>
                  <a:schemeClr val="tx1">
                    <a:tint val="75000"/>
                  </a:schemeClr>
                </a:solidFill>
              </a:defRPr>
            </a:lvl3pPr>
            <a:lvl4pPr marL="1093028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4pPr>
            <a:lvl5pPr marL="1457371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5pPr>
            <a:lvl6pPr marL="1821713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6pPr>
            <a:lvl7pPr marL="2186056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7pPr>
            <a:lvl8pPr marL="2550399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8pPr>
            <a:lvl9pPr marL="2914741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702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940" y="1629539"/>
            <a:ext cx="4129088" cy="38839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472" y="1629539"/>
            <a:ext cx="4129088" cy="38839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888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6" y="325908"/>
            <a:ext cx="8379619" cy="1183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206" y="1500594"/>
            <a:ext cx="4110112" cy="735418"/>
          </a:xfrm>
        </p:spPr>
        <p:txBody>
          <a:bodyPr anchor="b"/>
          <a:lstStyle>
            <a:lvl1pPr marL="0" indent="0">
              <a:buNone/>
              <a:defRPr sz="1913" b="1"/>
            </a:lvl1pPr>
            <a:lvl2pPr marL="364343" indent="0">
              <a:buNone/>
              <a:defRPr sz="1594" b="1"/>
            </a:lvl2pPr>
            <a:lvl3pPr marL="728685" indent="0">
              <a:buNone/>
              <a:defRPr sz="1434" b="1"/>
            </a:lvl3pPr>
            <a:lvl4pPr marL="1093028" indent="0">
              <a:buNone/>
              <a:defRPr sz="1275" b="1"/>
            </a:lvl4pPr>
            <a:lvl5pPr marL="1457371" indent="0">
              <a:buNone/>
              <a:defRPr sz="1275" b="1"/>
            </a:lvl5pPr>
            <a:lvl6pPr marL="1821713" indent="0">
              <a:buNone/>
              <a:defRPr sz="1275" b="1"/>
            </a:lvl6pPr>
            <a:lvl7pPr marL="2186056" indent="0">
              <a:buNone/>
              <a:defRPr sz="1275" b="1"/>
            </a:lvl7pPr>
            <a:lvl8pPr marL="2550399" indent="0">
              <a:buNone/>
              <a:defRPr sz="1275" b="1"/>
            </a:lvl8pPr>
            <a:lvl9pPr marL="2914741" indent="0">
              <a:buNone/>
              <a:defRPr sz="12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206" y="2236011"/>
            <a:ext cx="4110112" cy="328883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8472" y="1500594"/>
            <a:ext cx="4130353" cy="735418"/>
          </a:xfrm>
        </p:spPr>
        <p:txBody>
          <a:bodyPr anchor="b"/>
          <a:lstStyle>
            <a:lvl1pPr marL="0" indent="0">
              <a:buNone/>
              <a:defRPr sz="1913" b="1"/>
            </a:lvl1pPr>
            <a:lvl2pPr marL="364343" indent="0">
              <a:buNone/>
              <a:defRPr sz="1594" b="1"/>
            </a:lvl2pPr>
            <a:lvl3pPr marL="728685" indent="0">
              <a:buNone/>
              <a:defRPr sz="1434" b="1"/>
            </a:lvl3pPr>
            <a:lvl4pPr marL="1093028" indent="0">
              <a:buNone/>
              <a:defRPr sz="1275" b="1"/>
            </a:lvl4pPr>
            <a:lvl5pPr marL="1457371" indent="0">
              <a:buNone/>
              <a:defRPr sz="1275" b="1"/>
            </a:lvl5pPr>
            <a:lvl6pPr marL="1821713" indent="0">
              <a:buNone/>
              <a:defRPr sz="1275" b="1"/>
            </a:lvl6pPr>
            <a:lvl7pPr marL="2186056" indent="0">
              <a:buNone/>
              <a:defRPr sz="1275" b="1"/>
            </a:lvl7pPr>
            <a:lvl8pPr marL="2550399" indent="0">
              <a:buNone/>
              <a:defRPr sz="1275" b="1"/>
            </a:lvl8pPr>
            <a:lvl9pPr marL="2914741" indent="0">
              <a:buNone/>
              <a:defRPr sz="12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8472" y="2236011"/>
            <a:ext cx="4130353" cy="328883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588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496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047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7" y="408093"/>
            <a:ext cx="3133501" cy="1428327"/>
          </a:xfrm>
        </p:spPr>
        <p:txBody>
          <a:bodyPr anchor="b"/>
          <a:lstStyle>
            <a:lvl1pPr>
              <a:defRPr sz="25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353" y="881368"/>
            <a:ext cx="4918472" cy="4350162"/>
          </a:xfrm>
        </p:spPr>
        <p:txBody>
          <a:bodyPr/>
          <a:lstStyle>
            <a:lvl1pPr>
              <a:defRPr sz="2550"/>
            </a:lvl1pPr>
            <a:lvl2pPr>
              <a:defRPr sz="2231"/>
            </a:lvl2pPr>
            <a:lvl3pPr>
              <a:defRPr sz="1913"/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207" y="1836420"/>
            <a:ext cx="3133501" cy="3402195"/>
          </a:xfrm>
        </p:spPr>
        <p:txBody>
          <a:bodyPr/>
          <a:lstStyle>
            <a:lvl1pPr marL="0" indent="0">
              <a:buNone/>
              <a:defRPr sz="1275"/>
            </a:lvl1pPr>
            <a:lvl2pPr marL="364343" indent="0">
              <a:buNone/>
              <a:defRPr sz="1116"/>
            </a:lvl2pPr>
            <a:lvl3pPr marL="728685" indent="0">
              <a:buNone/>
              <a:defRPr sz="956"/>
            </a:lvl3pPr>
            <a:lvl4pPr marL="1093028" indent="0">
              <a:buNone/>
              <a:defRPr sz="797"/>
            </a:lvl4pPr>
            <a:lvl5pPr marL="1457371" indent="0">
              <a:buNone/>
              <a:defRPr sz="797"/>
            </a:lvl5pPr>
            <a:lvl6pPr marL="1821713" indent="0">
              <a:buNone/>
              <a:defRPr sz="797"/>
            </a:lvl6pPr>
            <a:lvl7pPr marL="2186056" indent="0">
              <a:buNone/>
              <a:defRPr sz="797"/>
            </a:lvl7pPr>
            <a:lvl8pPr marL="2550399" indent="0">
              <a:buNone/>
              <a:defRPr sz="797"/>
            </a:lvl8pPr>
            <a:lvl9pPr marL="2914741" indent="0">
              <a:buNone/>
              <a:defRPr sz="79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86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7" y="408093"/>
            <a:ext cx="3133501" cy="1428327"/>
          </a:xfrm>
        </p:spPr>
        <p:txBody>
          <a:bodyPr anchor="b"/>
          <a:lstStyle>
            <a:lvl1pPr>
              <a:defRPr sz="25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0353" y="881368"/>
            <a:ext cx="4918472" cy="4350162"/>
          </a:xfrm>
        </p:spPr>
        <p:txBody>
          <a:bodyPr anchor="t"/>
          <a:lstStyle>
            <a:lvl1pPr marL="0" indent="0">
              <a:buNone/>
              <a:defRPr sz="2550"/>
            </a:lvl1pPr>
            <a:lvl2pPr marL="364343" indent="0">
              <a:buNone/>
              <a:defRPr sz="2231"/>
            </a:lvl2pPr>
            <a:lvl3pPr marL="728685" indent="0">
              <a:buNone/>
              <a:defRPr sz="1913"/>
            </a:lvl3pPr>
            <a:lvl4pPr marL="1093028" indent="0">
              <a:buNone/>
              <a:defRPr sz="1594"/>
            </a:lvl4pPr>
            <a:lvl5pPr marL="1457371" indent="0">
              <a:buNone/>
              <a:defRPr sz="1594"/>
            </a:lvl5pPr>
            <a:lvl6pPr marL="1821713" indent="0">
              <a:buNone/>
              <a:defRPr sz="1594"/>
            </a:lvl6pPr>
            <a:lvl7pPr marL="2186056" indent="0">
              <a:buNone/>
              <a:defRPr sz="1594"/>
            </a:lvl7pPr>
            <a:lvl8pPr marL="2550399" indent="0">
              <a:buNone/>
              <a:defRPr sz="1594"/>
            </a:lvl8pPr>
            <a:lvl9pPr marL="2914741" indent="0">
              <a:buNone/>
              <a:defRPr sz="159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207" y="1836420"/>
            <a:ext cx="3133501" cy="3402195"/>
          </a:xfrm>
        </p:spPr>
        <p:txBody>
          <a:bodyPr/>
          <a:lstStyle>
            <a:lvl1pPr marL="0" indent="0">
              <a:buNone/>
              <a:defRPr sz="1275"/>
            </a:lvl1pPr>
            <a:lvl2pPr marL="364343" indent="0">
              <a:buNone/>
              <a:defRPr sz="1116"/>
            </a:lvl2pPr>
            <a:lvl3pPr marL="728685" indent="0">
              <a:buNone/>
              <a:defRPr sz="956"/>
            </a:lvl3pPr>
            <a:lvl4pPr marL="1093028" indent="0">
              <a:buNone/>
              <a:defRPr sz="797"/>
            </a:lvl4pPr>
            <a:lvl5pPr marL="1457371" indent="0">
              <a:buNone/>
              <a:defRPr sz="797"/>
            </a:lvl5pPr>
            <a:lvl6pPr marL="1821713" indent="0">
              <a:buNone/>
              <a:defRPr sz="797"/>
            </a:lvl6pPr>
            <a:lvl7pPr marL="2186056" indent="0">
              <a:buNone/>
              <a:defRPr sz="797"/>
            </a:lvl7pPr>
            <a:lvl8pPr marL="2550399" indent="0">
              <a:buNone/>
              <a:defRPr sz="797"/>
            </a:lvl8pPr>
            <a:lvl9pPr marL="2914741" indent="0">
              <a:buNone/>
              <a:defRPr sz="79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349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7941" y="325908"/>
            <a:ext cx="8379619" cy="1183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941" y="1629539"/>
            <a:ext cx="8379619" cy="388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7940" y="5673631"/>
            <a:ext cx="218598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260" y="5673631"/>
            <a:ext cx="327898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1572" y="5673631"/>
            <a:ext cx="218598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47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728685" rtl="0" eaLnBrk="1" latinLnBrk="0" hangingPunct="1">
        <a:lnSpc>
          <a:spcPct val="90000"/>
        </a:lnSpc>
        <a:spcBef>
          <a:spcPct val="0"/>
        </a:spcBef>
        <a:buNone/>
        <a:defRPr sz="35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171" indent="-182171" algn="l" defTabSz="72868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1" kern="1200">
          <a:solidFill>
            <a:schemeClr val="tx1"/>
          </a:solidFill>
          <a:latin typeface="+mn-lt"/>
          <a:ea typeface="+mn-ea"/>
          <a:cs typeface="+mn-cs"/>
        </a:defRPr>
      </a:lvl1pPr>
      <a:lvl2pPr marL="546514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10857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75199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4pPr>
      <a:lvl5pPr marL="1639542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5pPr>
      <a:lvl6pPr marL="2003885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6pPr>
      <a:lvl7pPr marL="2368227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7pPr>
      <a:lvl8pPr marL="2732570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8pPr>
      <a:lvl9pPr marL="3096913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1pPr>
      <a:lvl2pPr marL="364343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2pPr>
      <a:lvl3pPr marL="728685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3pPr>
      <a:lvl4pPr marL="1093028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4pPr>
      <a:lvl5pPr marL="1457371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5pPr>
      <a:lvl6pPr marL="1821713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6pPr>
      <a:lvl7pPr marL="2186056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7pPr>
      <a:lvl8pPr marL="2550399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1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0511" y="1755737"/>
            <a:ext cx="5866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</a:rPr>
              <a:t>自動化影像測試系統</a:t>
            </a:r>
            <a:r>
              <a:rPr sz="3000" spc="-5" dirty="0">
                <a:solidFill>
                  <a:srgbClr val="FFFFFF"/>
                </a:solidFill>
                <a:latin typeface="Gothic Uralic"/>
                <a:cs typeface="Gothic Uralic"/>
              </a:rPr>
              <a:t>-</a:t>
            </a:r>
            <a:r>
              <a:rPr sz="3000" dirty="0">
                <a:solidFill>
                  <a:srgbClr val="FFFFFF"/>
                </a:solidFill>
              </a:rPr>
              <a:t>設備規格需求</a:t>
            </a:r>
            <a:endParaRPr sz="3000">
              <a:latin typeface="Gothic Uralic"/>
              <a:cs typeface="Gothic Uralic"/>
            </a:endParaRPr>
          </a:p>
        </p:txBody>
      </p:sp>
      <p:pic>
        <p:nvPicPr>
          <p:cNvPr id="8" name="Picture 23" descr="P1底圖1">
            <a:extLst>
              <a:ext uri="{FF2B5EF4-FFF2-40B4-BE49-F238E27FC236}">
                <a16:creationId xmlns:a16="http://schemas.microsoft.com/office/drawing/2014/main" id="{F23D546D-12DB-48C1-B7E6-BCAB8F8EC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485D44E-B28C-432A-A978-6218E16AFEAB}"/>
              </a:ext>
            </a:extLst>
          </p:cNvPr>
          <p:cNvSpPr txBox="1"/>
          <p:nvPr/>
        </p:nvSpPr>
        <p:spPr>
          <a:xfrm>
            <a:off x="0" y="317500"/>
            <a:ext cx="971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自動化影像測試系統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可調光控制系統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自動化影像測試系統設備需求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1562" y="1327315"/>
            <a:ext cx="8589010" cy="3635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555"/>
              </a:spcBef>
              <a:buFont typeface="Wingdings"/>
              <a:buChar char=""/>
              <a:tabLst>
                <a:tab pos="336550" algn="l"/>
              </a:tabLst>
            </a:pP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可程控之燈箱需可自動切換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6</a:t>
            </a: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種色溫及不同亮度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lang="zh-TW" altLang="en-US" sz="1900" spc="-5" dirty="0">
                <a:solidFill>
                  <a:srgbClr val="404040"/>
                </a:solidFill>
                <a:latin typeface="Gothic Uralic"/>
                <a:cs typeface="Gothic Uralic"/>
              </a:rPr>
              <a:t>  </a:t>
            </a:r>
            <a:endParaRPr sz="1900" dirty="0">
              <a:highlight>
                <a:srgbClr val="FFFF00"/>
              </a:highlight>
              <a:latin typeface="Gothic Uralic"/>
              <a:cs typeface="Gothic Uralic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182767-CE53-4BCC-A50E-5E04DE7A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47" y="1807464"/>
            <a:ext cx="4848225" cy="43053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DB9E978-4257-4062-B57A-D2585E595678}"/>
              </a:ext>
            </a:extLst>
          </p:cNvPr>
          <p:cNvSpPr txBox="1"/>
          <p:nvPr/>
        </p:nvSpPr>
        <p:spPr>
          <a:xfrm>
            <a:off x="133350" y="2146300"/>
            <a:ext cx="449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左右燈箱分</a:t>
            </a:r>
            <a:r>
              <a:rPr lang="en-US" altLang="zh-TW" dirty="0"/>
              <a:t>ABC</a:t>
            </a:r>
            <a:r>
              <a:rPr lang="zh-TW" altLang="en-US" dirty="0"/>
              <a:t>面旋轉</a:t>
            </a:r>
            <a:r>
              <a:rPr lang="en-US" altLang="zh-TW" dirty="0"/>
              <a:t>,1</a:t>
            </a:r>
            <a:r>
              <a:rPr lang="zh-TW" altLang="en-US" dirty="0"/>
              <a:t>面</a:t>
            </a:r>
            <a:r>
              <a:rPr lang="en-US" altLang="zh-TW" dirty="0"/>
              <a:t>2</a:t>
            </a:r>
            <a:r>
              <a:rPr lang="zh-TW" altLang="en-US" dirty="0"/>
              <a:t>種色溫</a:t>
            </a:r>
            <a:r>
              <a:rPr lang="en-US" altLang="zh-TW" dirty="0"/>
              <a:t>,</a:t>
            </a:r>
            <a:r>
              <a:rPr lang="zh-TW" altLang="en-US" dirty="0"/>
              <a:t>總共</a:t>
            </a:r>
            <a:r>
              <a:rPr lang="en-US" altLang="zh-TW" dirty="0"/>
              <a:t>6</a:t>
            </a:r>
            <a:r>
              <a:rPr lang="zh-TW" altLang="en-US" dirty="0"/>
              <a:t>種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亮度微調設計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電壓式調整</a:t>
            </a:r>
            <a:r>
              <a:rPr lang="en-US" altLang="zh-TW" dirty="0"/>
              <a:t>,1</a:t>
            </a:r>
            <a:r>
              <a:rPr lang="zh-TW" altLang="en-US" dirty="0"/>
              <a:t>個色溫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channel,</a:t>
            </a:r>
            <a:r>
              <a:rPr lang="zh-TW" altLang="en-US" dirty="0"/>
              <a:t>有擴充空間</a:t>
            </a:r>
            <a:r>
              <a:rPr lang="en-US" altLang="zh-TW" dirty="0"/>
              <a:t>(</a:t>
            </a:r>
            <a:r>
              <a:rPr lang="zh-TW" altLang="en-US" dirty="0"/>
              <a:t>不在這次設備報價內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旋轉式調整</a:t>
            </a:r>
            <a:r>
              <a:rPr lang="en-US" altLang="zh-TW" dirty="0"/>
              <a:t>,ABC</a:t>
            </a:r>
            <a:r>
              <a:rPr lang="zh-TW" altLang="en-US" dirty="0"/>
              <a:t>面可以燈座中心為圓心微調角度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反射罩調整</a:t>
            </a:r>
            <a:r>
              <a:rPr lang="en-US" altLang="zh-TW" dirty="0"/>
              <a:t>,ABC</a:t>
            </a:r>
            <a:r>
              <a:rPr lang="zh-TW" altLang="en-US" dirty="0"/>
              <a:t>面上下左右各有</a:t>
            </a:r>
            <a:r>
              <a:rPr lang="en-US" altLang="zh-TW" dirty="0"/>
              <a:t>1</a:t>
            </a:r>
            <a:r>
              <a:rPr lang="zh-TW" altLang="en-US" dirty="0"/>
              <a:t>面反射罩可微調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4</a:t>
            </a:r>
            <a:r>
              <a:rPr lang="zh-TW" altLang="en-US" dirty="0"/>
              <a:t>種燈管式色溫左右燈箱暫定各</a:t>
            </a:r>
            <a:r>
              <a:rPr lang="en-US" altLang="zh-TW" dirty="0"/>
              <a:t>4</a:t>
            </a:r>
            <a:r>
              <a:rPr lang="zh-TW" altLang="en-US" dirty="0"/>
              <a:t>支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2</a:t>
            </a:r>
            <a:r>
              <a:rPr lang="zh-TW" altLang="en-US" dirty="0"/>
              <a:t>種燈泡式色溫左右暫定各</a:t>
            </a:r>
            <a:r>
              <a:rPr lang="en-US" altLang="zh-TW" dirty="0"/>
              <a:t>6</a:t>
            </a:r>
            <a:r>
              <a:rPr lang="zh-TW" altLang="en-US" dirty="0"/>
              <a:t>支</a:t>
            </a:r>
            <a:r>
              <a:rPr lang="en-US" altLang="zh-TW" dirty="0"/>
              <a:t>,</a:t>
            </a:r>
            <a:r>
              <a:rPr lang="zh-TW" altLang="en-US" dirty="0"/>
              <a:t>視實測情況再確認是否增加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86142F-D49F-410B-8640-5ED5D6673069}"/>
              </a:ext>
            </a:extLst>
          </p:cNvPr>
          <p:cNvSpPr txBox="1"/>
          <p:nvPr/>
        </p:nvSpPr>
        <p:spPr>
          <a:xfrm>
            <a:off x="5469840" y="2692283"/>
            <a:ext cx="990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110cm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7111" y="3953255"/>
            <a:ext cx="5948172" cy="1449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752" y="172821"/>
            <a:ext cx="3154998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dirty="0" err="1">
                <a:latin typeface="Guseul"/>
                <a:cs typeface="Guseul"/>
              </a:rPr>
              <a:t>燈箱光學規</a:t>
            </a:r>
            <a:r>
              <a:rPr sz="2500" b="0" spc="-5" dirty="0" err="1">
                <a:latin typeface="Guseul"/>
                <a:cs typeface="Guseul"/>
              </a:rPr>
              <a:t>格</a:t>
            </a:r>
            <a:br>
              <a:rPr lang="en-US" sz="2500" b="0" spc="-5" dirty="0">
                <a:latin typeface="Guseul"/>
                <a:cs typeface="Guseul"/>
              </a:rPr>
            </a:br>
            <a:endParaRPr sz="2500" dirty="0">
              <a:latin typeface="Guseul"/>
              <a:cs typeface="Guseu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86155" y="821436"/>
            <a:ext cx="8749284" cy="1469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6905" y="2381249"/>
            <a:ext cx="5390515" cy="152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1.6</a:t>
            </a:r>
            <a:r>
              <a:rPr sz="1400" dirty="0">
                <a:latin typeface="Droid Sans Fallback"/>
                <a:cs typeface="Droid Sans Fallback"/>
              </a:rPr>
              <a:t>色溫及亮度需求如上表</a:t>
            </a:r>
            <a:r>
              <a:rPr sz="1400" spc="-5" dirty="0">
                <a:latin typeface="Carlito"/>
                <a:cs typeface="Carlito"/>
              </a:rPr>
              <a:t>,</a:t>
            </a:r>
            <a:r>
              <a:rPr sz="1400" dirty="0">
                <a:latin typeface="Droid Sans Fallback"/>
                <a:cs typeface="Droid Sans Fallback"/>
              </a:rPr>
              <a:t>圈選之規格皆需滿足</a:t>
            </a:r>
            <a:r>
              <a:rPr sz="1400" dirty="0">
                <a:latin typeface="Carlito"/>
                <a:cs typeface="Carlito"/>
              </a:rPr>
              <a:t>.</a:t>
            </a: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2.A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light</a:t>
            </a:r>
            <a:r>
              <a:rPr sz="1400" dirty="0">
                <a:latin typeface="Droid Sans Fallback"/>
                <a:cs typeface="Droid Sans Fallback"/>
              </a:rPr>
              <a:t>指定</a:t>
            </a:r>
            <a:r>
              <a:rPr sz="1400" spc="-5" dirty="0">
                <a:latin typeface="Carlito"/>
                <a:cs typeface="Carlito"/>
              </a:rPr>
              <a:t>:Philips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EcoClassic30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Halogen Bulb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120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60" dirty="0">
                <a:latin typeface="Carlito"/>
                <a:cs typeface="Carlito"/>
              </a:rPr>
              <a:t>V,</a:t>
            </a:r>
            <a:r>
              <a:rPr sz="1400" spc="-5" dirty="0">
                <a:latin typeface="Carlito"/>
                <a:cs typeface="Carlito"/>
              </a:rPr>
              <a:t> 70W E27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E50 </a:t>
            </a:r>
            <a:r>
              <a:rPr sz="1400" spc="-10" dirty="0">
                <a:latin typeface="Carlito"/>
                <a:cs typeface="Carlito"/>
              </a:rPr>
              <a:t>White  </a:t>
            </a:r>
            <a:r>
              <a:rPr sz="1400" spc="-5" dirty="0">
                <a:latin typeface="Carlito"/>
                <a:cs typeface="Carlito"/>
              </a:rPr>
              <a:t>3.</a:t>
            </a:r>
            <a:r>
              <a:rPr sz="1400" dirty="0">
                <a:latin typeface="Droid Sans Fallback"/>
                <a:cs typeface="Droid Sans Fallback"/>
              </a:rPr>
              <a:t>均勻度需求</a:t>
            </a:r>
            <a:r>
              <a:rPr sz="1400" spc="-5" dirty="0">
                <a:latin typeface="Carlito"/>
                <a:cs typeface="Carlito"/>
              </a:rPr>
              <a:t>: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設定</a:t>
            </a:r>
            <a:r>
              <a:rPr lang="zh-TW" altLang="en-US"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目標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90%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以</a:t>
            </a:r>
            <a:r>
              <a:rPr sz="1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上</a:t>
            </a:r>
            <a:r>
              <a:rPr lang="zh-TW" altLang="en-US" sz="1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 </a:t>
            </a:r>
            <a:r>
              <a:rPr lang="en-US" altLang="zh-TW" sz="1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(</a:t>
            </a:r>
            <a:r>
              <a:rPr lang="zh-TW" altLang="en-US" sz="1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非驗收必要條件</a:t>
            </a:r>
            <a:r>
              <a:rPr lang="en-US" altLang="zh-TW" sz="1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,</a:t>
            </a:r>
            <a:r>
              <a:rPr lang="zh-TW" altLang="en-US" sz="1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實測確認均勻度最大值</a:t>
            </a:r>
            <a:r>
              <a:rPr lang="en-US" altLang="zh-TW" sz="1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)</a:t>
            </a:r>
            <a:endParaRPr sz="1400" dirty="0">
              <a:solidFill>
                <a:srgbClr val="FF0000"/>
              </a:solidFill>
              <a:latin typeface="Droid Sans Fallback"/>
              <a:cs typeface="Droid Sans Fallback"/>
            </a:endParaRPr>
          </a:p>
          <a:p>
            <a:pPr marL="12700" marR="2413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(</a:t>
            </a:r>
            <a:r>
              <a:rPr sz="1400" dirty="0">
                <a:latin typeface="Droid Sans Fallback"/>
                <a:cs typeface="Droid Sans Fallback"/>
              </a:rPr>
              <a:t>量測目標牆面下列</a:t>
            </a:r>
            <a:r>
              <a:rPr sz="1400" spc="-5" dirty="0">
                <a:latin typeface="Carlito"/>
                <a:cs typeface="Carlito"/>
              </a:rPr>
              <a:t>9</a:t>
            </a:r>
            <a:r>
              <a:rPr sz="1400" dirty="0">
                <a:latin typeface="Droid Sans Fallback"/>
                <a:cs typeface="Droid Sans Fallback"/>
              </a:rPr>
              <a:t>點之亮度</a:t>
            </a:r>
            <a:r>
              <a:rPr sz="1400" spc="-5" dirty="0">
                <a:latin typeface="Carlito"/>
                <a:cs typeface="Carlito"/>
              </a:rPr>
              <a:t>,</a:t>
            </a:r>
            <a:r>
              <a:rPr sz="1400" dirty="0">
                <a:latin typeface="Droid Sans Fallback"/>
                <a:cs typeface="Droid Sans Fallback"/>
              </a:rPr>
              <a:t>並將最大亮度與最小亮度相減再除於最 大亮度</a:t>
            </a:r>
            <a:r>
              <a:rPr sz="1400" dirty="0">
                <a:latin typeface="Carlito"/>
                <a:cs typeface="Carlito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(max lux-min lux)/max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lux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5225" y="2580005"/>
            <a:ext cx="273050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*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色溫規格依照所選用燈泡之規格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*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實測亮度公差需在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10%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內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*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若無法達到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1000lux,</a:t>
            </a:r>
            <a:r>
              <a:rPr lang="zh-TW" altLang="en-US" sz="1400" spc="-5" dirty="0">
                <a:solidFill>
                  <a:srgbClr val="FF0000"/>
                </a:solidFill>
                <a:latin typeface="Droid Sans Fallback"/>
                <a:cs typeface="Carlito"/>
              </a:rPr>
              <a:t>以目前燈管可達最大亮度為準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3B3570-50DE-4B5F-A14F-D575708A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335" y="1816100"/>
            <a:ext cx="4848225" cy="43053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9752" y="698500"/>
            <a:ext cx="7966075" cy="143308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555"/>
              </a:spcBef>
              <a:buFont typeface="Wingdings"/>
              <a:buChar char=""/>
              <a:tabLst>
                <a:tab pos="336550" algn="l"/>
              </a:tabLst>
            </a:pP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chart</a:t>
            </a: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板中心約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125cm</a:t>
            </a:r>
            <a:r>
              <a:rPr sz="1900" spc="-5" dirty="0">
                <a:solidFill>
                  <a:srgbClr val="404040"/>
                </a:solidFill>
                <a:latin typeface="UKIJ CJK"/>
                <a:cs typeface="UKIJ CJK"/>
              </a:rPr>
              <a:t>高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燈箱需</a:t>
            </a:r>
            <a:r>
              <a:rPr lang="zh-TW" altLang="en-US" sz="1900" dirty="0">
                <a:solidFill>
                  <a:srgbClr val="404040"/>
                </a:solidFill>
                <a:latin typeface="UKIJ CJK"/>
                <a:cs typeface="UKIJ CJK"/>
              </a:rPr>
              <a:t>可調整高度</a:t>
            </a:r>
            <a:r>
              <a:rPr lang="en-US" altLang="zh-TW" sz="1900" dirty="0">
                <a:solidFill>
                  <a:srgbClr val="404040"/>
                </a:solidFill>
                <a:latin typeface="UKIJ CJK"/>
                <a:cs typeface="UKIJ CJK"/>
              </a:rPr>
              <a:t>(+/-10cm),</a:t>
            </a:r>
            <a:r>
              <a:rPr lang="zh-TW" altLang="en-US" sz="1900" dirty="0">
                <a:solidFill>
                  <a:srgbClr val="404040"/>
                </a:solidFill>
                <a:latin typeface="UKIJ CJK"/>
                <a:cs typeface="UKIJ CJK"/>
              </a:rPr>
              <a:t>並</a:t>
            </a:r>
            <a:r>
              <a:rPr sz="1900" dirty="0" err="1">
                <a:solidFill>
                  <a:srgbClr val="404040"/>
                </a:solidFill>
                <a:latin typeface="UKIJ CJK"/>
                <a:cs typeface="UKIJ CJK"/>
              </a:rPr>
              <a:t>對稱此高度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9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455"/>
              </a:spcBef>
              <a:buFont typeface="Wingdings"/>
              <a:buChar char=""/>
              <a:tabLst>
                <a:tab pos="336550" algn="l"/>
              </a:tabLst>
            </a:pP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裝機校機完成後需能固定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1900" dirty="0" err="1">
                <a:solidFill>
                  <a:srgbClr val="404040"/>
                </a:solidFill>
                <a:latin typeface="UKIJ CJK"/>
                <a:cs typeface="UKIJ CJK"/>
              </a:rPr>
              <a:t>與環境固定</a:t>
            </a:r>
            <a:r>
              <a:rPr sz="1900" spc="-5" dirty="0" err="1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900" dirty="0" err="1">
                <a:solidFill>
                  <a:srgbClr val="404040"/>
                </a:solidFill>
                <a:latin typeface="UKIJ CJK"/>
                <a:cs typeface="UKIJ CJK"/>
              </a:rPr>
              <a:t>本身固定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)</a:t>
            </a:r>
            <a:endParaRPr lang="en-US" sz="1900" spc="-5" dirty="0">
              <a:solidFill>
                <a:srgbClr val="404040"/>
              </a:solidFill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455"/>
              </a:spcBef>
              <a:buFont typeface="Wingdings"/>
              <a:buChar char=""/>
              <a:tabLst>
                <a:tab pos="336550" algn="l"/>
              </a:tabLst>
            </a:pPr>
            <a:r>
              <a:rPr lang="zh-TW" altLang="en-US" sz="1900" spc="-5" dirty="0">
                <a:solidFill>
                  <a:srgbClr val="404040"/>
                </a:solidFill>
                <a:latin typeface="Gothic Uralic"/>
                <a:cs typeface="UKIJ CJK"/>
              </a:rPr>
              <a:t>前述燈箱可調機構</a:t>
            </a:r>
            <a:r>
              <a:rPr sz="1900" dirty="0" err="1">
                <a:solidFill>
                  <a:srgbClr val="404040"/>
                </a:solidFill>
                <a:latin typeface="UKIJ CJK"/>
                <a:cs typeface="UKIJ CJK"/>
              </a:rPr>
              <a:t>需有可檢查位置</a:t>
            </a:r>
            <a:r>
              <a:rPr lang="zh-TW" altLang="en-US" sz="1900" dirty="0">
                <a:solidFill>
                  <a:srgbClr val="404040"/>
                </a:solidFill>
                <a:latin typeface="UKIJ CJK"/>
                <a:cs typeface="UKIJ CJK"/>
              </a:rPr>
              <a:t>或角度</a:t>
            </a:r>
            <a:r>
              <a:rPr sz="1900" dirty="0" err="1">
                <a:solidFill>
                  <a:srgbClr val="404040"/>
                </a:solidFill>
                <a:latin typeface="UKIJ CJK"/>
                <a:cs typeface="UKIJ CJK"/>
              </a:rPr>
              <a:t>之尺標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9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455"/>
              </a:spcBef>
              <a:buFont typeface="Wingdings"/>
              <a:buChar char=""/>
              <a:tabLst>
                <a:tab pos="336550" algn="l"/>
              </a:tabLst>
            </a:pP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左右燈箱距離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chart</a:t>
            </a: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板位置</a:t>
            </a:r>
            <a:r>
              <a:rPr lang="en-US" altLang="zh-TW" sz="1900" dirty="0">
                <a:solidFill>
                  <a:srgbClr val="404040"/>
                </a:solidFill>
                <a:latin typeface="UKIJ CJK"/>
                <a:cs typeface="UKIJ CJK"/>
              </a:rPr>
              <a:t>110cm</a:t>
            </a:r>
            <a:r>
              <a:rPr sz="1900" spc="-5" dirty="0">
                <a:solidFill>
                  <a:srgbClr val="FF0000"/>
                </a:solidFill>
                <a:latin typeface="Gothic Uralic"/>
                <a:cs typeface="Gothic Uralic"/>
              </a:rPr>
              <a:t>,</a:t>
            </a: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夾角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45</a:t>
            </a: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度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類似下圖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900" dirty="0">
              <a:latin typeface="Gothic Uralic"/>
              <a:cs typeface="Gothic Uralic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D9D19D-0CAA-4DEA-B0DF-46124D9B2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63593"/>
              </p:ext>
            </p:extLst>
          </p:nvPr>
        </p:nvGraphicFramePr>
        <p:xfrm>
          <a:off x="666750" y="2183764"/>
          <a:ext cx="1654810" cy="2985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80638347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7403975"/>
                    </a:ext>
                  </a:extLst>
                </a:gridCol>
              </a:tblGrid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目前測試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支燈管</a:t>
                      </a: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2018854576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6500k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171278979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lux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2588546724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740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2239272119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890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3053184341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90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1100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751859201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80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1350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4150984112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70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1700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2250834776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60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2140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671658644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50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2850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148532437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40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4107913835"/>
                  </a:ext>
                </a:extLst>
              </a:tr>
              <a:tr h="2004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30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328016741"/>
                  </a:ext>
                </a:extLst>
              </a:tr>
            </a:tbl>
          </a:graphicData>
        </a:graphic>
      </p:graphicFrame>
      <p:sp>
        <p:nvSpPr>
          <p:cNvPr id="10" name="object 3">
            <a:extLst>
              <a:ext uri="{FF2B5EF4-FFF2-40B4-BE49-F238E27FC236}">
                <a16:creationId xmlns:a16="http://schemas.microsoft.com/office/drawing/2014/main" id="{24DBAF06-F151-427A-A6F4-4F6AD45B6A21}"/>
              </a:ext>
            </a:extLst>
          </p:cNvPr>
          <p:cNvSpPr txBox="1">
            <a:spLocks/>
          </p:cNvSpPr>
          <p:nvPr/>
        </p:nvSpPr>
        <p:spPr>
          <a:xfrm>
            <a:off x="559752" y="172821"/>
            <a:ext cx="3154998" cy="78162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7286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TW" altLang="en-US" sz="2500" dirty="0">
                <a:latin typeface="Guseul"/>
                <a:cs typeface="Guseul"/>
              </a:rPr>
              <a:t>燈箱硬體規</a:t>
            </a:r>
            <a:r>
              <a:rPr lang="zh-TW" altLang="en-US" sz="2500" spc="-5" dirty="0">
                <a:latin typeface="Guseul"/>
                <a:cs typeface="Guseul"/>
              </a:rPr>
              <a:t>格</a:t>
            </a:r>
            <a:br>
              <a:rPr lang="zh-TW" altLang="en-US" sz="2500" spc="-5" dirty="0">
                <a:latin typeface="Guseul"/>
                <a:cs typeface="Guseul"/>
              </a:rPr>
            </a:br>
            <a:endParaRPr lang="zh-TW" altLang="en-US" sz="2500" dirty="0">
              <a:latin typeface="Guseul"/>
              <a:cs typeface="Guseul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B757F2-A932-42D0-8CFB-5A0480B8761B}"/>
              </a:ext>
            </a:extLst>
          </p:cNvPr>
          <p:cNvSpPr txBox="1"/>
          <p:nvPr/>
        </p:nvSpPr>
        <p:spPr>
          <a:xfrm>
            <a:off x="5469840" y="2692283"/>
            <a:ext cx="990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110cm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52" y="172821"/>
            <a:ext cx="267335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dirty="0" err="1">
                <a:latin typeface="Guseul"/>
                <a:cs typeface="Guseul"/>
              </a:rPr>
              <a:t>人機介面</a:t>
            </a:r>
            <a:r>
              <a:rPr sz="2500" b="1" spc="-5" dirty="0" err="1">
                <a:latin typeface="Gothic Uralic"/>
                <a:cs typeface="Gothic Uralic"/>
              </a:rPr>
              <a:t>example</a:t>
            </a:r>
            <a:r>
              <a:rPr lang="en-US" sz="2500" b="1" spc="-5" dirty="0">
                <a:latin typeface="Gothic Uralic"/>
                <a:cs typeface="Gothic Uralic"/>
              </a:rPr>
              <a:t> </a:t>
            </a:r>
            <a:br>
              <a:rPr lang="en-US" sz="2500" b="1" spc="-5" dirty="0">
                <a:latin typeface="Gothic Uralic"/>
                <a:cs typeface="Gothic Uralic"/>
              </a:rPr>
            </a:br>
            <a:endParaRPr sz="2500" dirty="0">
              <a:latin typeface="Gothic Uralic"/>
              <a:cs typeface="Gothic Uralic"/>
            </a:endParaRPr>
          </a:p>
        </p:txBody>
      </p:sp>
      <p:sp>
        <p:nvSpPr>
          <p:cNvPr id="140" name="object 1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62622" y="846670"/>
            <a:ext cx="4040504" cy="4243070"/>
            <a:chOff x="462622" y="846670"/>
            <a:chExt cx="4040504" cy="4243070"/>
          </a:xfrm>
        </p:grpSpPr>
        <p:sp>
          <p:nvSpPr>
            <p:cNvPr id="4" name="object 4"/>
            <p:cNvSpPr/>
            <p:nvPr/>
          </p:nvSpPr>
          <p:spPr>
            <a:xfrm>
              <a:off x="475487" y="859535"/>
              <a:ext cx="4014470" cy="4217035"/>
            </a:xfrm>
            <a:custGeom>
              <a:avLst/>
              <a:gdLst/>
              <a:ahLst/>
              <a:cxnLst/>
              <a:rect l="l" t="t" r="r" b="b"/>
              <a:pathLst>
                <a:path w="4014470" h="4217035">
                  <a:moveTo>
                    <a:pt x="4014216" y="4216908"/>
                  </a:moveTo>
                  <a:lnTo>
                    <a:pt x="0" y="4216908"/>
                  </a:lnTo>
                  <a:lnTo>
                    <a:pt x="0" y="0"/>
                  </a:lnTo>
                  <a:lnTo>
                    <a:pt x="4014216" y="0"/>
                  </a:lnTo>
                  <a:lnTo>
                    <a:pt x="4014216" y="4216908"/>
                  </a:lnTo>
                  <a:close/>
                </a:path>
              </a:pathLst>
            </a:custGeom>
            <a:solidFill>
              <a:srgbClr val="B6C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2622" y="846670"/>
              <a:ext cx="4040504" cy="4243070"/>
            </a:xfrm>
            <a:custGeom>
              <a:avLst/>
              <a:gdLst/>
              <a:ahLst/>
              <a:cxnLst/>
              <a:rect l="l" t="t" r="r" b="b"/>
              <a:pathLst>
                <a:path w="4040504" h="4243070">
                  <a:moveTo>
                    <a:pt x="4027487" y="4242955"/>
                  </a:moveTo>
                  <a:lnTo>
                    <a:pt x="12700" y="4242955"/>
                  </a:lnTo>
                  <a:lnTo>
                    <a:pt x="10223" y="4242701"/>
                  </a:lnTo>
                  <a:lnTo>
                    <a:pt x="0" y="4230255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4027487" y="0"/>
                  </a:lnTo>
                  <a:lnTo>
                    <a:pt x="4040187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4217555"/>
                  </a:lnTo>
                  <a:lnTo>
                    <a:pt x="12700" y="4217555"/>
                  </a:lnTo>
                  <a:lnTo>
                    <a:pt x="25400" y="4230255"/>
                  </a:lnTo>
                  <a:lnTo>
                    <a:pt x="4040187" y="4230255"/>
                  </a:lnTo>
                  <a:lnTo>
                    <a:pt x="4039946" y="4232732"/>
                  </a:lnTo>
                  <a:lnTo>
                    <a:pt x="4029964" y="4242701"/>
                  </a:lnTo>
                  <a:lnTo>
                    <a:pt x="4027487" y="4242955"/>
                  </a:lnTo>
                  <a:close/>
                </a:path>
                <a:path w="4040504" h="4243070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4040504" h="4243070">
                  <a:moveTo>
                    <a:pt x="4014787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4014787" y="12699"/>
                  </a:lnTo>
                  <a:lnTo>
                    <a:pt x="4014787" y="25399"/>
                  </a:lnTo>
                  <a:close/>
                </a:path>
                <a:path w="4040504" h="4243070">
                  <a:moveTo>
                    <a:pt x="4014787" y="4230255"/>
                  </a:moveTo>
                  <a:lnTo>
                    <a:pt x="4014787" y="12699"/>
                  </a:lnTo>
                  <a:lnTo>
                    <a:pt x="4027487" y="25399"/>
                  </a:lnTo>
                  <a:lnTo>
                    <a:pt x="4040187" y="25399"/>
                  </a:lnTo>
                  <a:lnTo>
                    <a:pt x="4040187" y="4217555"/>
                  </a:lnTo>
                  <a:lnTo>
                    <a:pt x="4027487" y="4217555"/>
                  </a:lnTo>
                  <a:lnTo>
                    <a:pt x="4014787" y="4230255"/>
                  </a:lnTo>
                  <a:close/>
                </a:path>
                <a:path w="4040504" h="4243070">
                  <a:moveTo>
                    <a:pt x="4040187" y="25399"/>
                  </a:moveTo>
                  <a:lnTo>
                    <a:pt x="4027487" y="25399"/>
                  </a:lnTo>
                  <a:lnTo>
                    <a:pt x="4014787" y="12699"/>
                  </a:lnTo>
                  <a:lnTo>
                    <a:pt x="4040187" y="12699"/>
                  </a:lnTo>
                  <a:lnTo>
                    <a:pt x="4040187" y="25399"/>
                  </a:lnTo>
                  <a:close/>
                </a:path>
                <a:path w="4040504" h="4243070">
                  <a:moveTo>
                    <a:pt x="25400" y="4230255"/>
                  </a:moveTo>
                  <a:lnTo>
                    <a:pt x="12700" y="4217555"/>
                  </a:lnTo>
                  <a:lnTo>
                    <a:pt x="25400" y="4217555"/>
                  </a:lnTo>
                  <a:lnTo>
                    <a:pt x="25400" y="4230255"/>
                  </a:lnTo>
                  <a:close/>
                </a:path>
                <a:path w="4040504" h="4243070">
                  <a:moveTo>
                    <a:pt x="4014787" y="4230255"/>
                  </a:moveTo>
                  <a:lnTo>
                    <a:pt x="25400" y="4230255"/>
                  </a:lnTo>
                  <a:lnTo>
                    <a:pt x="25400" y="4217555"/>
                  </a:lnTo>
                  <a:lnTo>
                    <a:pt x="4014787" y="4217555"/>
                  </a:lnTo>
                  <a:lnTo>
                    <a:pt x="4014787" y="4230255"/>
                  </a:lnTo>
                  <a:close/>
                </a:path>
                <a:path w="4040504" h="4243070">
                  <a:moveTo>
                    <a:pt x="4040187" y="4230255"/>
                  </a:moveTo>
                  <a:lnTo>
                    <a:pt x="4014787" y="4230255"/>
                  </a:lnTo>
                  <a:lnTo>
                    <a:pt x="4027487" y="4217555"/>
                  </a:lnTo>
                  <a:lnTo>
                    <a:pt x="4040187" y="4217555"/>
                  </a:lnTo>
                  <a:lnTo>
                    <a:pt x="4040187" y="4230255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7758" y="1298778"/>
              <a:ext cx="755446" cy="4613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9749" y="1352829"/>
            <a:ext cx="3917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6555" y="959764"/>
            <a:ext cx="960755" cy="3985895"/>
            <a:chOff x="1396555" y="959764"/>
            <a:chExt cx="960755" cy="3985895"/>
          </a:xfrm>
        </p:grpSpPr>
        <p:sp>
          <p:nvSpPr>
            <p:cNvPr id="9" name="object 9"/>
            <p:cNvSpPr/>
            <p:nvPr/>
          </p:nvSpPr>
          <p:spPr>
            <a:xfrm>
              <a:off x="1409699" y="972311"/>
              <a:ext cx="934719" cy="3961129"/>
            </a:xfrm>
            <a:custGeom>
              <a:avLst/>
              <a:gdLst/>
              <a:ahLst/>
              <a:cxnLst/>
              <a:rect l="l" t="t" r="r" b="b"/>
              <a:pathLst>
                <a:path w="934719" h="3961129">
                  <a:moveTo>
                    <a:pt x="934212" y="3960876"/>
                  </a:moveTo>
                  <a:lnTo>
                    <a:pt x="0" y="3960876"/>
                  </a:lnTo>
                  <a:lnTo>
                    <a:pt x="0" y="0"/>
                  </a:lnTo>
                  <a:lnTo>
                    <a:pt x="934212" y="0"/>
                  </a:lnTo>
                  <a:lnTo>
                    <a:pt x="934212" y="3960876"/>
                  </a:lnTo>
                  <a:close/>
                </a:path>
              </a:pathLst>
            </a:custGeom>
            <a:solidFill>
              <a:srgbClr val="797A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6555" y="959764"/>
              <a:ext cx="960755" cy="3985895"/>
            </a:xfrm>
            <a:custGeom>
              <a:avLst/>
              <a:gdLst/>
              <a:ahLst/>
              <a:cxnLst/>
              <a:rect l="l" t="t" r="r" b="b"/>
              <a:pathLst>
                <a:path w="960755" h="3985895">
                  <a:moveTo>
                    <a:pt x="947762" y="3985844"/>
                  </a:moveTo>
                  <a:lnTo>
                    <a:pt x="12700" y="3985844"/>
                  </a:lnTo>
                  <a:lnTo>
                    <a:pt x="10223" y="3985602"/>
                  </a:lnTo>
                  <a:lnTo>
                    <a:pt x="0" y="3973144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947762" y="0"/>
                  </a:lnTo>
                  <a:lnTo>
                    <a:pt x="960462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3960444"/>
                  </a:lnTo>
                  <a:lnTo>
                    <a:pt x="12700" y="3960444"/>
                  </a:lnTo>
                  <a:lnTo>
                    <a:pt x="25400" y="3973144"/>
                  </a:lnTo>
                  <a:lnTo>
                    <a:pt x="960462" y="3973144"/>
                  </a:lnTo>
                  <a:lnTo>
                    <a:pt x="960208" y="3975620"/>
                  </a:lnTo>
                  <a:lnTo>
                    <a:pt x="950239" y="3985602"/>
                  </a:lnTo>
                  <a:lnTo>
                    <a:pt x="947762" y="3985844"/>
                  </a:lnTo>
                  <a:close/>
                </a:path>
                <a:path w="960755" h="3985895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960755" h="3985895">
                  <a:moveTo>
                    <a:pt x="935062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935062" y="12700"/>
                  </a:lnTo>
                  <a:lnTo>
                    <a:pt x="935062" y="25400"/>
                  </a:lnTo>
                  <a:close/>
                </a:path>
                <a:path w="960755" h="3985895">
                  <a:moveTo>
                    <a:pt x="935062" y="3973144"/>
                  </a:moveTo>
                  <a:lnTo>
                    <a:pt x="935062" y="12700"/>
                  </a:lnTo>
                  <a:lnTo>
                    <a:pt x="947762" y="25400"/>
                  </a:lnTo>
                  <a:lnTo>
                    <a:pt x="960462" y="25400"/>
                  </a:lnTo>
                  <a:lnTo>
                    <a:pt x="960462" y="3960444"/>
                  </a:lnTo>
                  <a:lnTo>
                    <a:pt x="947762" y="3960444"/>
                  </a:lnTo>
                  <a:lnTo>
                    <a:pt x="935062" y="3973144"/>
                  </a:lnTo>
                  <a:close/>
                </a:path>
                <a:path w="960755" h="3985895">
                  <a:moveTo>
                    <a:pt x="960462" y="25400"/>
                  </a:moveTo>
                  <a:lnTo>
                    <a:pt x="947762" y="25400"/>
                  </a:lnTo>
                  <a:lnTo>
                    <a:pt x="935062" y="12700"/>
                  </a:lnTo>
                  <a:lnTo>
                    <a:pt x="960462" y="12700"/>
                  </a:lnTo>
                  <a:lnTo>
                    <a:pt x="960462" y="25400"/>
                  </a:lnTo>
                  <a:close/>
                </a:path>
                <a:path w="960755" h="3985895">
                  <a:moveTo>
                    <a:pt x="25400" y="3973144"/>
                  </a:moveTo>
                  <a:lnTo>
                    <a:pt x="12700" y="3960444"/>
                  </a:lnTo>
                  <a:lnTo>
                    <a:pt x="25400" y="3960444"/>
                  </a:lnTo>
                  <a:lnTo>
                    <a:pt x="25400" y="3973144"/>
                  </a:lnTo>
                  <a:close/>
                </a:path>
                <a:path w="960755" h="3985895">
                  <a:moveTo>
                    <a:pt x="935062" y="3973144"/>
                  </a:moveTo>
                  <a:lnTo>
                    <a:pt x="25400" y="3973144"/>
                  </a:lnTo>
                  <a:lnTo>
                    <a:pt x="25400" y="3960444"/>
                  </a:lnTo>
                  <a:lnTo>
                    <a:pt x="935062" y="3960444"/>
                  </a:lnTo>
                  <a:lnTo>
                    <a:pt x="935062" y="3973144"/>
                  </a:lnTo>
                  <a:close/>
                </a:path>
                <a:path w="960755" h="3985895">
                  <a:moveTo>
                    <a:pt x="960462" y="3973144"/>
                  </a:moveTo>
                  <a:lnTo>
                    <a:pt x="935062" y="3973144"/>
                  </a:lnTo>
                  <a:lnTo>
                    <a:pt x="947762" y="3960444"/>
                  </a:lnTo>
                  <a:lnTo>
                    <a:pt x="960462" y="3960444"/>
                  </a:lnTo>
                  <a:lnTo>
                    <a:pt x="960462" y="3973144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7556" y="1766176"/>
              <a:ext cx="891146" cy="461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68272" y="1820227"/>
            <a:ext cx="6102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150lu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3873" y="2233574"/>
            <a:ext cx="891146" cy="4613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64589" y="2287625"/>
            <a:ext cx="6102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320lu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23873" y="1298778"/>
            <a:ext cx="898525" cy="1863725"/>
            <a:chOff x="1423873" y="1298778"/>
            <a:chExt cx="898525" cy="1863725"/>
          </a:xfrm>
        </p:grpSpPr>
        <p:sp>
          <p:nvSpPr>
            <p:cNvPr id="16" name="object 16"/>
            <p:cNvSpPr/>
            <p:nvPr/>
          </p:nvSpPr>
          <p:spPr>
            <a:xfrm>
              <a:off x="1431213" y="1298778"/>
              <a:ext cx="891146" cy="461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3873" y="2700985"/>
              <a:ext cx="891146" cy="4613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64589" y="2755023"/>
            <a:ext cx="6102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450lu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38998" y="3168383"/>
            <a:ext cx="891146" cy="461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79714" y="3222421"/>
            <a:ext cx="6102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500lu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38998" y="3635781"/>
            <a:ext cx="891146" cy="4613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60994" y="3689820"/>
            <a:ext cx="44767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MA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31213" y="4100309"/>
            <a:ext cx="891146" cy="3844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01774" y="4158792"/>
            <a:ext cx="549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Backup1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23873" y="4487900"/>
            <a:ext cx="891146" cy="3844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94434" y="4546384"/>
            <a:ext cx="549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Backup2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6539" y="885342"/>
            <a:ext cx="501015" cy="75311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19"/>
              </a:spcBef>
            </a:pPr>
            <a:r>
              <a:rPr sz="1700" dirty="0"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1700" spc="-5" dirty="0">
                <a:latin typeface="Carlito"/>
                <a:cs typeface="Carlito"/>
              </a:rPr>
              <a:t>50lu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07285" y="961580"/>
            <a:ext cx="960755" cy="3985895"/>
            <a:chOff x="2407285" y="961580"/>
            <a:chExt cx="960755" cy="3985895"/>
          </a:xfrm>
        </p:grpSpPr>
        <p:sp>
          <p:nvSpPr>
            <p:cNvPr id="29" name="object 29"/>
            <p:cNvSpPr/>
            <p:nvPr/>
          </p:nvSpPr>
          <p:spPr>
            <a:xfrm>
              <a:off x="2420112" y="973835"/>
              <a:ext cx="934719" cy="3961129"/>
            </a:xfrm>
            <a:custGeom>
              <a:avLst/>
              <a:gdLst/>
              <a:ahLst/>
              <a:cxnLst/>
              <a:rect l="l" t="t" r="r" b="b"/>
              <a:pathLst>
                <a:path w="934720" h="3961129">
                  <a:moveTo>
                    <a:pt x="934212" y="3960876"/>
                  </a:moveTo>
                  <a:lnTo>
                    <a:pt x="0" y="3960876"/>
                  </a:lnTo>
                  <a:lnTo>
                    <a:pt x="0" y="0"/>
                  </a:lnTo>
                  <a:lnTo>
                    <a:pt x="934212" y="0"/>
                  </a:lnTo>
                  <a:lnTo>
                    <a:pt x="934212" y="3960876"/>
                  </a:lnTo>
                  <a:close/>
                </a:path>
              </a:pathLst>
            </a:custGeom>
            <a:solidFill>
              <a:srgbClr val="797A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07285" y="961580"/>
              <a:ext cx="960755" cy="3985895"/>
            </a:xfrm>
            <a:custGeom>
              <a:avLst/>
              <a:gdLst/>
              <a:ahLst/>
              <a:cxnLst/>
              <a:rect l="l" t="t" r="r" b="b"/>
              <a:pathLst>
                <a:path w="960754" h="3985895">
                  <a:moveTo>
                    <a:pt x="947762" y="3985844"/>
                  </a:moveTo>
                  <a:lnTo>
                    <a:pt x="12700" y="3985844"/>
                  </a:lnTo>
                  <a:lnTo>
                    <a:pt x="10223" y="3985602"/>
                  </a:lnTo>
                  <a:lnTo>
                    <a:pt x="0" y="3973144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947762" y="0"/>
                  </a:lnTo>
                  <a:lnTo>
                    <a:pt x="960462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3960444"/>
                  </a:lnTo>
                  <a:lnTo>
                    <a:pt x="12700" y="3960444"/>
                  </a:lnTo>
                  <a:lnTo>
                    <a:pt x="25400" y="3973144"/>
                  </a:lnTo>
                  <a:lnTo>
                    <a:pt x="960462" y="3973144"/>
                  </a:lnTo>
                  <a:lnTo>
                    <a:pt x="960221" y="3975620"/>
                  </a:lnTo>
                  <a:lnTo>
                    <a:pt x="950239" y="3985602"/>
                  </a:lnTo>
                  <a:lnTo>
                    <a:pt x="947762" y="3985844"/>
                  </a:lnTo>
                  <a:close/>
                </a:path>
                <a:path w="960754" h="3985895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960754" h="3985895">
                  <a:moveTo>
                    <a:pt x="935062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935062" y="12699"/>
                  </a:lnTo>
                  <a:lnTo>
                    <a:pt x="935062" y="25399"/>
                  </a:lnTo>
                  <a:close/>
                </a:path>
                <a:path w="960754" h="3985895">
                  <a:moveTo>
                    <a:pt x="935062" y="3973144"/>
                  </a:moveTo>
                  <a:lnTo>
                    <a:pt x="935062" y="12699"/>
                  </a:lnTo>
                  <a:lnTo>
                    <a:pt x="947762" y="25399"/>
                  </a:lnTo>
                  <a:lnTo>
                    <a:pt x="960462" y="25399"/>
                  </a:lnTo>
                  <a:lnTo>
                    <a:pt x="960462" y="3960444"/>
                  </a:lnTo>
                  <a:lnTo>
                    <a:pt x="947762" y="3960444"/>
                  </a:lnTo>
                  <a:lnTo>
                    <a:pt x="935062" y="3973144"/>
                  </a:lnTo>
                  <a:close/>
                </a:path>
                <a:path w="960754" h="3985895">
                  <a:moveTo>
                    <a:pt x="960462" y="25399"/>
                  </a:moveTo>
                  <a:lnTo>
                    <a:pt x="947762" y="25399"/>
                  </a:lnTo>
                  <a:lnTo>
                    <a:pt x="935062" y="12699"/>
                  </a:lnTo>
                  <a:lnTo>
                    <a:pt x="960462" y="12699"/>
                  </a:lnTo>
                  <a:lnTo>
                    <a:pt x="960462" y="25399"/>
                  </a:lnTo>
                  <a:close/>
                </a:path>
                <a:path w="960754" h="3985895">
                  <a:moveTo>
                    <a:pt x="25400" y="3973144"/>
                  </a:moveTo>
                  <a:lnTo>
                    <a:pt x="12700" y="3960444"/>
                  </a:lnTo>
                  <a:lnTo>
                    <a:pt x="25400" y="3960444"/>
                  </a:lnTo>
                  <a:lnTo>
                    <a:pt x="25400" y="3973144"/>
                  </a:lnTo>
                  <a:close/>
                </a:path>
                <a:path w="960754" h="3985895">
                  <a:moveTo>
                    <a:pt x="935062" y="3973144"/>
                  </a:moveTo>
                  <a:lnTo>
                    <a:pt x="25400" y="3973144"/>
                  </a:lnTo>
                  <a:lnTo>
                    <a:pt x="25400" y="3960444"/>
                  </a:lnTo>
                  <a:lnTo>
                    <a:pt x="935062" y="3960444"/>
                  </a:lnTo>
                  <a:lnTo>
                    <a:pt x="935062" y="3973144"/>
                  </a:lnTo>
                  <a:close/>
                </a:path>
                <a:path w="960754" h="3985895">
                  <a:moveTo>
                    <a:pt x="960462" y="3973144"/>
                  </a:moveTo>
                  <a:lnTo>
                    <a:pt x="935062" y="3973144"/>
                  </a:lnTo>
                  <a:lnTo>
                    <a:pt x="947762" y="3960444"/>
                  </a:lnTo>
                  <a:lnTo>
                    <a:pt x="960462" y="3960444"/>
                  </a:lnTo>
                  <a:lnTo>
                    <a:pt x="960462" y="3973144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38285" y="1767992"/>
              <a:ext cx="891146" cy="461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33611" y="1822043"/>
            <a:ext cx="5010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20lu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34602" y="2235390"/>
            <a:ext cx="891146" cy="461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629928" y="2289441"/>
            <a:ext cx="5010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80lu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34602" y="1300594"/>
            <a:ext cx="898525" cy="1863725"/>
            <a:chOff x="2434602" y="1300594"/>
            <a:chExt cx="898525" cy="1863725"/>
          </a:xfrm>
        </p:grpSpPr>
        <p:sp>
          <p:nvSpPr>
            <p:cNvPr id="36" name="object 36"/>
            <p:cNvSpPr/>
            <p:nvPr/>
          </p:nvSpPr>
          <p:spPr>
            <a:xfrm>
              <a:off x="2441943" y="1300594"/>
              <a:ext cx="891146" cy="4613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34602" y="2702788"/>
              <a:ext cx="891146" cy="4613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75318" y="2756839"/>
            <a:ext cx="6102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150lu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49728" y="3170186"/>
            <a:ext cx="891146" cy="4613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590444" y="3224237"/>
            <a:ext cx="6102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800lu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49728" y="3637597"/>
            <a:ext cx="891146" cy="4613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671724" y="3691635"/>
            <a:ext cx="44767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MA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441943" y="4102125"/>
            <a:ext cx="891146" cy="3844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612504" y="4160608"/>
            <a:ext cx="549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Backup1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34602" y="4489716"/>
            <a:ext cx="891146" cy="3844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05163" y="4548200"/>
            <a:ext cx="549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Backup2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37269" y="904506"/>
            <a:ext cx="501015" cy="7359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855"/>
              </a:spcBef>
            </a:pPr>
            <a:r>
              <a:rPr sz="1700" spc="-5" dirty="0">
                <a:latin typeface="Carlito"/>
                <a:cs typeface="Carlito"/>
              </a:rPr>
              <a:t>D65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700" spc="-5" dirty="0">
                <a:latin typeface="Carlito"/>
                <a:cs typeface="Carlito"/>
              </a:rPr>
              <a:t>10lu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412832" y="956144"/>
            <a:ext cx="960755" cy="3985895"/>
            <a:chOff x="3412832" y="956144"/>
            <a:chExt cx="960755" cy="3985895"/>
          </a:xfrm>
        </p:grpSpPr>
        <p:sp>
          <p:nvSpPr>
            <p:cNvPr id="49" name="object 49"/>
            <p:cNvSpPr/>
            <p:nvPr/>
          </p:nvSpPr>
          <p:spPr>
            <a:xfrm>
              <a:off x="3425951" y="969264"/>
              <a:ext cx="934719" cy="3959860"/>
            </a:xfrm>
            <a:custGeom>
              <a:avLst/>
              <a:gdLst/>
              <a:ahLst/>
              <a:cxnLst/>
              <a:rect l="l" t="t" r="r" b="b"/>
              <a:pathLst>
                <a:path w="934720" h="3959860">
                  <a:moveTo>
                    <a:pt x="934212" y="3959352"/>
                  </a:moveTo>
                  <a:lnTo>
                    <a:pt x="0" y="3959352"/>
                  </a:lnTo>
                  <a:lnTo>
                    <a:pt x="0" y="0"/>
                  </a:lnTo>
                  <a:lnTo>
                    <a:pt x="934212" y="0"/>
                  </a:lnTo>
                  <a:lnTo>
                    <a:pt x="934212" y="3959352"/>
                  </a:lnTo>
                  <a:close/>
                </a:path>
              </a:pathLst>
            </a:custGeom>
            <a:solidFill>
              <a:srgbClr val="797A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12832" y="956144"/>
              <a:ext cx="960755" cy="3985895"/>
            </a:xfrm>
            <a:custGeom>
              <a:avLst/>
              <a:gdLst/>
              <a:ahLst/>
              <a:cxnLst/>
              <a:rect l="l" t="t" r="r" b="b"/>
              <a:pathLst>
                <a:path w="960754" h="3985895">
                  <a:moveTo>
                    <a:pt x="947762" y="3985831"/>
                  </a:moveTo>
                  <a:lnTo>
                    <a:pt x="12700" y="3985831"/>
                  </a:lnTo>
                  <a:lnTo>
                    <a:pt x="10223" y="3985590"/>
                  </a:lnTo>
                  <a:lnTo>
                    <a:pt x="0" y="3973131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947762" y="0"/>
                  </a:lnTo>
                  <a:lnTo>
                    <a:pt x="960462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3960431"/>
                  </a:lnTo>
                  <a:lnTo>
                    <a:pt x="12700" y="3960431"/>
                  </a:lnTo>
                  <a:lnTo>
                    <a:pt x="25400" y="3973131"/>
                  </a:lnTo>
                  <a:lnTo>
                    <a:pt x="960462" y="3973131"/>
                  </a:lnTo>
                  <a:lnTo>
                    <a:pt x="960221" y="3975607"/>
                  </a:lnTo>
                  <a:lnTo>
                    <a:pt x="950239" y="3985590"/>
                  </a:lnTo>
                  <a:lnTo>
                    <a:pt x="947762" y="3985831"/>
                  </a:lnTo>
                  <a:close/>
                </a:path>
                <a:path w="960754" h="3985895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960754" h="3985895">
                  <a:moveTo>
                    <a:pt x="935062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935062" y="12699"/>
                  </a:lnTo>
                  <a:lnTo>
                    <a:pt x="935062" y="25399"/>
                  </a:lnTo>
                  <a:close/>
                </a:path>
                <a:path w="960754" h="3985895">
                  <a:moveTo>
                    <a:pt x="935062" y="3973131"/>
                  </a:moveTo>
                  <a:lnTo>
                    <a:pt x="935062" y="12699"/>
                  </a:lnTo>
                  <a:lnTo>
                    <a:pt x="947762" y="25399"/>
                  </a:lnTo>
                  <a:lnTo>
                    <a:pt x="960462" y="25399"/>
                  </a:lnTo>
                  <a:lnTo>
                    <a:pt x="960462" y="3960431"/>
                  </a:lnTo>
                  <a:lnTo>
                    <a:pt x="947762" y="3960431"/>
                  </a:lnTo>
                  <a:lnTo>
                    <a:pt x="935062" y="3973131"/>
                  </a:lnTo>
                  <a:close/>
                </a:path>
                <a:path w="960754" h="3985895">
                  <a:moveTo>
                    <a:pt x="960462" y="25399"/>
                  </a:moveTo>
                  <a:lnTo>
                    <a:pt x="947762" y="25399"/>
                  </a:lnTo>
                  <a:lnTo>
                    <a:pt x="935062" y="12699"/>
                  </a:lnTo>
                  <a:lnTo>
                    <a:pt x="960462" y="12699"/>
                  </a:lnTo>
                  <a:lnTo>
                    <a:pt x="960462" y="25399"/>
                  </a:lnTo>
                  <a:close/>
                </a:path>
                <a:path w="960754" h="3985895">
                  <a:moveTo>
                    <a:pt x="25400" y="3973131"/>
                  </a:moveTo>
                  <a:lnTo>
                    <a:pt x="12700" y="3960431"/>
                  </a:lnTo>
                  <a:lnTo>
                    <a:pt x="25400" y="3960431"/>
                  </a:lnTo>
                  <a:lnTo>
                    <a:pt x="25400" y="3973131"/>
                  </a:lnTo>
                  <a:close/>
                </a:path>
                <a:path w="960754" h="3985895">
                  <a:moveTo>
                    <a:pt x="935062" y="3973131"/>
                  </a:moveTo>
                  <a:lnTo>
                    <a:pt x="25400" y="3973131"/>
                  </a:lnTo>
                  <a:lnTo>
                    <a:pt x="25400" y="3960431"/>
                  </a:lnTo>
                  <a:lnTo>
                    <a:pt x="935062" y="3960431"/>
                  </a:lnTo>
                  <a:lnTo>
                    <a:pt x="935062" y="3973131"/>
                  </a:lnTo>
                  <a:close/>
                </a:path>
                <a:path w="960754" h="3985895">
                  <a:moveTo>
                    <a:pt x="960462" y="3973131"/>
                  </a:moveTo>
                  <a:lnTo>
                    <a:pt x="935062" y="3973131"/>
                  </a:lnTo>
                  <a:lnTo>
                    <a:pt x="947762" y="3960431"/>
                  </a:lnTo>
                  <a:lnTo>
                    <a:pt x="960462" y="3960431"/>
                  </a:lnTo>
                  <a:lnTo>
                    <a:pt x="960462" y="3973131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43833" y="1762556"/>
              <a:ext cx="891146" cy="46139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584549" y="1816595"/>
            <a:ext cx="6102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320lu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440150" y="2229954"/>
            <a:ext cx="891146" cy="4613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662146" y="2283993"/>
            <a:ext cx="44767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MA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447491" y="1295158"/>
            <a:ext cx="891540" cy="3186430"/>
            <a:chOff x="3447491" y="1295158"/>
            <a:chExt cx="891540" cy="3186430"/>
          </a:xfrm>
        </p:grpSpPr>
        <p:sp>
          <p:nvSpPr>
            <p:cNvPr id="56" name="object 56"/>
            <p:cNvSpPr/>
            <p:nvPr/>
          </p:nvSpPr>
          <p:spPr>
            <a:xfrm>
              <a:off x="3447491" y="1295158"/>
              <a:ext cx="891146" cy="46139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47491" y="4096689"/>
              <a:ext cx="891146" cy="38444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618052" y="4155173"/>
            <a:ext cx="549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Backup1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440150" y="4484268"/>
            <a:ext cx="891146" cy="3844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610711" y="4542751"/>
            <a:ext cx="549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Backup2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42817" y="899058"/>
            <a:ext cx="501015" cy="7359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855"/>
              </a:spcBef>
            </a:pPr>
            <a:r>
              <a:rPr sz="1700" spc="-5" dirty="0">
                <a:latin typeface="Carlito"/>
                <a:cs typeface="Carlito"/>
              </a:rPr>
              <a:t>CWF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700" spc="-5" dirty="0">
                <a:latin typeface="Carlito"/>
                <a:cs typeface="Carlito"/>
              </a:rPr>
              <a:t>20lu</a:t>
            </a: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280659" y="846455"/>
            <a:ext cx="3657600" cy="2401570"/>
            <a:chOff x="5280659" y="846455"/>
            <a:chExt cx="3657600" cy="2401570"/>
          </a:xfrm>
        </p:grpSpPr>
        <p:sp>
          <p:nvSpPr>
            <p:cNvPr id="63" name="object 63"/>
            <p:cNvSpPr/>
            <p:nvPr/>
          </p:nvSpPr>
          <p:spPr>
            <a:xfrm>
              <a:off x="5292851" y="859536"/>
              <a:ext cx="3633470" cy="2376170"/>
            </a:xfrm>
            <a:custGeom>
              <a:avLst/>
              <a:gdLst/>
              <a:ahLst/>
              <a:cxnLst/>
              <a:rect l="l" t="t" r="r" b="b"/>
              <a:pathLst>
                <a:path w="3633470" h="2376170">
                  <a:moveTo>
                    <a:pt x="3633215" y="2375916"/>
                  </a:moveTo>
                  <a:lnTo>
                    <a:pt x="0" y="2375916"/>
                  </a:lnTo>
                  <a:lnTo>
                    <a:pt x="0" y="0"/>
                  </a:lnTo>
                  <a:lnTo>
                    <a:pt x="3633215" y="0"/>
                  </a:lnTo>
                  <a:lnTo>
                    <a:pt x="3633215" y="2375916"/>
                  </a:lnTo>
                  <a:close/>
                </a:path>
              </a:pathLst>
            </a:custGeom>
            <a:solidFill>
              <a:srgbClr val="B6C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80659" y="846455"/>
              <a:ext cx="3657600" cy="2401570"/>
            </a:xfrm>
            <a:custGeom>
              <a:avLst/>
              <a:gdLst/>
              <a:ahLst/>
              <a:cxnLst/>
              <a:rect l="l" t="t" r="r" b="b"/>
              <a:pathLst>
                <a:path w="3657600" h="2401570">
                  <a:moveTo>
                    <a:pt x="3644899" y="2401570"/>
                  </a:moveTo>
                  <a:lnTo>
                    <a:pt x="12700" y="2401570"/>
                  </a:lnTo>
                  <a:lnTo>
                    <a:pt x="10223" y="2401328"/>
                  </a:lnTo>
                  <a:lnTo>
                    <a:pt x="0" y="2388870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3644899" y="0"/>
                  </a:lnTo>
                  <a:lnTo>
                    <a:pt x="3657599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376170"/>
                  </a:lnTo>
                  <a:lnTo>
                    <a:pt x="12700" y="2376170"/>
                  </a:lnTo>
                  <a:lnTo>
                    <a:pt x="25400" y="2388870"/>
                  </a:lnTo>
                  <a:lnTo>
                    <a:pt x="3657599" y="2388870"/>
                  </a:lnTo>
                  <a:lnTo>
                    <a:pt x="3657358" y="2391346"/>
                  </a:lnTo>
                  <a:lnTo>
                    <a:pt x="3647376" y="2401328"/>
                  </a:lnTo>
                  <a:lnTo>
                    <a:pt x="3644899" y="2401570"/>
                  </a:lnTo>
                  <a:close/>
                </a:path>
                <a:path w="3657600" h="240157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3657600" h="2401570">
                  <a:moveTo>
                    <a:pt x="3632199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3632199" y="12700"/>
                  </a:lnTo>
                  <a:lnTo>
                    <a:pt x="3632199" y="25400"/>
                  </a:lnTo>
                  <a:close/>
                </a:path>
                <a:path w="3657600" h="2401570">
                  <a:moveTo>
                    <a:pt x="3632199" y="2388870"/>
                  </a:moveTo>
                  <a:lnTo>
                    <a:pt x="3632199" y="12700"/>
                  </a:lnTo>
                  <a:lnTo>
                    <a:pt x="3644899" y="25400"/>
                  </a:lnTo>
                  <a:lnTo>
                    <a:pt x="3657599" y="25400"/>
                  </a:lnTo>
                  <a:lnTo>
                    <a:pt x="3657599" y="2376170"/>
                  </a:lnTo>
                  <a:lnTo>
                    <a:pt x="3644899" y="2376170"/>
                  </a:lnTo>
                  <a:lnTo>
                    <a:pt x="3632199" y="2388870"/>
                  </a:lnTo>
                  <a:close/>
                </a:path>
                <a:path w="3657600" h="2401570">
                  <a:moveTo>
                    <a:pt x="3657599" y="25400"/>
                  </a:moveTo>
                  <a:lnTo>
                    <a:pt x="3644899" y="25400"/>
                  </a:lnTo>
                  <a:lnTo>
                    <a:pt x="3632199" y="12700"/>
                  </a:lnTo>
                  <a:lnTo>
                    <a:pt x="3657599" y="12700"/>
                  </a:lnTo>
                  <a:lnTo>
                    <a:pt x="3657599" y="25400"/>
                  </a:lnTo>
                  <a:close/>
                </a:path>
                <a:path w="3657600" h="2401570">
                  <a:moveTo>
                    <a:pt x="25400" y="2388870"/>
                  </a:moveTo>
                  <a:lnTo>
                    <a:pt x="12700" y="2376170"/>
                  </a:lnTo>
                  <a:lnTo>
                    <a:pt x="25400" y="2376170"/>
                  </a:lnTo>
                  <a:lnTo>
                    <a:pt x="25400" y="2388870"/>
                  </a:lnTo>
                  <a:close/>
                </a:path>
                <a:path w="3657600" h="2401570">
                  <a:moveTo>
                    <a:pt x="3632199" y="2388870"/>
                  </a:moveTo>
                  <a:lnTo>
                    <a:pt x="25400" y="2388870"/>
                  </a:lnTo>
                  <a:lnTo>
                    <a:pt x="25400" y="2376170"/>
                  </a:lnTo>
                  <a:lnTo>
                    <a:pt x="3632199" y="2376170"/>
                  </a:lnTo>
                  <a:lnTo>
                    <a:pt x="3632199" y="2388870"/>
                  </a:lnTo>
                  <a:close/>
                </a:path>
                <a:path w="3657600" h="2401570">
                  <a:moveTo>
                    <a:pt x="3657599" y="2388870"/>
                  </a:moveTo>
                  <a:lnTo>
                    <a:pt x="3632199" y="2388870"/>
                  </a:lnTo>
                  <a:lnTo>
                    <a:pt x="3644899" y="2376170"/>
                  </a:lnTo>
                  <a:lnTo>
                    <a:pt x="3657599" y="2376170"/>
                  </a:lnTo>
                  <a:lnTo>
                    <a:pt x="3657599" y="2388870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38404" y="1389253"/>
              <a:ext cx="198119" cy="32004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38404" y="1873504"/>
              <a:ext cx="198119" cy="32004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38290" y="2357755"/>
              <a:ext cx="198119" cy="32004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21755" y="1389253"/>
              <a:ext cx="198120" cy="32004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21755" y="1873504"/>
              <a:ext cx="198120" cy="32004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21641" y="2357755"/>
              <a:ext cx="198119" cy="32004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381104" y="1342186"/>
              <a:ext cx="525830" cy="38444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513565" y="1400670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53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5520550" y="960983"/>
            <a:ext cx="82550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rlito"/>
                <a:cs typeface="Carlito"/>
              </a:rPr>
              <a:t>A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500Lux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170648" y="1326362"/>
            <a:ext cx="1056005" cy="1336040"/>
            <a:chOff x="7170648" y="1326362"/>
            <a:chExt cx="1056005" cy="1336040"/>
          </a:xfrm>
        </p:grpSpPr>
        <p:sp>
          <p:nvSpPr>
            <p:cNvPr id="85" name="object 85"/>
            <p:cNvSpPr/>
            <p:nvPr/>
          </p:nvSpPr>
          <p:spPr>
            <a:xfrm>
              <a:off x="8027961" y="1373428"/>
              <a:ext cx="198119" cy="3200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27961" y="1857679"/>
              <a:ext cx="198119" cy="3200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27847" y="2341930"/>
              <a:ext cx="198120" cy="32004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711312" y="1373428"/>
              <a:ext cx="198119" cy="3200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711312" y="1857679"/>
              <a:ext cx="198119" cy="3200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711198" y="2341930"/>
              <a:ext cx="198119" cy="32004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70648" y="1326362"/>
              <a:ext cx="525830" cy="3844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7303122" y="1384846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52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941771" y="2755023"/>
            <a:ext cx="3606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L</a:t>
            </a:r>
            <a:r>
              <a:rPr sz="1700" spc="-20" dirty="0">
                <a:latin typeface="Carlito"/>
                <a:cs typeface="Carlito"/>
              </a:rPr>
              <a:t>e</a:t>
            </a:r>
            <a:r>
              <a:rPr sz="1700" spc="-5" dirty="0">
                <a:latin typeface="Carlito"/>
                <a:cs typeface="Carlito"/>
              </a:rPr>
              <a:t>f</a:t>
            </a:r>
            <a:r>
              <a:rPr sz="1700" dirty="0">
                <a:latin typeface="Carlito"/>
                <a:cs typeface="Carlito"/>
              </a:rPr>
              <a:t>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735938" y="2741828"/>
            <a:ext cx="4781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Rig</a:t>
            </a:r>
            <a:r>
              <a:rPr sz="1700" spc="-25" dirty="0">
                <a:latin typeface="Carlito"/>
                <a:cs typeface="Carlito"/>
              </a:rPr>
              <a:t>h</a:t>
            </a:r>
            <a:r>
              <a:rPr sz="1700" dirty="0">
                <a:latin typeface="Carlito"/>
                <a:cs typeface="Carlito"/>
              </a:rPr>
              <a:t>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5283834" y="3329304"/>
            <a:ext cx="3653790" cy="2401570"/>
            <a:chOff x="5283834" y="3329304"/>
            <a:chExt cx="3653790" cy="2401570"/>
          </a:xfrm>
        </p:grpSpPr>
        <p:sp>
          <p:nvSpPr>
            <p:cNvPr id="106" name="object 106"/>
            <p:cNvSpPr/>
            <p:nvPr/>
          </p:nvSpPr>
          <p:spPr>
            <a:xfrm>
              <a:off x="5295899" y="3342131"/>
              <a:ext cx="3629025" cy="2376170"/>
            </a:xfrm>
            <a:custGeom>
              <a:avLst/>
              <a:gdLst/>
              <a:ahLst/>
              <a:cxnLst/>
              <a:rect l="l" t="t" r="r" b="b"/>
              <a:pathLst>
                <a:path w="3629025" h="2376170">
                  <a:moveTo>
                    <a:pt x="3628644" y="2375916"/>
                  </a:moveTo>
                  <a:lnTo>
                    <a:pt x="0" y="2375916"/>
                  </a:lnTo>
                  <a:lnTo>
                    <a:pt x="0" y="0"/>
                  </a:lnTo>
                  <a:lnTo>
                    <a:pt x="3628644" y="0"/>
                  </a:lnTo>
                  <a:lnTo>
                    <a:pt x="3628644" y="2375916"/>
                  </a:lnTo>
                  <a:close/>
                </a:path>
              </a:pathLst>
            </a:custGeom>
            <a:solidFill>
              <a:srgbClr val="B6C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83834" y="3329304"/>
              <a:ext cx="3653790" cy="2401570"/>
            </a:xfrm>
            <a:custGeom>
              <a:avLst/>
              <a:gdLst/>
              <a:ahLst/>
              <a:cxnLst/>
              <a:rect l="l" t="t" r="r" b="b"/>
              <a:pathLst>
                <a:path w="3653790" h="2401570">
                  <a:moveTo>
                    <a:pt x="3641090" y="2401570"/>
                  </a:moveTo>
                  <a:lnTo>
                    <a:pt x="12700" y="2401570"/>
                  </a:lnTo>
                  <a:lnTo>
                    <a:pt x="10223" y="2401328"/>
                  </a:lnTo>
                  <a:lnTo>
                    <a:pt x="0" y="2388870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3641090" y="0"/>
                  </a:lnTo>
                  <a:lnTo>
                    <a:pt x="365379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376170"/>
                  </a:lnTo>
                  <a:lnTo>
                    <a:pt x="12700" y="2376170"/>
                  </a:lnTo>
                  <a:lnTo>
                    <a:pt x="25400" y="2388870"/>
                  </a:lnTo>
                  <a:lnTo>
                    <a:pt x="3653790" y="2388870"/>
                  </a:lnTo>
                  <a:lnTo>
                    <a:pt x="3653548" y="2391346"/>
                  </a:lnTo>
                  <a:lnTo>
                    <a:pt x="3643566" y="2401328"/>
                  </a:lnTo>
                  <a:lnTo>
                    <a:pt x="3641090" y="2401570"/>
                  </a:lnTo>
                  <a:close/>
                </a:path>
                <a:path w="3653790" h="240157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3653790" h="2401570">
                  <a:moveTo>
                    <a:pt x="362839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3628390" y="12700"/>
                  </a:lnTo>
                  <a:lnTo>
                    <a:pt x="3628390" y="25400"/>
                  </a:lnTo>
                  <a:close/>
                </a:path>
                <a:path w="3653790" h="2401570">
                  <a:moveTo>
                    <a:pt x="3628390" y="2388870"/>
                  </a:moveTo>
                  <a:lnTo>
                    <a:pt x="3628390" y="12700"/>
                  </a:lnTo>
                  <a:lnTo>
                    <a:pt x="3641090" y="25400"/>
                  </a:lnTo>
                  <a:lnTo>
                    <a:pt x="3653790" y="25400"/>
                  </a:lnTo>
                  <a:lnTo>
                    <a:pt x="3653790" y="2376170"/>
                  </a:lnTo>
                  <a:lnTo>
                    <a:pt x="3641090" y="2376170"/>
                  </a:lnTo>
                  <a:lnTo>
                    <a:pt x="3628390" y="2388870"/>
                  </a:lnTo>
                  <a:close/>
                </a:path>
                <a:path w="3653790" h="2401570">
                  <a:moveTo>
                    <a:pt x="3653790" y="25400"/>
                  </a:moveTo>
                  <a:lnTo>
                    <a:pt x="3641090" y="25400"/>
                  </a:lnTo>
                  <a:lnTo>
                    <a:pt x="3628390" y="12700"/>
                  </a:lnTo>
                  <a:lnTo>
                    <a:pt x="3653790" y="12700"/>
                  </a:lnTo>
                  <a:lnTo>
                    <a:pt x="3653790" y="25400"/>
                  </a:lnTo>
                  <a:close/>
                </a:path>
                <a:path w="3653790" h="2401570">
                  <a:moveTo>
                    <a:pt x="25400" y="2388870"/>
                  </a:moveTo>
                  <a:lnTo>
                    <a:pt x="12700" y="2376170"/>
                  </a:lnTo>
                  <a:lnTo>
                    <a:pt x="25400" y="2376170"/>
                  </a:lnTo>
                  <a:lnTo>
                    <a:pt x="25400" y="2388870"/>
                  </a:lnTo>
                  <a:close/>
                </a:path>
                <a:path w="3653790" h="2401570">
                  <a:moveTo>
                    <a:pt x="3628390" y="2388870"/>
                  </a:moveTo>
                  <a:lnTo>
                    <a:pt x="25400" y="2388870"/>
                  </a:lnTo>
                  <a:lnTo>
                    <a:pt x="25400" y="2376170"/>
                  </a:lnTo>
                  <a:lnTo>
                    <a:pt x="3628390" y="2376170"/>
                  </a:lnTo>
                  <a:lnTo>
                    <a:pt x="3628390" y="2388870"/>
                  </a:lnTo>
                  <a:close/>
                </a:path>
                <a:path w="3653790" h="2401570">
                  <a:moveTo>
                    <a:pt x="3653790" y="2388870"/>
                  </a:moveTo>
                  <a:lnTo>
                    <a:pt x="3628390" y="2388870"/>
                  </a:lnTo>
                  <a:lnTo>
                    <a:pt x="3641090" y="2376170"/>
                  </a:lnTo>
                  <a:lnTo>
                    <a:pt x="3653790" y="2376170"/>
                  </a:lnTo>
                  <a:lnTo>
                    <a:pt x="3653790" y="2388870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883236" y="3856596"/>
              <a:ext cx="198132" cy="32004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502986" y="3846944"/>
              <a:ext cx="198120" cy="3200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00507" y="3858831"/>
              <a:ext cx="198119" cy="3200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341911" y="4306112"/>
              <a:ext cx="525830" cy="3844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5533250" y="3434651"/>
            <a:ext cx="92964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D65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80Lux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487073" y="4364596"/>
            <a:ext cx="5010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0209" algn="l"/>
              </a:tabLst>
            </a:pPr>
            <a:r>
              <a:rPr sz="1200" dirty="0">
                <a:latin typeface="Carlito"/>
                <a:cs typeface="Carlito"/>
              </a:rPr>
              <a:t>10	</a:t>
            </a:r>
          </a:p>
        </p:txBody>
      </p:sp>
      <p:sp>
        <p:nvSpPr>
          <p:cNvPr id="118" name="object 118"/>
          <p:cNvSpPr/>
          <p:nvPr/>
        </p:nvSpPr>
        <p:spPr>
          <a:xfrm>
            <a:off x="6684835" y="3863428"/>
            <a:ext cx="198120" cy="3200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5954471" y="5228678"/>
            <a:ext cx="3479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L</a:t>
            </a:r>
            <a:r>
              <a:rPr sz="1700" spc="-20" dirty="0">
                <a:latin typeface="Carlito"/>
                <a:cs typeface="Carlito"/>
              </a:rPr>
              <a:t>e</a:t>
            </a:r>
            <a:r>
              <a:rPr sz="1700" spc="-5" dirty="0">
                <a:latin typeface="Carlito"/>
                <a:cs typeface="Carlito"/>
              </a:rPr>
              <a:t>f</a:t>
            </a:r>
            <a:r>
              <a:rPr sz="1700" dirty="0">
                <a:latin typeface="Carlito"/>
                <a:cs typeface="Carlito"/>
              </a:rPr>
              <a:t>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748638" y="5215483"/>
            <a:ext cx="4654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Rig</a:t>
            </a:r>
            <a:r>
              <a:rPr sz="1700" spc="-25" dirty="0">
                <a:latin typeface="Carlito"/>
                <a:cs typeface="Carlito"/>
              </a:rPr>
              <a:t>h</a:t>
            </a:r>
            <a:r>
              <a:rPr sz="1700" dirty="0">
                <a:latin typeface="Carlito"/>
                <a:cs typeface="Carlito"/>
              </a:rPr>
              <a:t>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118007" y="3846944"/>
            <a:ext cx="1156716" cy="843609"/>
            <a:chOff x="7118007" y="3846944"/>
            <a:chExt cx="1156716" cy="843609"/>
          </a:xfrm>
        </p:grpSpPr>
        <p:sp>
          <p:nvSpPr>
            <p:cNvPr id="124" name="object 124"/>
            <p:cNvSpPr/>
            <p:nvPr/>
          </p:nvSpPr>
          <p:spPr>
            <a:xfrm>
              <a:off x="7659332" y="3856596"/>
              <a:ext cx="198132" cy="32004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79081" y="3846944"/>
              <a:ext cx="198120" cy="3200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076603" y="3858831"/>
              <a:ext cx="198120" cy="3200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118007" y="4306112"/>
              <a:ext cx="525830" cy="38444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7263168" y="4364596"/>
            <a:ext cx="5010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0209" algn="l"/>
              </a:tabLst>
            </a:pPr>
            <a:r>
              <a:rPr sz="1200" dirty="0">
                <a:latin typeface="Carlito"/>
                <a:cs typeface="Carlito"/>
              </a:rPr>
              <a:t>10	</a:t>
            </a:r>
          </a:p>
        </p:txBody>
      </p:sp>
      <p:sp>
        <p:nvSpPr>
          <p:cNvPr id="133" name="object 133"/>
          <p:cNvSpPr/>
          <p:nvPr/>
        </p:nvSpPr>
        <p:spPr>
          <a:xfrm>
            <a:off x="8460930" y="3863428"/>
            <a:ext cx="198120" cy="3200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1884679" y="5222875"/>
            <a:ext cx="26479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*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圖為示意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詳細內容參考前頁規</a:t>
            </a:r>
            <a:r>
              <a:rPr sz="1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格</a:t>
            </a:r>
            <a:endParaRPr sz="1400">
              <a:latin typeface="Droid Sans Fallback"/>
              <a:cs typeface="Droid Sans Fallback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2227516" y="1961197"/>
            <a:ext cx="3118485" cy="2694940"/>
            <a:chOff x="2227516" y="1961197"/>
            <a:chExt cx="3118485" cy="2694940"/>
          </a:xfrm>
        </p:grpSpPr>
        <p:sp>
          <p:nvSpPr>
            <p:cNvPr id="138" name="object 138"/>
            <p:cNvSpPr/>
            <p:nvPr/>
          </p:nvSpPr>
          <p:spPr>
            <a:xfrm>
              <a:off x="2227516" y="1961197"/>
              <a:ext cx="3114801" cy="149929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223196" y="2404364"/>
              <a:ext cx="2122297" cy="225177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52" y="162661"/>
            <a:ext cx="292481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Gothic Uralic"/>
                <a:cs typeface="Gothic Uralic"/>
              </a:rPr>
              <a:t>SW</a:t>
            </a:r>
            <a:r>
              <a:rPr b="1" spc="-75" dirty="0">
                <a:latin typeface="Gothic Uralic"/>
                <a:cs typeface="Gothic Uralic"/>
              </a:rPr>
              <a:t> </a:t>
            </a:r>
            <a:r>
              <a:rPr b="1" spc="-5" dirty="0" err="1">
                <a:latin typeface="Gothic Uralic"/>
                <a:cs typeface="Gothic Uralic"/>
              </a:rPr>
              <a:t>command</a:t>
            </a:r>
            <a:r>
              <a:rPr b="0" dirty="0" err="1">
                <a:latin typeface="Guseul"/>
                <a:cs typeface="Guseul"/>
              </a:rPr>
              <a:t>需</a:t>
            </a:r>
            <a:r>
              <a:rPr b="0" spc="5" dirty="0" err="1">
                <a:latin typeface="Guseul"/>
                <a:cs typeface="Guseul"/>
              </a:rPr>
              <a:t>求</a:t>
            </a:r>
            <a:r>
              <a:rPr lang="en-US" b="0" spc="5" dirty="0">
                <a:latin typeface="Guseul"/>
                <a:cs typeface="Guseul"/>
              </a:rPr>
              <a:t> </a:t>
            </a:r>
            <a:br>
              <a:rPr lang="en-US" b="0" spc="5" dirty="0">
                <a:latin typeface="Guseul"/>
                <a:cs typeface="Guseul"/>
              </a:rPr>
            </a:br>
            <a:endParaRPr b="0" spc="5" dirty="0">
              <a:latin typeface="Guseul"/>
              <a:cs typeface="Guseu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86155" y="781812"/>
            <a:ext cx="560832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52" y="97630"/>
            <a:ext cx="4069398" cy="5529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其他規格文件需</a:t>
            </a:r>
            <a:r>
              <a:rPr spc="5" dirty="0"/>
              <a:t>求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9752" y="740613"/>
            <a:ext cx="4316095" cy="373243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365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HW</a:t>
            </a:r>
            <a:r>
              <a:rPr lang="en-US" sz="1100" dirty="0">
                <a:solidFill>
                  <a:srgbClr val="404040"/>
                </a:solidFill>
                <a:latin typeface="Gothic Uralic"/>
                <a:cs typeface="Gothic Uralic"/>
              </a:rPr>
              <a:t>  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7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1.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硬體架構和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BOM</a:t>
            </a:r>
            <a:r>
              <a:rPr sz="11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list.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2.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光學燈泡規格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lang="en-US" sz="1100" spc="-5" dirty="0">
                <a:solidFill>
                  <a:srgbClr val="404040"/>
                </a:solidFill>
                <a:latin typeface="Gothic Uralic"/>
                <a:cs typeface="Gothic Uralic"/>
              </a:rPr>
              <a:t>3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燈箱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滑軌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灰牆的模擬位置距離角度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lang="zh-TW" altLang="en-US" sz="1100" spc="-5" dirty="0">
                <a:solidFill>
                  <a:srgbClr val="404040"/>
                </a:solidFill>
                <a:latin typeface="UKIJ CJK"/>
                <a:cs typeface="Gothic Uralic"/>
              </a:rPr>
              <a:t>如圖面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lang="en-US" sz="1100" spc="-5" dirty="0">
                <a:solidFill>
                  <a:srgbClr val="404040"/>
                </a:solidFill>
                <a:latin typeface="Gothic Uralic"/>
                <a:cs typeface="Gothic Uralic"/>
              </a:rPr>
              <a:t>4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組裝說明書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1100" dirty="0" err="1">
                <a:solidFill>
                  <a:srgbClr val="404040"/>
                </a:solidFill>
                <a:latin typeface="UKIJ CJK"/>
                <a:cs typeface="UKIJ CJK"/>
              </a:rPr>
              <a:t>含工程圖或</a:t>
            </a:r>
            <a:r>
              <a:rPr sz="1100" spc="-5" dirty="0" err="1">
                <a:solidFill>
                  <a:srgbClr val="404040"/>
                </a:solidFill>
                <a:latin typeface="Gothic Uralic"/>
                <a:cs typeface="Gothic Uralic"/>
              </a:rPr>
              <a:t>CAD</a:t>
            </a:r>
            <a:r>
              <a:rPr sz="1100" dirty="0" err="1">
                <a:solidFill>
                  <a:srgbClr val="404040"/>
                </a:solidFill>
                <a:latin typeface="UKIJ CJK"/>
                <a:cs typeface="UKIJ CJK"/>
              </a:rPr>
              <a:t>圖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)</a:t>
            </a:r>
            <a:endParaRPr sz="1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Wingdings"/>
              <a:buChar char=""/>
            </a:pPr>
            <a:endParaRPr sz="155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SW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7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1.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標準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COM</a:t>
            </a:r>
            <a:r>
              <a:rPr sz="11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port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control command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及說明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59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2.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指令延遲時間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滑軌移動所需的時間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切換燈源的時間等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).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59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3.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交期前需借用燈箱和滑軌控制器同類型產品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供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SW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先熟悉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59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4.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人機介面軟體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詳細如前頁說明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).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59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5.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操作軟體工具規格書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04040"/>
              </a:buClr>
              <a:buFont typeface="Wingdings"/>
              <a:buChar char=""/>
            </a:pPr>
            <a:endParaRPr sz="155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其</a:t>
            </a:r>
            <a:r>
              <a:rPr sz="1100" spc="5" dirty="0">
                <a:solidFill>
                  <a:srgbClr val="404040"/>
                </a:solidFill>
                <a:latin typeface="UKIJ CJK"/>
                <a:cs typeface="UKIJ CJK"/>
              </a:rPr>
              <a:t>他</a:t>
            </a:r>
            <a:endParaRPr sz="1100" dirty="0">
              <a:latin typeface="UKIJ CJK"/>
              <a:cs typeface="UKIJ CJK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1.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現場確認搬運動線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安裝環境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電氣需求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2.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驗收表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(Pega</a:t>
            </a:r>
            <a:r>
              <a:rPr sz="11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own).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3.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維修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/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校正方式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如滑軌保養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燈泡亮度衰減等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並承諾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1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年保固期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).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4.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下單後交期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66689"/>
              </p:ext>
            </p:extLst>
          </p:nvPr>
        </p:nvGraphicFramePr>
        <p:xfrm>
          <a:off x="6153150" y="2721466"/>
          <a:ext cx="2628900" cy="2235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40">
                <a:tc gridSpan="2">
                  <a:txBody>
                    <a:bodyPr/>
                    <a:lstStyle/>
                    <a:p>
                      <a:pPr marL="855980">
                        <a:lnSpc>
                          <a:spcPts val="2055"/>
                        </a:lnSpc>
                      </a:pPr>
                      <a:r>
                        <a:rPr sz="1800" b="0" spc="145" dirty="0">
                          <a:latin typeface="cwTeXFangSong"/>
                          <a:cs typeface="cwTeXFangSong"/>
                        </a:rPr>
                        <a:t>驗收項</a:t>
                      </a:r>
                      <a:r>
                        <a:rPr sz="1800" b="0" spc="140" dirty="0">
                          <a:latin typeface="cwTeXFangSong"/>
                          <a:cs typeface="cwTeXFangSong"/>
                        </a:rPr>
                        <a:t>目</a:t>
                      </a:r>
                      <a:endParaRPr sz="18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1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外觀檢查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無損傷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2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數量正確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硬體符合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BOM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3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數量正確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規格文件齊備</a:t>
                      </a:r>
                      <a:endParaRPr sz="1400" dirty="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4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功能測試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色溫亮度切換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5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功能測試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電動滑軌正常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6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功能測試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六軸載台正常</a:t>
                      </a:r>
                      <a:endParaRPr sz="1400" dirty="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7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功能測試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固定治具正常</a:t>
                      </a:r>
                      <a:endParaRPr sz="1400" dirty="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486</Words>
  <Application>Microsoft Office PowerPoint</Application>
  <PresentationFormat>自訂</PresentationFormat>
  <Paragraphs>128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Carlito</vt:lpstr>
      <vt:lpstr>cwTeXFangSong</vt:lpstr>
      <vt:lpstr>Droid Sans Fallback</vt:lpstr>
      <vt:lpstr>Gothic Uralic</vt:lpstr>
      <vt:lpstr>Guseul</vt:lpstr>
      <vt:lpstr>UKIJ CJK</vt:lpstr>
      <vt:lpstr>新細明體</vt:lpstr>
      <vt:lpstr>Arial</vt:lpstr>
      <vt:lpstr>Calibri</vt:lpstr>
      <vt:lpstr>Calibri Light</vt:lpstr>
      <vt:lpstr>Wingdings</vt:lpstr>
      <vt:lpstr>Office Theme</vt:lpstr>
      <vt:lpstr>自動化影像測試系統-設備規格需求</vt:lpstr>
      <vt:lpstr>自動化影像測試系統設備需求</vt:lpstr>
      <vt:lpstr>燈箱光學規格 </vt:lpstr>
      <vt:lpstr>PowerPoint 簡報</vt:lpstr>
      <vt:lpstr>人機介面example  </vt:lpstr>
      <vt:lpstr>SW command需求  </vt:lpstr>
      <vt:lpstr>其他規格文件需求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自動化影像測試系統-設備規格需求</dc:title>
  <dc:creator>User</dc:creator>
  <cp:lastModifiedBy>Wei Chung(鍾緯_Pegatron)</cp:lastModifiedBy>
  <cp:revision>16</cp:revision>
  <dcterms:created xsi:type="dcterms:W3CDTF">2021-03-26T02:53:11Z</dcterms:created>
  <dcterms:modified xsi:type="dcterms:W3CDTF">2021-04-28T04:36:46Z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2020-12-31T00:00:00Z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2021-03-26T00:00:00Z</vt:filetime>
  </property>
</Properties>
</file>