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450" r:id="rId3"/>
    <p:sldId id="448" r:id="rId4"/>
    <p:sldId id="451" r:id="rId5"/>
    <p:sldId id="452" r:id="rId6"/>
    <p:sldId id="453" r:id="rId7"/>
    <p:sldId id="454" r:id="rId8"/>
    <p:sldId id="455" r:id="rId9"/>
    <p:sldId id="456" r:id="rId10"/>
    <p:sldId id="457" r:id="rId11"/>
    <p:sldId id="458" r:id="rId12"/>
    <p:sldId id="461" r:id="rId13"/>
    <p:sldId id="462" r:id="rId14"/>
    <p:sldId id="459" r:id="rId15"/>
    <p:sldId id="426" r:id="rId16"/>
    <p:sldId id="463" r:id="rId17"/>
    <p:sldId id="464" r:id="rId18"/>
    <p:sldId id="427" r:id="rId19"/>
    <p:sldId id="428" r:id="rId20"/>
    <p:sldId id="429" r:id="rId21"/>
    <p:sldId id="430" r:id="rId22"/>
    <p:sldId id="460" r:id="rId23"/>
    <p:sldId id="449" r:id="rId24"/>
    <p:sldId id="419" r:id="rId2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3" autoAdjust="0"/>
    <p:restoredTop sz="94766" autoAdjust="0"/>
  </p:normalViewPr>
  <p:slideViewPr>
    <p:cSldViewPr>
      <p:cViewPr varScale="1">
        <p:scale>
          <a:sx n="101" d="100"/>
          <a:sy n="101" d="100"/>
        </p:scale>
        <p:origin x="300" y="10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40" d="100"/>
        <a:sy n="40" d="100"/>
      </p:scale>
      <p:origin x="0" y="0"/>
    </p:cViewPr>
  </p:sorterViewPr>
  <p:notesViewPr>
    <p:cSldViewPr>
      <p:cViewPr varScale="1">
        <p:scale>
          <a:sx n="57" d="100"/>
          <a:sy n="57" d="100"/>
        </p:scale>
        <p:origin x="2586"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3E7E92B-59FA-49FB-B014-1669F564A86F}" type="datetimeFigureOut">
              <a:rPr lang="en-US"/>
              <a:pPr>
                <a:defRPr/>
              </a:pPr>
              <a:t>2/7/2018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5CAD7887-406F-46CC-9589-B5DF14B164FF}" type="slidenum">
              <a:rPr lang="en-US"/>
              <a:pPr>
                <a:defRPr/>
              </a:pPr>
              <a:t>‹#›</a:t>
            </a:fld>
            <a:endParaRPr lang="en-US"/>
          </a:p>
        </p:txBody>
      </p:sp>
    </p:spTree>
    <p:extLst>
      <p:ext uri="{BB962C8B-B14F-4D97-AF65-F5344CB8AC3E}">
        <p14:creationId xmlns:p14="http://schemas.microsoft.com/office/powerpoint/2010/main" val="27064776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D7B8707-E1CD-4CEF-A00B-04778EC3BE00}" type="datetimeFigureOut">
              <a:rPr lang="en-US"/>
              <a:pPr>
                <a:defRPr/>
              </a:pPr>
              <a:t>2/7/2018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692987E-3A66-4994-9BE4-8BDBBB69D16B}" type="slidenum">
              <a:rPr lang="en-US"/>
              <a:pPr>
                <a:defRPr/>
              </a:pPr>
              <a:t>‹#›</a:t>
            </a:fld>
            <a:endParaRPr lang="en-US"/>
          </a:p>
        </p:txBody>
      </p:sp>
    </p:spTree>
    <p:extLst>
      <p:ext uri="{BB962C8B-B14F-4D97-AF65-F5344CB8AC3E}">
        <p14:creationId xmlns:p14="http://schemas.microsoft.com/office/powerpoint/2010/main" val="8060578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860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50DCA77-AE49-4A9C-A909-3537221CB17F}" type="slidenum">
              <a:rPr lang="en-US" smtClean="0"/>
              <a:pPr fontAlgn="base">
                <a:spcBef>
                  <a:spcPct val="0"/>
                </a:spcBef>
                <a:spcAft>
                  <a:spcPct val="0"/>
                </a:spcAft>
                <a:defRPr/>
              </a:pPr>
              <a:t>1</a:t>
            </a:fld>
            <a:endParaRPr lang="en-US"/>
          </a:p>
        </p:txBody>
      </p:sp>
    </p:spTree>
    <p:extLst>
      <p:ext uri="{BB962C8B-B14F-4D97-AF65-F5344CB8AC3E}">
        <p14:creationId xmlns:p14="http://schemas.microsoft.com/office/powerpoint/2010/main" val="131604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692987E-3A66-4994-9BE4-8BDBBB69D16B}" type="slidenum">
              <a:rPr lang="en-US" smtClean="0"/>
              <a:pPr>
                <a:defRPr/>
              </a:pPr>
              <a:t>10</a:t>
            </a:fld>
            <a:endParaRPr lang="en-US"/>
          </a:p>
        </p:txBody>
      </p:sp>
    </p:spTree>
    <p:extLst>
      <p:ext uri="{BB962C8B-B14F-4D97-AF65-F5344CB8AC3E}">
        <p14:creationId xmlns:p14="http://schemas.microsoft.com/office/powerpoint/2010/main" val="23513082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692987E-3A66-4994-9BE4-8BDBBB69D16B}" type="slidenum">
              <a:rPr lang="en-US" smtClean="0"/>
              <a:pPr>
                <a:defRPr/>
              </a:pPr>
              <a:t>14</a:t>
            </a:fld>
            <a:endParaRPr lang="en-US"/>
          </a:p>
        </p:txBody>
      </p:sp>
    </p:spTree>
    <p:extLst>
      <p:ext uri="{BB962C8B-B14F-4D97-AF65-F5344CB8AC3E}">
        <p14:creationId xmlns:p14="http://schemas.microsoft.com/office/powerpoint/2010/main" val="2505354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692987E-3A66-4994-9BE4-8BDBBB69D16B}" type="slidenum">
              <a:rPr lang="en-US" smtClean="0"/>
              <a:pPr>
                <a:defRPr/>
              </a:pPr>
              <a:t>2</a:t>
            </a:fld>
            <a:endParaRPr lang="en-US"/>
          </a:p>
        </p:txBody>
      </p:sp>
    </p:spTree>
    <p:extLst>
      <p:ext uri="{BB962C8B-B14F-4D97-AF65-F5344CB8AC3E}">
        <p14:creationId xmlns:p14="http://schemas.microsoft.com/office/powerpoint/2010/main" val="454372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692987E-3A66-4994-9BE4-8BDBBB69D16B}" type="slidenum">
              <a:rPr lang="en-US" smtClean="0"/>
              <a:pPr>
                <a:defRPr/>
              </a:pPr>
              <a:t>3</a:t>
            </a:fld>
            <a:endParaRPr lang="en-US"/>
          </a:p>
        </p:txBody>
      </p:sp>
    </p:spTree>
    <p:extLst>
      <p:ext uri="{BB962C8B-B14F-4D97-AF65-F5344CB8AC3E}">
        <p14:creationId xmlns:p14="http://schemas.microsoft.com/office/powerpoint/2010/main" val="1916538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692987E-3A66-4994-9BE4-8BDBBB69D16B}" type="slidenum">
              <a:rPr lang="en-US" smtClean="0"/>
              <a:pPr>
                <a:defRPr/>
              </a:pPr>
              <a:t>4</a:t>
            </a:fld>
            <a:endParaRPr lang="en-US"/>
          </a:p>
        </p:txBody>
      </p:sp>
    </p:spTree>
    <p:extLst>
      <p:ext uri="{BB962C8B-B14F-4D97-AF65-F5344CB8AC3E}">
        <p14:creationId xmlns:p14="http://schemas.microsoft.com/office/powerpoint/2010/main" val="3510982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692987E-3A66-4994-9BE4-8BDBBB69D16B}" type="slidenum">
              <a:rPr lang="en-US" smtClean="0"/>
              <a:pPr>
                <a:defRPr/>
              </a:pPr>
              <a:t>5</a:t>
            </a:fld>
            <a:endParaRPr lang="en-US"/>
          </a:p>
        </p:txBody>
      </p:sp>
    </p:spTree>
    <p:extLst>
      <p:ext uri="{BB962C8B-B14F-4D97-AF65-F5344CB8AC3E}">
        <p14:creationId xmlns:p14="http://schemas.microsoft.com/office/powerpoint/2010/main" val="2882119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692987E-3A66-4994-9BE4-8BDBBB69D16B}" type="slidenum">
              <a:rPr lang="en-US" smtClean="0"/>
              <a:pPr>
                <a:defRPr/>
              </a:pPr>
              <a:t>6</a:t>
            </a:fld>
            <a:endParaRPr lang="en-US"/>
          </a:p>
        </p:txBody>
      </p:sp>
    </p:spTree>
    <p:extLst>
      <p:ext uri="{BB962C8B-B14F-4D97-AF65-F5344CB8AC3E}">
        <p14:creationId xmlns:p14="http://schemas.microsoft.com/office/powerpoint/2010/main" val="317807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692987E-3A66-4994-9BE4-8BDBBB69D16B}" type="slidenum">
              <a:rPr lang="en-US" smtClean="0"/>
              <a:pPr>
                <a:defRPr/>
              </a:pPr>
              <a:t>7</a:t>
            </a:fld>
            <a:endParaRPr lang="en-US"/>
          </a:p>
        </p:txBody>
      </p:sp>
    </p:spTree>
    <p:extLst>
      <p:ext uri="{BB962C8B-B14F-4D97-AF65-F5344CB8AC3E}">
        <p14:creationId xmlns:p14="http://schemas.microsoft.com/office/powerpoint/2010/main" val="588999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692987E-3A66-4994-9BE4-8BDBBB69D16B}" type="slidenum">
              <a:rPr lang="en-US" smtClean="0"/>
              <a:pPr>
                <a:defRPr/>
              </a:pPr>
              <a:t>8</a:t>
            </a:fld>
            <a:endParaRPr lang="en-US"/>
          </a:p>
        </p:txBody>
      </p:sp>
    </p:spTree>
    <p:extLst>
      <p:ext uri="{BB962C8B-B14F-4D97-AF65-F5344CB8AC3E}">
        <p14:creationId xmlns:p14="http://schemas.microsoft.com/office/powerpoint/2010/main" val="2053979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692987E-3A66-4994-9BE4-8BDBBB69D16B}" type="slidenum">
              <a:rPr lang="en-US" smtClean="0"/>
              <a:pPr>
                <a:defRPr/>
              </a:pPr>
              <a:t>9</a:t>
            </a:fld>
            <a:endParaRPr lang="en-US"/>
          </a:p>
        </p:txBody>
      </p:sp>
    </p:spTree>
    <p:extLst>
      <p:ext uri="{BB962C8B-B14F-4D97-AF65-F5344CB8AC3E}">
        <p14:creationId xmlns:p14="http://schemas.microsoft.com/office/powerpoint/2010/main" val="3875257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010382D7-6004-43C9-AB02-56543EB3FDAB}" type="datetime1">
              <a:rPr lang="en-US"/>
              <a:pPr>
                <a:defRPr/>
              </a:pPr>
              <a:t>2/7/2018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B1D066EC-5749-4585-9837-C7D7BD5CB86B}" type="slidenum">
              <a:rPr lang="en-US"/>
              <a:pPr>
                <a:defRPr/>
              </a:pPr>
              <a:t>‹#›</a:t>
            </a:fld>
            <a:endParaRPr lang="en-US"/>
          </a:p>
        </p:txBody>
      </p:sp>
    </p:spTree>
    <p:extLst>
      <p:ext uri="{BB962C8B-B14F-4D97-AF65-F5344CB8AC3E}">
        <p14:creationId xmlns:p14="http://schemas.microsoft.com/office/powerpoint/2010/main" val="605151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ECD6C3C-A366-4DF9-81B4-5B0188B44BD9}" type="datetime1">
              <a:rPr lang="en-US"/>
              <a:pPr>
                <a:defRPr/>
              </a:pPr>
              <a:t>2/7/2018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12236EC8-B6B4-4047-8E94-DB4977AA8CDE}" type="slidenum">
              <a:rPr lang="en-US"/>
              <a:pPr>
                <a:defRPr/>
              </a:pPr>
              <a:t>‹#›</a:t>
            </a:fld>
            <a:endParaRPr lang="en-US"/>
          </a:p>
        </p:txBody>
      </p:sp>
    </p:spTree>
    <p:extLst>
      <p:ext uri="{BB962C8B-B14F-4D97-AF65-F5344CB8AC3E}">
        <p14:creationId xmlns:p14="http://schemas.microsoft.com/office/powerpoint/2010/main" val="2874753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F8308A0-081A-40E0-AB91-AE760FA81C51}" type="datetime1">
              <a:rPr lang="en-US"/>
              <a:pPr>
                <a:defRPr/>
              </a:pPr>
              <a:t>2/7/2018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6C83A777-F07E-472E-A020-7B4D580524B9}" type="slidenum">
              <a:rPr lang="en-US"/>
              <a:pPr>
                <a:defRPr/>
              </a:pPr>
              <a:t>‹#›</a:t>
            </a:fld>
            <a:endParaRPr lang="en-US"/>
          </a:p>
        </p:txBody>
      </p:sp>
    </p:spTree>
    <p:extLst>
      <p:ext uri="{BB962C8B-B14F-4D97-AF65-F5344CB8AC3E}">
        <p14:creationId xmlns:p14="http://schemas.microsoft.com/office/powerpoint/2010/main" val="1433934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639762"/>
          </a:xfrm>
        </p:spPr>
        <p:txBody>
          <a:bodyPr/>
          <a:lstStyle/>
          <a:p>
            <a:r>
              <a:rPr lang="en-US"/>
              <a:t>Click to edit Master title style</a:t>
            </a:r>
          </a:p>
        </p:txBody>
      </p:sp>
      <p:sp>
        <p:nvSpPr>
          <p:cNvPr id="3" name="Content Placeholder 2"/>
          <p:cNvSpPr>
            <a:spLocks noGrp="1"/>
          </p:cNvSpPr>
          <p:nvPr>
            <p:ph sz="quarter" idx="1"/>
          </p:nvPr>
        </p:nvSpPr>
        <p:spPr>
          <a:xfrm>
            <a:off x="457200" y="990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990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657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657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D831DDB-45BE-4D5A-8382-8E06A7A6251F}" type="datetime1">
              <a:rPr lang="en-US"/>
              <a:pPr>
                <a:defRPr/>
              </a:pPr>
              <a:t>2/7/2018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@Your Name</a:t>
            </a:r>
          </a:p>
        </p:txBody>
      </p:sp>
      <p:sp>
        <p:nvSpPr>
          <p:cNvPr id="9" name="Slide Number Placeholder 5"/>
          <p:cNvSpPr>
            <a:spLocks noGrp="1"/>
          </p:cNvSpPr>
          <p:nvPr>
            <p:ph type="sldNum" sz="quarter" idx="12"/>
          </p:nvPr>
        </p:nvSpPr>
        <p:spPr/>
        <p:txBody>
          <a:bodyPr/>
          <a:lstStyle>
            <a:lvl1pPr>
              <a:defRPr/>
            </a:lvl1pPr>
          </a:lstStyle>
          <a:p>
            <a:pPr>
              <a:defRPr/>
            </a:pPr>
            <a:fld id="{2A7F69CA-01CC-4DEF-B5D8-B239B6D1E812}" type="slidenum">
              <a:rPr lang="en-US"/>
              <a:pPr>
                <a:defRPr/>
              </a:pPr>
              <a:t>‹#›</a:t>
            </a:fld>
            <a:endParaRPr lang="en-US"/>
          </a:p>
        </p:txBody>
      </p:sp>
    </p:spTree>
    <p:extLst>
      <p:ext uri="{BB962C8B-B14F-4D97-AF65-F5344CB8AC3E}">
        <p14:creationId xmlns:p14="http://schemas.microsoft.com/office/powerpoint/2010/main" val="3967199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0651"/>
            <a:ext cx="8229600" cy="715962"/>
          </a:xfrm>
        </p:spPr>
        <p:txBody>
          <a:bodyPr>
            <a:normAutofit/>
          </a:bodyPr>
          <a:lstStyle>
            <a:lvl1pPr>
              <a:defRPr sz="3200" baseline="0">
                <a:solidFill>
                  <a:srgbClr val="0070C0"/>
                </a:solidFill>
              </a:defRPr>
            </a:lvl1pPr>
          </a:lstStyle>
          <a:p>
            <a:r>
              <a:rPr lang="en-US" dirty="0"/>
              <a:t>Click to edit Master title style</a:t>
            </a:r>
          </a:p>
        </p:txBody>
      </p:sp>
      <p:sp>
        <p:nvSpPr>
          <p:cNvPr id="3" name="Content Placeholder 2"/>
          <p:cNvSpPr>
            <a:spLocks noGrp="1"/>
          </p:cNvSpPr>
          <p:nvPr>
            <p:ph idx="1"/>
          </p:nvPr>
        </p:nvSpPr>
        <p:spPr>
          <a:xfrm>
            <a:off x="457200" y="914400"/>
            <a:ext cx="8229600" cy="5334000"/>
          </a:xfrm>
        </p:spPr>
        <p:txBody>
          <a:bodyPr/>
          <a:lstStyle>
            <a:lvl1pPr>
              <a:buClr>
                <a:srgbClr val="0070C0"/>
              </a:buClr>
              <a:buFont typeface="Wingdings" pitchFamily="2" charset="2"/>
              <a:buChar char="§"/>
              <a:defRPr sz="1800" baseline="0"/>
            </a:lvl1pPr>
            <a:lvl2pPr>
              <a:buClr>
                <a:srgbClr val="92D050"/>
              </a:buClr>
              <a:buFont typeface="Wingdings" pitchFamily="2" charset="2"/>
              <a:buChar char="§"/>
              <a:defRPr sz="1800" baseline="0"/>
            </a:lvl2pPr>
            <a:lvl3pPr>
              <a:buClr>
                <a:srgbClr val="FF0000"/>
              </a:buClr>
              <a:buFont typeface="Wingdings" pitchFamily="2" charset="2"/>
              <a:buChar char="§"/>
              <a:defRPr sz="1600" baseline="0"/>
            </a:lvl3pPr>
            <a:lvl4pPr>
              <a:defRPr sz="16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A3A10935-C4E4-4A31-A905-CBD3B88B377F}" type="datetime1">
              <a:rPr lang="en-US"/>
              <a:pPr>
                <a:defRPr/>
              </a:pPr>
              <a:t>2/7/2018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sz="1600" b="1"/>
            </a:lvl1pPr>
          </a:lstStyle>
          <a:p>
            <a:pPr>
              <a:defRPr/>
            </a:pPr>
            <a:fld id="{F8C3E294-9E12-4E24-B275-9BA1AC14E86B}" type="slidenum">
              <a:rPr lang="en-US"/>
              <a:pPr>
                <a:defRPr/>
              </a:pPr>
              <a:t>‹#›</a:t>
            </a:fld>
            <a:endParaRPr lang="en-US" dirty="0"/>
          </a:p>
        </p:txBody>
      </p:sp>
    </p:spTree>
    <p:extLst>
      <p:ext uri="{BB962C8B-B14F-4D97-AF65-F5344CB8AC3E}">
        <p14:creationId xmlns:p14="http://schemas.microsoft.com/office/powerpoint/2010/main" val="278722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2AA3077-BD5E-4DF2-86F4-B2787C87502F}" type="datetime1">
              <a:rPr lang="en-US"/>
              <a:pPr>
                <a:defRPr/>
              </a:pPr>
              <a:t>2/7/2018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E1D6EFB9-832D-41AA-B6AA-BA3FDFDF217B}" type="slidenum">
              <a:rPr lang="en-US"/>
              <a:pPr>
                <a:defRPr/>
              </a:pPr>
              <a:t>‹#›</a:t>
            </a:fld>
            <a:endParaRPr lang="en-US"/>
          </a:p>
        </p:txBody>
      </p:sp>
    </p:spTree>
    <p:extLst>
      <p:ext uri="{BB962C8B-B14F-4D97-AF65-F5344CB8AC3E}">
        <p14:creationId xmlns:p14="http://schemas.microsoft.com/office/powerpoint/2010/main" val="462952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47D9D7AE-2072-4CF1-81AF-6875EEBBE225}" type="datetime1">
              <a:rPr lang="en-US"/>
              <a:pPr>
                <a:defRPr/>
              </a:pPr>
              <a:t>2/7/2018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C1FBD6B9-3A33-4A94-B724-9A8AE8A254DC}" type="slidenum">
              <a:rPr lang="en-US"/>
              <a:pPr>
                <a:defRPr/>
              </a:pPr>
              <a:t>‹#›</a:t>
            </a:fld>
            <a:endParaRPr lang="en-US"/>
          </a:p>
        </p:txBody>
      </p:sp>
    </p:spTree>
    <p:extLst>
      <p:ext uri="{BB962C8B-B14F-4D97-AF65-F5344CB8AC3E}">
        <p14:creationId xmlns:p14="http://schemas.microsoft.com/office/powerpoint/2010/main" val="3509277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47AD28BE-7261-4565-BDD9-9D13920F46F3}" type="datetime1">
              <a:rPr lang="en-US"/>
              <a:pPr>
                <a:defRPr/>
              </a:pPr>
              <a:t>2/7/2018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@Your Name</a:t>
            </a:r>
          </a:p>
        </p:txBody>
      </p:sp>
      <p:sp>
        <p:nvSpPr>
          <p:cNvPr id="9" name="Slide Number Placeholder 5"/>
          <p:cNvSpPr>
            <a:spLocks noGrp="1"/>
          </p:cNvSpPr>
          <p:nvPr>
            <p:ph type="sldNum" sz="quarter" idx="12"/>
          </p:nvPr>
        </p:nvSpPr>
        <p:spPr/>
        <p:txBody>
          <a:bodyPr/>
          <a:lstStyle>
            <a:lvl1pPr>
              <a:defRPr/>
            </a:lvl1pPr>
          </a:lstStyle>
          <a:p>
            <a:pPr>
              <a:defRPr/>
            </a:pPr>
            <a:fld id="{1FF3FC6E-2B66-4D2D-9218-6A86576333C3}" type="slidenum">
              <a:rPr lang="en-US"/>
              <a:pPr>
                <a:defRPr/>
              </a:pPr>
              <a:t>‹#›</a:t>
            </a:fld>
            <a:endParaRPr lang="en-US"/>
          </a:p>
        </p:txBody>
      </p:sp>
    </p:spTree>
    <p:extLst>
      <p:ext uri="{BB962C8B-B14F-4D97-AF65-F5344CB8AC3E}">
        <p14:creationId xmlns:p14="http://schemas.microsoft.com/office/powerpoint/2010/main" val="4080669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0EF4F18-6076-4F4D-8701-7E7E46FB9673}" type="datetime1">
              <a:rPr lang="en-US"/>
              <a:pPr>
                <a:defRPr/>
              </a:pPr>
              <a:t>2/7/2018</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@Your Name</a:t>
            </a:r>
          </a:p>
        </p:txBody>
      </p:sp>
      <p:sp>
        <p:nvSpPr>
          <p:cNvPr id="5" name="Slide Number Placeholder 5"/>
          <p:cNvSpPr>
            <a:spLocks noGrp="1"/>
          </p:cNvSpPr>
          <p:nvPr>
            <p:ph type="sldNum" sz="quarter" idx="12"/>
          </p:nvPr>
        </p:nvSpPr>
        <p:spPr/>
        <p:txBody>
          <a:bodyPr/>
          <a:lstStyle>
            <a:lvl1pPr>
              <a:defRPr/>
            </a:lvl1pPr>
          </a:lstStyle>
          <a:p>
            <a:pPr>
              <a:defRPr/>
            </a:pPr>
            <a:fld id="{E9C73807-B068-4863-956B-F1B336131749}" type="slidenum">
              <a:rPr lang="en-US"/>
              <a:pPr>
                <a:defRPr/>
              </a:pPr>
              <a:t>‹#›</a:t>
            </a:fld>
            <a:endParaRPr lang="en-US"/>
          </a:p>
        </p:txBody>
      </p:sp>
    </p:spTree>
    <p:extLst>
      <p:ext uri="{BB962C8B-B14F-4D97-AF65-F5344CB8AC3E}">
        <p14:creationId xmlns:p14="http://schemas.microsoft.com/office/powerpoint/2010/main" val="4080551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8F68202-4F72-4F7C-A5F1-E7B21F92F430}" type="datetime1">
              <a:rPr lang="en-US"/>
              <a:pPr>
                <a:defRPr/>
              </a:pPr>
              <a:t>2/7/2018</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@Your Name</a:t>
            </a:r>
          </a:p>
        </p:txBody>
      </p:sp>
      <p:sp>
        <p:nvSpPr>
          <p:cNvPr id="4" name="Slide Number Placeholder 5"/>
          <p:cNvSpPr>
            <a:spLocks noGrp="1"/>
          </p:cNvSpPr>
          <p:nvPr>
            <p:ph type="sldNum" sz="quarter" idx="12"/>
          </p:nvPr>
        </p:nvSpPr>
        <p:spPr/>
        <p:txBody>
          <a:bodyPr/>
          <a:lstStyle>
            <a:lvl1pPr>
              <a:defRPr/>
            </a:lvl1pPr>
          </a:lstStyle>
          <a:p>
            <a:pPr>
              <a:defRPr/>
            </a:pPr>
            <a:fld id="{B6F5520D-11A7-44C7-A268-AAA329E6ED9D}" type="slidenum">
              <a:rPr lang="en-US"/>
              <a:pPr>
                <a:defRPr/>
              </a:pPr>
              <a:t>‹#›</a:t>
            </a:fld>
            <a:endParaRPr lang="en-US"/>
          </a:p>
        </p:txBody>
      </p:sp>
    </p:spTree>
    <p:extLst>
      <p:ext uri="{BB962C8B-B14F-4D97-AF65-F5344CB8AC3E}">
        <p14:creationId xmlns:p14="http://schemas.microsoft.com/office/powerpoint/2010/main" val="3527035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3AA5998-59A9-4C76-B55B-B07AD0665B82}" type="datetime1">
              <a:rPr lang="en-US"/>
              <a:pPr>
                <a:defRPr/>
              </a:pPr>
              <a:t>2/7/2018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ADEA0E33-B153-4585-A659-757BD76D8C72}" type="slidenum">
              <a:rPr lang="en-US"/>
              <a:pPr>
                <a:defRPr/>
              </a:pPr>
              <a:t>‹#›</a:t>
            </a:fld>
            <a:endParaRPr lang="en-US"/>
          </a:p>
        </p:txBody>
      </p:sp>
    </p:spTree>
    <p:extLst>
      <p:ext uri="{BB962C8B-B14F-4D97-AF65-F5344CB8AC3E}">
        <p14:creationId xmlns:p14="http://schemas.microsoft.com/office/powerpoint/2010/main" val="1742186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DFA7D98-E199-4E72-A4FE-85F4B3A9BF25}" type="datetime1">
              <a:rPr lang="en-US"/>
              <a:pPr>
                <a:defRPr/>
              </a:pPr>
              <a:t>2/7/2018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70AEC9DF-A8CA-492E-9A95-52D982BBB1FB}" type="slidenum">
              <a:rPr lang="en-US"/>
              <a:pPr>
                <a:defRPr/>
              </a:pPr>
              <a:t>‹#›</a:t>
            </a:fld>
            <a:endParaRPr lang="en-US"/>
          </a:p>
        </p:txBody>
      </p:sp>
    </p:spTree>
    <p:extLst>
      <p:ext uri="{BB962C8B-B14F-4D97-AF65-F5344CB8AC3E}">
        <p14:creationId xmlns:p14="http://schemas.microsoft.com/office/powerpoint/2010/main" val="2264834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990600"/>
            <a:ext cx="82296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97832353-B273-4796-B91B-464BBEE56517}" type="datetime1">
              <a:rPr lang="en-US"/>
              <a:pPr>
                <a:defRPr/>
              </a:pPr>
              <a:t>2/7/2018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r>
              <a:rPr lang="en-US"/>
              <a:t>@Your Name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34D79D8-E937-4F7F-B5D1-0FDC90AE5A5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12" r:id="rId1"/>
    <p:sldLayoutId id="2147484123"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 id="2147484122" r:id="rId12"/>
  </p:sldLayoutIdLst>
  <p:hf hdr="0" dt="0"/>
  <p:txStyles>
    <p:titleStyle>
      <a:lvl1pPr algn="ctr" rtl="0" eaLnBrk="0" fontAlgn="base" hangingPunct="0">
        <a:spcBef>
          <a:spcPct val="0"/>
        </a:spcBef>
        <a:spcAft>
          <a:spcPct val="0"/>
        </a:spcAft>
        <a:defRPr sz="3600" kern="1200">
          <a:solidFill>
            <a:schemeClr val="hlink"/>
          </a:solidFill>
          <a:latin typeface="+mj-lt"/>
          <a:ea typeface="+mj-ea"/>
          <a:cs typeface="+mj-cs"/>
        </a:defRPr>
      </a:lvl1pPr>
      <a:lvl2pPr algn="ctr" rtl="0" eaLnBrk="0" fontAlgn="base" hangingPunct="0">
        <a:spcBef>
          <a:spcPct val="0"/>
        </a:spcBef>
        <a:spcAft>
          <a:spcPct val="0"/>
        </a:spcAft>
        <a:defRPr sz="3600">
          <a:solidFill>
            <a:schemeClr val="hlink"/>
          </a:solidFill>
          <a:latin typeface="Calibri" pitchFamily="34" charset="0"/>
        </a:defRPr>
      </a:lvl2pPr>
      <a:lvl3pPr algn="ctr" rtl="0" eaLnBrk="0" fontAlgn="base" hangingPunct="0">
        <a:spcBef>
          <a:spcPct val="0"/>
        </a:spcBef>
        <a:spcAft>
          <a:spcPct val="0"/>
        </a:spcAft>
        <a:defRPr sz="3600">
          <a:solidFill>
            <a:schemeClr val="hlink"/>
          </a:solidFill>
          <a:latin typeface="Calibri" pitchFamily="34" charset="0"/>
        </a:defRPr>
      </a:lvl3pPr>
      <a:lvl4pPr algn="ctr" rtl="0" eaLnBrk="0" fontAlgn="base" hangingPunct="0">
        <a:spcBef>
          <a:spcPct val="0"/>
        </a:spcBef>
        <a:spcAft>
          <a:spcPct val="0"/>
        </a:spcAft>
        <a:defRPr sz="3600">
          <a:solidFill>
            <a:schemeClr val="hlink"/>
          </a:solidFill>
          <a:latin typeface="Calibri" pitchFamily="34" charset="0"/>
        </a:defRPr>
      </a:lvl4pPr>
      <a:lvl5pPr algn="ctr" rtl="0" eaLnBrk="0" fontAlgn="base" hangingPunct="0">
        <a:spcBef>
          <a:spcPct val="0"/>
        </a:spcBef>
        <a:spcAft>
          <a:spcPct val="0"/>
        </a:spcAft>
        <a:defRPr sz="3600">
          <a:solidFill>
            <a:schemeClr val="hlink"/>
          </a:solidFill>
          <a:latin typeface="Calibri" pitchFamily="34" charset="0"/>
        </a:defRPr>
      </a:lvl5pPr>
      <a:lvl6pPr marL="457200" algn="ctr" rtl="0" fontAlgn="base">
        <a:spcBef>
          <a:spcPct val="0"/>
        </a:spcBef>
        <a:spcAft>
          <a:spcPct val="0"/>
        </a:spcAft>
        <a:defRPr sz="3600">
          <a:solidFill>
            <a:schemeClr val="hlink"/>
          </a:solidFill>
          <a:latin typeface="Calibri" pitchFamily="34" charset="0"/>
        </a:defRPr>
      </a:lvl6pPr>
      <a:lvl7pPr marL="914400" algn="ctr" rtl="0" fontAlgn="base">
        <a:spcBef>
          <a:spcPct val="0"/>
        </a:spcBef>
        <a:spcAft>
          <a:spcPct val="0"/>
        </a:spcAft>
        <a:defRPr sz="3600">
          <a:solidFill>
            <a:schemeClr val="hlink"/>
          </a:solidFill>
          <a:latin typeface="Calibri" pitchFamily="34" charset="0"/>
        </a:defRPr>
      </a:lvl7pPr>
      <a:lvl8pPr marL="1371600" algn="ctr" rtl="0" fontAlgn="base">
        <a:spcBef>
          <a:spcPct val="0"/>
        </a:spcBef>
        <a:spcAft>
          <a:spcPct val="0"/>
        </a:spcAft>
        <a:defRPr sz="3600">
          <a:solidFill>
            <a:schemeClr val="hlink"/>
          </a:solidFill>
          <a:latin typeface="Calibri" pitchFamily="34" charset="0"/>
        </a:defRPr>
      </a:lvl8pPr>
      <a:lvl9pPr marL="1828800" algn="ctr" rtl="0" fontAlgn="base">
        <a:spcBef>
          <a:spcPct val="0"/>
        </a:spcBef>
        <a:spcAft>
          <a:spcPct val="0"/>
        </a:spcAft>
        <a:defRPr sz="3600">
          <a:solidFill>
            <a:schemeClr val="hlink"/>
          </a:solidFill>
          <a:latin typeface="Calibri"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CC00"/>
        </a:buClr>
        <a:buFont typeface="Wingdings" pitchFamily="2" charset="2"/>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azure/logic-apps/custom-connector-overview" TargetMode="External"/><Relationship Id="rId2" Type="http://schemas.openxmlformats.org/officeDocument/2006/relationships/hyperlink" Target="https://docs.microsoft.com/en-us/azure/logic-apps/logic-apps-create-api-app"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ocs.microsoft.com/en-us/azure/logic-apps/logic-apps-workflow-definition-languag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azure.microsoft.com/en-us/pricing/details/logic-app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api.eia.gov/series/?api_key=YOUR_API_KEY_HERE&amp;series_id=NG.RNGWHHD.D" TargetMode="External"/><Relationship Id="rId2" Type="http://schemas.openxmlformats.org/officeDocument/2006/relationships/hyperlink" Target="http://api.eia.gov/series/?api_key=YOUR_API_KEY_HERE&amp;series_id=PET.RBRTE.D"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youtu.be/b_1saRulwvU" TargetMode="External"/><Relationship Id="rId2" Type="http://schemas.openxmlformats.org/officeDocument/2006/relationships/hyperlink" Target="https://youtu.be/9aivyGOm4HY" TargetMode="External"/><Relationship Id="rId1" Type="http://schemas.openxmlformats.org/officeDocument/2006/relationships/slideLayout" Target="../slideLayouts/slideLayout2.xml"/><Relationship Id="rId4" Type="http://schemas.openxmlformats.org/officeDocument/2006/relationships/hyperlink" Target="https://github.com/jamespadair/deep_azure_fina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azure/connectors/apis-lis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3202EDA8-4D42-4A3F-8044-C86141763805}" type="slidenum">
              <a:rPr lang="en-US" sz="1600" b="1" smtClean="0"/>
              <a:pPr>
                <a:defRPr/>
              </a:pPr>
              <a:t>1</a:t>
            </a:fld>
            <a:endParaRPr lang="en-US" sz="1600" b="1" dirty="0"/>
          </a:p>
        </p:txBody>
      </p:sp>
      <p:sp>
        <p:nvSpPr>
          <p:cNvPr id="3075" name="Title 1"/>
          <p:cNvSpPr>
            <a:spLocks noGrp="1"/>
          </p:cNvSpPr>
          <p:nvPr>
            <p:ph type="ctrTitle"/>
          </p:nvPr>
        </p:nvSpPr>
        <p:spPr>
          <a:xfrm>
            <a:off x="647700" y="1219200"/>
            <a:ext cx="7772400" cy="1828800"/>
          </a:xfrm>
        </p:spPr>
        <p:txBody>
          <a:bodyPr/>
          <a:lstStyle/>
          <a:p>
            <a:pPr eaLnBrk="1" hangingPunct="1"/>
            <a:br>
              <a:rPr lang="en-US" altLang="en-US" sz="3200" dirty="0"/>
            </a:br>
            <a:r>
              <a:rPr lang="en-US" altLang="en-US" sz="2400" dirty="0"/>
              <a:t>Final Project</a:t>
            </a:r>
            <a:br>
              <a:rPr lang="en-US" altLang="en-US" sz="3200" dirty="0"/>
            </a:br>
            <a:r>
              <a:rPr lang="en-US" altLang="en-US" sz="3200" dirty="0"/>
              <a:t> Azure Logic Apps</a:t>
            </a:r>
            <a:br>
              <a:rPr lang="en-US" altLang="en-US" sz="3200" b="1" dirty="0"/>
            </a:br>
            <a:br>
              <a:rPr lang="en-US" altLang="en-US" sz="3200" b="1" dirty="0"/>
            </a:br>
            <a:endParaRPr lang="en-US" altLang="en-US" sz="3200" b="1" dirty="0"/>
          </a:p>
        </p:txBody>
      </p:sp>
      <p:sp>
        <p:nvSpPr>
          <p:cNvPr id="3076" name="Subtitle 2"/>
          <p:cNvSpPr>
            <a:spLocks noGrp="1"/>
          </p:cNvSpPr>
          <p:nvPr>
            <p:ph type="subTitle" idx="1"/>
          </p:nvPr>
        </p:nvSpPr>
        <p:spPr>
          <a:xfrm>
            <a:off x="1333500" y="2438400"/>
            <a:ext cx="6400800" cy="609600"/>
          </a:xfrm>
        </p:spPr>
        <p:txBody>
          <a:bodyPr/>
          <a:lstStyle/>
          <a:p>
            <a:pPr eaLnBrk="1" hangingPunct="1">
              <a:defRPr/>
            </a:pPr>
            <a:r>
              <a:rPr lang="en-US" sz="2400">
                <a:solidFill>
                  <a:schemeClr val="tx2">
                    <a:lumMod val="75000"/>
                  </a:schemeClr>
                </a:solidFill>
              </a:rPr>
              <a:t>Adair, James</a:t>
            </a:r>
            <a:endParaRPr lang="en-US" sz="2400" b="1" dirty="0">
              <a:solidFill>
                <a:schemeClr val="bg2">
                  <a:lumMod val="25000"/>
                </a:schemeClr>
              </a:solidFill>
            </a:endParaRPr>
          </a:p>
        </p:txBody>
      </p:sp>
      <p:sp>
        <p:nvSpPr>
          <p:cNvPr id="3077"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a:solidFill>
                  <a:srgbClr val="898989"/>
                </a:solidFill>
              </a:rPr>
              <a:t>@James Adair</a:t>
            </a:r>
            <a:endParaRPr lang="en-US" altLang="en-US" sz="1200" dirty="0">
              <a:solidFill>
                <a:srgbClr val="898989"/>
              </a:solidFill>
            </a:endParaRPr>
          </a:p>
        </p:txBody>
      </p:sp>
      <p:sp>
        <p:nvSpPr>
          <p:cNvPr id="2" name="TextBox 1"/>
          <p:cNvSpPr txBox="1"/>
          <p:nvPr/>
        </p:nvSpPr>
        <p:spPr>
          <a:xfrm>
            <a:off x="2055813" y="5029200"/>
            <a:ext cx="4949825" cy="892552"/>
          </a:xfrm>
          <a:prstGeom prst="rect">
            <a:avLst/>
          </a:prstGeom>
          <a:noFill/>
        </p:spPr>
        <p:txBody>
          <a:bodyPr>
            <a:spAutoFit/>
          </a:bodyPr>
          <a:lstStyle/>
          <a:p>
            <a:pPr algn="ctr">
              <a:defRPr/>
            </a:pPr>
            <a:r>
              <a:rPr lang="en-US" b="1" dirty="0">
                <a:solidFill>
                  <a:schemeClr val="bg2">
                    <a:lumMod val="25000"/>
                  </a:schemeClr>
                </a:solidFill>
              </a:rPr>
              <a:t>Deep </a:t>
            </a:r>
            <a:r>
              <a:rPr lang="en-US" b="1" dirty="0" err="1">
                <a:solidFill>
                  <a:schemeClr val="bg2">
                    <a:lumMod val="25000"/>
                  </a:schemeClr>
                </a:solidFill>
              </a:rPr>
              <a:t>Azure@McKesson</a:t>
            </a:r>
            <a:endParaRPr lang="en-US" b="1" dirty="0">
              <a:solidFill>
                <a:schemeClr val="bg2">
                  <a:lumMod val="25000"/>
                </a:schemeClr>
              </a:solidFill>
            </a:endParaRPr>
          </a:p>
          <a:p>
            <a:pPr algn="ctr">
              <a:defRPr/>
            </a:pPr>
            <a:r>
              <a:rPr lang="en-US" sz="1600" dirty="0">
                <a:solidFill>
                  <a:schemeClr val="bg2">
                    <a:lumMod val="25000"/>
                  </a:schemeClr>
                </a:solidFill>
              </a:rPr>
              <a:t>Dr. </a:t>
            </a:r>
            <a:r>
              <a:rPr lang="en-US" sz="1600" dirty="0" err="1">
                <a:solidFill>
                  <a:schemeClr val="bg2">
                    <a:lumMod val="25000"/>
                  </a:schemeClr>
                </a:solidFill>
              </a:rPr>
              <a:t>Zoran</a:t>
            </a:r>
            <a:r>
              <a:rPr lang="en-US" sz="1600" dirty="0">
                <a:solidFill>
                  <a:schemeClr val="bg2">
                    <a:lumMod val="25000"/>
                  </a:schemeClr>
                </a:solidFill>
              </a:rPr>
              <a:t> B. </a:t>
            </a:r>
            <a:r>
              <a:rPr lang="en-US" sz="1600" dirty="0" err="1">
                <a:solidFill>
                  <a:schemeClr val="bg2">
                    <a:lumMod val="25000"/>
                  </a:schemeClr>
                </a:solidFill>
              </a:rPr>
              <a:t>Djordjević</a:t>
            </a:r>
            <a:endParaRPr lang="en-US" sz="1600" dirty="0">
              <a:solidFill>
                <a:schemeClr val="bg2">
                  <a:lumMod val="25000"/>
                </a:schemeClr>
              </a:solidFill>
            </a:endParaRPr>
          </a:p>
          <a:p>
            <a:pPr algn="ctr">
              <a:defRPr/>
            </a:pPr>
            <a:endParaRPr lang="en-US" dirty="0"/>
          </a:p>
        </p:txBody>
      </p:sp>
      <p:pic>
        <p:nvPicPr>
          <p:cNvPr id="9" name="Graphic 8">
            <a:extLst>
              <a:ext uri="{FF2B5EF4-FFF2-40B4-BE49-F238E27FC236}">
                <a16:creationId xmlns:a16="http://schemas.microsoft.com/office/drawing/2014/main" id="{DF9ACB28-9A87-4733-996F-1B91B261FB6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05275" y="3451222"/>
            <a:ext cx="933450" cy="9334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43FFE-5C0E-4599-A5ED-594BA172B867}"/>
              </a:ext>
            </a:extLst>
          </p:cNvPr>
          <p:cNvSpPr>
            <a:spLocks noGrp="1"/>
          </p:cNvSpPr>
          <p:nvPr>
            <p:ph type="title"/>
          </p:nvPr>
        </p:nvSpPr>
        <p:spPr/>
        <p:txBody>
          <a:bodyPr/>
          <a:lstStyle/>
          <a:p>
            <a:r>
              <a:rPr lang="en-US" dirty="0"/>
              <a:t>Logic App building blocks – Connectors(2)</a:t>
            </a:r>
          </a:p>
        </p:txBody>
      </p:sp>
      <p:sp>
        <p:nvSpPr>
          <p:cNvPr id="3" name="Content Placeholder 2">
            <a:extLst>
              <a:ext uri="{FF2B5EF4-FFF2-40B4-BE49-F238E27FC236}">
                <a16:creationId xmlns:a16="http://schemas.microsoft.com/office/drawing/2014/main" id="{BDC00CCB-C672-4283-8D57-1AF71D474309}"/>
              </a:ext>
            </a:extLst>
          </p:cNvPr>
          <p:cNvSpPr>
            <a:spLocks noGrp="1"/>
          </p:cNvSpPr>
          <p:nvPr>
            <p:ph idx="1"/>
          </p:nvPr>
        </p:nvSpPr>
        <p:spPr/>
        <p:txBody>
          <a:bodyPr/>
          <a:lstStyle/>
          <a:p>
            <a:pPr marL="685800" lvl="1"/>
            <a:endParaRPr lang="en-US" dirty="0"/>
          </a:p>
          <a:p>
            <a:pPr marL="685800" lvl="1"/>
            <a:endParaRPr lang="en-US" dirty="0"/>
          </a:p>
          <a:p>
            <a:pPr marL="685800" lvl="1"/>
            <a:endParaRPr lang="en-US" b="1" dirty="0"/>
          </a:p>
          <a:p>
            <a:pPr marL="400050" lvl="1" indent="0">
              <a:buNone/>
            </a:pPr>
            <a:endParaRPr lang="en-US" b="1" dirty="0"/>
          </a:p>
          <a:p>
            <a:pPr marL="685800" lvl="1"/>
            <a:endParaRPr lang="en-US" b="1" dirty="0"/>
          </a:p>
          <a:p>
            <a:pPr marL="685800" lvl="1"/>
            <a:r>
              <a:rPr lang="en-US" b="1" dirty="0"/>
              <a:t>Managed Connectors</a:t>
            </a:r>
            <a:r>
              <a:rPr lang="en-US" dirty="0"/>
              <a:t> – API connections</a:t>
            </a:r>
          </a:p>
          <a:p>
            <a:pPr marL="400050" lvl="1" indent="0">
              <a:buNone/>
            </a:pPr>
            <a:endParaRPr lang="en-US" dirty="0"/>
          </a:p>
          <a:p>
            <a:pPr marL="1085850" lvl="2"/>
            <a:r>
              <a:rPr lang="en-US" dirty="0"/>
              <a:t>Standard – automatically available access to Service Bus, Blob Storage, etc.</a:t>
            </a:r>
          </a:p>
          <a:p>
            <a:pPr marL="1085850" lvl="2"/>
            <a:endParaRPr lang="en-US" dirty="0"/>
          </a:p>
          <a:p>
            <a:pPr marL="1085850" lvl="2"/>
            <a:r>
              <a:rPr lang="en-US" dirty="0"/>
              <a:t>On-premises – uses gateway for access to SharePoint, SQL Server, Oracle, etc.</a:t>
            </a:r>
          </a:p>
          <a:p>
            <a:pPr marL="1085850" lvl="2"/>
            <a:endParaRPr lang="en-US" dirty="0"/>
          </a:p>
          <a:p>
            <a:pPr marL="1085850" lvl="2"/>
            <a:r>
              <a:rPr lang="en-US" dirty="0"/>
              <a:t>Integration account (EIP)– messaging with AS2/X12/EDIFACT/XML, etc.</a:t>
            </a:r>
          </a:p>
          <a:p>
            <a:pPr marL="1085850" lvl="2"/>
            <a:endParaRPr lang="en-US" dirty="0"/>
          </a:p>
          <a:p>
            <a:pPr marL="1085850" lvl="2"/>
            <a:r>
              <a:rPr lang="en-US" dirty="0"/>
              <a:t>Enterprise - MQ, SAP, etc.</a:t>
            </a:r>
          </a:p>
        </p:txBody>
      </p:sp>
      <p:sp>
        <p:nvSpPr>
          <p:cNvPr id="4" name="Footer Placeholder 3">
            <a:extLst>
              <a:ext uri="{FF2B5EF4-FFF2-40B4-BE49-F238E27FC236}">
                <a16:creationId xmlns:a16="http://schemas.microsoft.com/office/drawing/2014/main" id="{C3F72276-8BA0-4F85-B505-DF1489613BB2}"/>
              </a:ext>
            </a:extLst>
          </p:cNvPr>
          <p:cNvSpPr>
            <a:spLocks noGrp="1"/>
          </p:cNvSpPr>
          <p:nvPr>
            <p:ph type="ftr" sz="quarter" idx="11"/>
          </p:nvPr>
        </p:nvSpPr>
        <p:spPr/>
        <p:txBody>
          <a:bodyPr/>
          <a:lstStyle/>
          <a:p>
            <a:pPr>
              <a:defRPr/>
            </a:pPr>
            <a:r>
              <a:rPr lang="en-US" dirty="0"/>
              <a:t>@James Adair</a:t>
            </a:r>
          </a:p>
        </p:txBody>
      </p:sp>
      <p:sp>
        <p:nvSpPr>
          <p:cNvPr id="5" name="Slide Number Placeholder 4">
            <a:extLst>
              <a:ext uri="{FF2B5EF4-FFF2-40B4-BE49-F238E27FC236}">
                <a16:creationId xmlns:a16="http://schemas.microsoft.com/office/drawing/2014/main" id="{E0C120CA-D5A3-440C-AF29-A6A012DCD617}"/>
              </a:ext>
            </a:extLst>
          </p:cNvPr>
          <p:cNvSpPr>
            <a:spLocks noGrp="1"/>
          </p:cNvSpPr>
          <p:nvPr>
            <p:ph type="sldNum" sz="quarter" idx="12"/>
          </p:nvPr>
        </p:nvSpPr>
        <p:spPr/>
        <p:txBody>
          <a:bodyPr/>
          <a:lstStyle/>
          <a:p>
            <a:pPr>
              <a:defRPr/>
            </a:pPr>
            <a:fld id="{F8C3E294-9E12-4E24-B275-9BA1AC14E86B}" type="slidenum">
              <a:rPr lang="en-US" smtClean="0"/>
              <a:pPr>
                <a:defRPr/>
              </a:pPr>
              <a:t>10</a:t>
            </a:fld>
            <a:endParaRPr lang="en-US" dirty="0"/>
          </a:p>
        </p:txBody>
      </p:sp>
      <p:pic>
        <p:nvPicPr>
          <p:cNvPr id="6" name="Picture 5" descr="https://azurecomcdn.azureedge.net/cvt-32772d92b5dd507c8ac0129a9293289fa42eb20c7282d08ed9b83396a7b73095/images/page/services/logic-apps/01-connectors.png">
            <a:extLst>
              <a:ext uri="{FF2B5EF4-FFF2-40B4-BE49-F238E27FC236}">
                <a16:creationId xmlns:a16="http://schemas.microsoft.com/office/drawing/2014/main" id="{47266938-5FE6-4EEB-9303-8F1AE04235C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059180"/>
            <a:ext cx="2407920" cy="1303020"/>
          </a:xfrm>
          <a:prstGeom prst="rect">
            <a:avLst/>
          </a:prstGeom>
          <a:noFill/>
          <a:ln>
            <a:noFill/>
          </a:ln>
        </p:spPr>
      </p:pic>
    </p:spTree>
    <p:extLst>
      <p:ext uri="{BB962C8B-B14F-4D97-AF65-F5344CB8AC3E}">
        <p14:creationId xmlns:p14="http://schemas.microsoft.com/office/powerpoint/2010/main" val="1284476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DCA15-7D2A-45D8-B20F-6ED8C883513F}"/>
              </a:ext>
            </a:extLst>
          </p:cNvPr>
          <p:cNvSpPr>
            <a:spLocks noGrp="1"/>
          </p:cNvSpPr>
          <p:nvPr>
            <p:ph type="title"/>
          </p:nvPr>
        </p:nvSpPr>
        <p:spPr/>
        <p:txBody>
          <a:bodyPr/>
          <a:lstStyle/>
          <a:p>
            <a:r>
              <a:rPr lang="en-US" dirty="0"/>
              <a:t>Logic App building blocks – Connectors(3)</a:t>
            </a:r>
          </a:p>
        </p:txBody>
      </p:sp>
      <p:sp>
        <p:nvSpPr>
          <p:cNvPr id="3" name="Content Placeholder 2">
            <a:extLst>
              <a:ext uri="{FF2B5EF4-FFF2-40B4-BE49-F238E27FC236}">
                <a16:creationId xmlns:a16="http://schemas.microsoft.com/office/drawing/2014/main" id="{9C15A6CD-C484-4BC7-AFDE-ED1A12A61388}"/>
              </a:ext>
            </a:extLst>
          </p:cNvPr>
          <p:cNvSpPr>
            <a:spLocks noGrp="1"/>
          </p:cNvSpPr>
          <p:nvPr>
            <p:ph idx="1"/>
          </p:nvPr>
        </p:nvSpPr>
        <p:spPr/>
        <p:txBody>
          <a:bodyPr/>
          <a:lstStyle/>
          <a:p>
            <a:pPr lvl="1"/>
            <a:endParaRPr lang="en-US" b="1" dirty="0"/>
          </a:p>
          <a:p>
            <a:pPr lvl="1"/>
            <a:endParaRPr lang="en-US" b="1" dirty="0"/>
          </a:p>
          <a:p>
            <a:pPr lvl="1"/>
            <a:endParaRPr lang="en-US" b="1" dirty="0"/>
          </a:p>
          <a:p>
            <a:pPr lvl="1"/>
            <a:r>
              <a:rPr lang="en-US" b="1" dirty="0"/>
              <a:t>Custom Connectors</a:t>
            </a:r>
            <a:r>
              <a:rPr lang="en-US" dirty="0"/>
              <a:t> – create your own  API connector</a:t>
            </a:r>
          </a:p>
          <a:p>
            <a:pPr lvl="2"/>
            <a:endParaRPr lang="en-US" dirty="0"/>
          </a:p>
          <a:p>
            <a:pPr lvl="2"/>
            <a:r>
              <a:rPr lang="en-US" dirty="0"/>
              <a:t>Expand the reach of your API</a:t>
            </a:r>
          </a:p>
          <a:p>
            <a:pPr lvl="2"/>
            <a:endParaRPr lang="en-US" dirty="0"/>
          </a:p>
          <a:p>
            <a:pPr lvl="2"/>
            <a:r>
              <a:rPr lang="en-US" dirty="0"/>
              <a:t>Supports </a:t>
            </a:r>
            <a:r>
              <a:rPr lang="en-US" dirty="0" err="1"/>
              <a:t>OpenAPI</a:t>
            </a:r>
            <a:r>
              <a:rPr lang="en-US" dirty="0"/>
              <a:t> 2.0 spec and Swagger JSON format</a:t>
            </a:r>
          </a:p>
          <a:p>
            <a:pPr lvl="2"/>
            <a:endParaRPr lang="en-US" dirty="0"/>
          </a:p>
          <a:p>
            <a:pPr lvl="2"/>
            <a:r>
              <a:rPr lang="en-US" dirty="0"/>
              <a:t>Enables integration with Microsoft Flow, PowerApps and Logic Apps</a:t>
            </a:r>
          </a:p>
          <a:p>
            <a:pPr lvl="2"/>
            <a:endParaRPr lang="en-US" dirty="0"/>
          </a:p>
          <a:p>
            <a:pPr lvl="2"/>
            <a:r>
              <a:rPr lang="en-US" dirty="0"/>
              <a:t>Option to host in Azure App Services</a:t>
            </a:r>
          </a:p>
          <a:p>
            <a:pPr lvl="2"/>
            <a:endParaRPr lang="en-US" dirty="0"/>
          </a:p>
          <a:p>
            <a:pPr lvl="2"/>
            <a:r>
              <a:rPr lang="en-US" dirty="0"/>
              <a:t>Submit for certification – validates functionality of connector</a:t>
            </a:r>
          </a:p>
          <a:p>
            <a:pPr lvl="2"/>
            <a:endParaRPr lang="en-US" dirty="0"/>
          </a:p>
          <a:p>
            <a:pPr marL="914400" lvl="2" indent="0">
              <a:buNone/>
            </a:pPr>
            <a:r>
              <a:rPr lang="en-US" dirty="0">
                <a:hlinkClick r:id="rId2"/>
              </a:rPr>
              <a:t>https://docs.microsoft.com/en-us/azure/logic-apps/logic-apps-create-api-app</a:t>
            </a:r>
            <a:endParaRPr lang="en-US" dirty="0"/>
          </a:p>
          <a:p>
            <a:pPr marL="914400" lvl="2" indent="0">
              <a:buNone/>
            </a:pPr>
            <a:r>
              <a:rPr lang="en-US" dirty="0">
                <a:hlinkClick r:id="rId3"/>
              </a:rPr>
              <a:t>https://docs.microsoft.com/en-us/azure/logic-apps/custom-connector-overview</a:t>
            </a:r>
            <a:endParaRPr lang="en-US" dirty="0"/>
          </a:p>
          <a:p>
            <a:pPr marL="914400" lvl="2" indent="0">
              <a:buNone/>
            </a:pPr>
            <a:endParaRPr lang="en-US" dirty="0"/>
          </a:p>
          <a:p>
            <a:pPr lvl="2"/>
            <a:endParaRPr lang="en-US" dirty="0"/>
          </a:p>
          <a:p>
            <a:pPr lvl="2"/>
            <a:endParaRPr lang="en-US" dirty="0"/>
          </a:p>
          <a:p>
            <a:pPr marL="914400" lvl="2" indent="0">
              <a:buNone/>
            </a:pPr>
            <a:endParaRPr lang="en-US" dirty="0"/>
          </a:p>
          <a:p>
            <a:endParaRPr lang="en-US" dirty="0"/>
          </a:p>
        </p:txBody>
      </p:sp>
      <p:sp>
        <p:nvSpPr>
          <p:cNvPr id="4" name="Footer Placeholder 3">
            <a:extLst>
              <a:ext uri="{FF2B5EF4-FFF2-40B4-BE49-F238E27FC236}">
                <a16:creationId xmlns:a16="http://schemas.microsoft.com/office/drawing/2014/main" id="{6BA24F3F-93B1-40AB-875F-7DFE61B4C275}"/>
              </a:ext>
            </a:extLst>
          </p:cNvPr>
          <p:cNvSpPr>
            <a:spLocks noGrp="1"/>
          </p:cNvSpPr>
          <p:nvPr>
            <p:ph type="ftr" sz="quarter" idx="11"/>
          </p:nvPr>
        </p:nvSpPr>
        <p:spPr/>
        <p:txBody>
          <a:bodyPr/>
          <a:lstStyle/>
          <a:p>
            <a:pPr>
              <a:defRPr/>
            </a:pPr>
            <a:r>
              <a:rPr lang="en-US" dirty="0"/>
              <a:t>@James Adair</a:t>
            </a:r>
          </a:p>
        </p:txBody>
      </p:sp>
      <p:sp>
        <p:nvSpPr>
          <p:cNvPr id="5" name="Slide Number Placeholder 4">
            <a:extLst>
              <a:ext uri="{FF2B5EF4-FFF2-40B4-BE49-F238E27FC236}">
                <a16:creationId xmlns:a16="http://schemas.microsoft.com/office/drawing/2014/main" id="{1883CDDA-82D5-476C-BEE7-EB21BB10AB7E}"/>
              </a:ext>
            </a:extLst>
          </p:cNvPr>
          <p:cNvSpPr>
            <a:spLocks noGrp="1"/>
          </p:cNvSpPr>
          <p:nvPr>
            <p:ph type="sldNum" sz="quarter" idx="12"/>
          </p:nvPr>
        </p:nvSpPr>
        <p:spPr/>
        <p:txBody>
          <a:bodyPr/>
          <a:lstStyle/>
          <a:p>
            <a:pPr>
              <a:defRPr/>
            </a:pPr>
            <a:fld id="{F8C3E294-9E12-4E24-B275-9BA1AC14E86B}" type="slidenum">
              <a:rPr lang="en-US" smtClean="0"/>
              <a:pPr>
                <a:defRPr/>
              </a:pPr>
              <a:t>11</a:t>
            </a:fld>
            <a:endParaRPr lang="en-US" dirty="0"/>
          </a:p>
        </p:txBody>
      </p:sp>
      <p:pic>
        <p:nvPicPr>
          <p:cNvPr id="1029" name="Picture 5" descr="Conceptual overview for a Web API, custom connector, and logic app">
            <a:extLst>
              <a:ext uri="{FF2B5EF4-FFF2-40B4-BE49-F238E27FC236}">
                <a16:creationId xmlns:a16="http://schemas.microsoft.com/office/drawing/2014/main" id="{9A93F6AA-6ED6-4AD4-BD1D-BDCEC577D9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944563"/>
            <a:ext cx="5029200" cy="94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491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8A520-4B0E-4800-BCBB-414AD1E322FB}"/>
              </a:ext>
            </a:extLst>
          </p:cNvPr>
          <p:cNvSpPr>
            <a:spLocks noGrp="1"/>
          </p:cNvSpPr>
          <p:nvPr>
            <p:ph type="title"/>
          </p:nvPr>
        </p:nvSpPr>
        <p:spPr/>
        <p:txBody>
          <a:bodyPr>
            <a:normAutofit/>
          </a:bodyPr>
          <a:lstStyle/>
          <a:p>
            <a:r>
              <a:rPr lang="en-US" dirty="0"/>
              <a:t>Logic App building blocks – Code View</a:t>
            </a:r>
          </a:p>
        </p:txBody>
      </p:sp>
      <p:sp>
        <p:nvSpPr>
          <p:cNvPr id="3" name="Content Placeholder 2">
            <a:extLst>
              <a:ext uri="{FF2B5EF4-FFF2-40B4-BE49-F238E27FC236}">
                <a16:creationId xmlns:a16="http://schemas.microsoft.com/office/drawing/2014/main" id="{EB7A8FBF-D330-4136-87DD-DCB3CAA62524}"/>
              </a:ext>
            </a:extLst>
          </p:cNvPr>
          <p:cNvSpPr>
            <a:spLocks noGrp="1"/>
          </p:cNvSpPr>
          <p:nvPr>
            <p:ph idx="1"/>
          </p:nvPr>
        </p:nvSpPr>
        <p:spPr>
          <a:xfrm>
            <a:off x="457200" y="914400"/>
            <a:ext cx="8229600" cy="5334000"/>
          </a:xfrm>
        </p:spPr>
        <p:txBody>
          <a:bodyPr/>
          <a:lstStyle/>
          <a:p>
            <a:pPr marL="0" indent="0">
              <a:buNone/>
            </a:pPr>
            <a:r>
              <a:rPr lang="en-US" b="1" dirty="0"/>
              <a:t>Behind the scenes -  </a:t>
            </a:r>
            <a:r>
              <a:rPr lang="en-US" i="1" dirty="0"/>
              <a:t>the essence of workflow!</a:t>
            </a:r>
          </a:p>
          <a:p>
            <a:pPr marL="0" indent="0">
              <a:buNone/>
            </a:pPr>
            <a:r>
              <a:rPr lang="en-US" dirty="0"/>
              <a:t>The Logic Apps Designer is an  effective visual tool but you also have the option and sometimes necessity, to compose directly in the workflow code, accessible in the Code View.</a:t>
            </a:r>
          </a:p>
          <a:p>
            <a:pPr lvl="1"/>
            <a:r>
              <a:rPr lang="en-US" dirty="0"/>
              <a:t>Workflow Definition Schema</a:t>
            </a:r>
          </a:p>
          <a:p>
            <a:pPr lvl="2"/>
            <a:endParaRPr lang="en-US" dirty="0"/>
          </a:p>
          <a:p>
            <a:pPr lvl="2"/>
            <a:r>
              <a:rPr lang="en-US" dirty="0"/>
              <a:t>The workflow definition is a JSON document which contains the actual logic that executes as part of the logic app.</a:t>
            </a:r>
          </a:p>
          <a:p>
            <a:pPr lvl="2"/>
            <a:endParaRPr lang="en-US" dirty="0"/>
          </a:p>
          <a:p>
            <a:pPr lvl="2"/>
            <a:r>
              <a:rPr lang="en-US" dirty="0"/>
              <a:t>Contains 1 or more triggers and 1 or more actions</a:t>
            </a:r>
          </a:p>
          <a:p>
            <a:pPr lvl="2"/>
            <a:endParaRPr lang="en-US" dirty="0"/>
          </a:p>
          <a:p>
            <a:pPr lvl="2"/>
            <a:r>
              <a:rPr lang="en-US" dirty="0"/>
              <a:t>Basic workflow</a:t>
            </a:r>
          </a:p>
          <a:p>
            <a:pPr marL="1314450" lvl="3" indent="0">
              <a:buNone/>
            </a:pPr>
            <a:r>
              <a:rPr lang="en-US" sz="1200" dirty="0"/>
              <a:t>{</a:t>
            </a:r>
          </a:p>
          <a:p>
            <a:pPr marL="1314450" lvl="3" indent="0">
              <a:buNone/>
            </a:pPr>
            <a:r>
              <a:rPr lang="en-US" sz="1200" dirty="0"/>
              <a:t>    "$schema": "&lt;schema-of the-definition&gt;",</a:t>
            </a:r>
          </a:p>
          <a:p>
            <a:pPr marL="1314450" lvl="3" indent="0">
              <a:buNone/>
            </a:pPr>
            <a:r>
              <a:rPr lang="en-US" sz="1200" dirty="0"/>
              <a:t>    "</a:t>
            </a:r>
            <a:r>
              <a:rPr lang="en-US" sz="1200" dirty="0" err="1"/>
              <a:t>contentVersion</a:t>
            </a:r>
            <a:r>
              <a:rPr lang="en-US" sz="1200" dirty="0"/>
              <a:t>": "&lt;version-number-of-definition&gt;",</a:t>
            </a:r>
          </a:p>
          <a:p>
            <a:pPr marL="1314450" lvl="3" indent="0">
              <a:buNone/>
            </a:pPr>
            <a:r>
              <a:rPr lang="en-US" sz="1200" dirty="0"/>
              <a:t>    "parameters": { &lt;parameter-definitions-of-definition&gt; },</a:t>
            </a:r>
          </a:p>
          <a:p>
            <a:pPr marL="1314450" lvl="3" indent="0">
              <a:buNone/>
            </a:pPr>
            <a:r>
              <a:rPr lang="en-US" sz="1200" dirty="0"/>
              <a:t>    "triggers": [ { &lt;definition-of-flow-triggers&gt; } ],</a:t>
            </a:r>
          </a:p>
          <a:p>
            <a:pPr marL="1314450" lvl="3" indent="0">
              <a:buNone/>
            </a:pPr>
            <a:r>
              <a:rPr lang="en-US" sz="1200" dirty="0"/>
              <a:t>    "actions": [ { &lt;definition-of-flow-actions&gt; } ],</a:t>
            </a:r>
          </a:p>
          <a:p>
            <a:pPr marL="1314450" lvl="3" indent="0">
              <a:buNone/>
            </a:pPr>
            <a:r>
              <a:rPr lang="en-US" sz="1200" dirty="0"/>
              <a:t>    "outputs": { &lt;output-of-definition&gt; }</a:t>
            </a:r>
          </a:p>
          <a:p>
            <a:pPr marL="1314450" lvl="3" indent="0">
              <a:buNone/>
            </a:pPr>
            <a:r>
              <a:rPr lang="en-US" sz="1200" dirty="0"/>
              <a:t>}</a:t>
            </a:r>
          </a:p>
        </p:txBody>
      </p:sp>
      <p:sp>
        <p:nvSpPr>
          <p:cNvPr id="4" name="Footer Placeholder 3">
            <a:extLst>
              <a:ext uri="{FF2B5EF4-FFF2-40B4-BE49-F238E27FC236}">
                <a16:creationId xmlns:a16="http://schemas.microsoft.com/office/drawing/2014/main" id="{D71D6F0D-A8EC-435C-8932-5082AAC545D5}"/>
              </a:ext>
            </a:extLst>
          </p:cNvPr>
          <p:cNvSpPr>
            <a:spLocks noGrp="1"/>
          </p:cNvSpPr>
          <p:nvPr>
            <p:ph type="ftr" sz="quarter" idx="11"/>
          </p:nvPr>
        </p:nvSpPr>
        <p:spPr/>
        <p:txBody>
          <a:bodyPr/>
          <a:lstStyle/>
          <a:p>
            <a:pPr>
              <a:defRPr/>
            </a:pPr>
            <a:r>
              <a:rPr lang="en-US" dirty="0"/>
              <a:t>@James Adair</a:t>
            </a:r>
          </a:p>
        </p:txBody>
      </p:sp>
      <p:sp>
        <p:nvSpPr>
          <p:cNvPr id="5" name="Slide Number Placeholder 4">
            <a:extLst>
              <a:ext uri="{FF2B5EF4-FFF2-40B4-BE49-F238E27FC236}">
                <a16:creationId xmlns:a16="http://schemas.microsoft.com/office/drawing/2014/main" id="{00AEB0EC-14CD-470F-8D12-A363098114F7}"/>
              </a:ext>
            </a:extLst>
          </p:cNvPr>
          <p:cNvSpPr>
            <a:spLocks noGrp="1"/>
          </p:cNvSpPr>
          <p:nvPr>
            <p:ph type="sldNum" sz="quarter" idx="12"/>
          </p:nvPr>
        </p:nvSpPr>
        <p:spPr/>
        <p:txBody>
          <a:bodyPr/>
          <a:lstStyle/>
          <a:p>
            <a:pPr>
              <a:defRPr/>
            </a:pPr>
            <a:fld id="{F8C3E294-9E12-4E24-B275-9BA1AC14E86B}" type="slidenum">
              <a:rPr lang="en-US" smtClean="0"/>
              <a:pPr>
                <a:defRPr/>
              </a:pPr>
              <a:t>12</a:t>
            </a:fld>
            <a:endParaRPr lang="en-US" dirty="0"/>
          </a:p>
        </p:txBody>
      </p:sp>
    </p:spTree>
    <p:extLst>
      <p:ext uri="{BB962C8B-B14F-4D97-AF65-F5344CB8AC3E}">
        <p14:creationId xmlns:p14="http://schemas.microsoft.com/office/powerpoint/2010/main" val="3921605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8A520-4B0E-4800-BCBB-414AD1E322FB}"/>
              </a:ext>
            </a:extLst>
          </p:cNvPr>
          <p:cNvSpPr>
            <a:spLocks noGrp="1"/>
          </p:cNvSpPr>
          <p:nvPr>
            <p:ph type="title"/>
          </p:nvPr>
        </p:nvSpPr>
        <p:spPr/>
        <p:txBody>
          <a:bodyPr>
            <a:normAutofit/>
          </a:bodyPr>
          <a:lstStyle/>
          <a:p>
            <a:r>
              <a:rPr lang="en-US" dirty="0"/>
              <a:t>Logic App building blocks – Code View(2)</a:t>
            </a:r>
          </a:p>
        </p:txBody>
      </p:sp>
      <p:sp>
        <p:nvSpPr>
          <p:cNvPr id="3" name="Content Placeholder 2">
            <a:extLst>
              <a:ext uri="{FF2B5EF4-FFF2-40B4-BE49-F238E27FC236}">
                <a16:creationId xmlns:a16="http://schemas.microsoft.com/office/drawing/2014/main" id="{EB7A8FBF-D330-4136-87DD-DCB3CAA62524}"/>
              </a:ext>
            </a:extLst>
          </p:cNvPr>
          <p:cNvSpPr>
            <a:spLocks noGrp="1"/>
          </p:cNvSpPr>
          <p:nvPr>
            <p:ph idx="1"/>
          </p:nvPr>
        </p:nvSpPr>
        <p:spPr>
          <a:xfrm>
            <a:off x="457200" y="914400"/>
            <a:ext cx="8229600" cy="5334000"/>
          </a:xfrm>
        </p:spPr>
        <p:txBody>
          <a:bodyPr/>
          <a:lstStyle/>
          <a:p>
            <a:pPr lvl="1"/>
            <a:endParaRPr lang="en-US" dirty="0"/>
          </a:p>
          <a:p>
            <a:pPr lvl="1"/>
            <a:r>
              <a:rPr lang="en-US" dirty="0"/>
              <a:t>Workflow Definition Language (WDL)</a:t>
            </a:r>
          </a:p>
          <a:p>
            <a:pPr lvl="1"/>
            <a:endParaRPr lang="en-US" dirty="0"/>
          </a:p>
          <a:p>
            <a:pPr lvl="2"/>
            <a:r>
              <a:rPr lang="en-US" dirty="0"/>
              <a:t>Made up of expressions, operators and functions</a:t>
            </a:r>
          </a:p>
          <a:p>
            <a:pPr lvl="2"/>
            <a:endParaRPr lang="en-US" dirty="0"/>
          </a:p>
          <a:p>
            <a:pPr lvl="2"/>
            <a:r>
              <a:rPr lang="en-US" dirty="0"/>
              <a:t>JSON values in the schema (definition) can be literal or expressions that are evaluated on execution of the application</a:t>
            </a:r>
          </a:p>
          <a:p>
            <a:pPr marL="914400" lvl="2" indent="0">
              <a:buNone/>
            </a:pPr>
            <a:r>
              <a:rPr lang="en-US" dirty="0"/>
              <a:t>      </a:t>
            </a:r>
          </a:p>
          <a:p>
            <a:pPr marL="914400" lvl="2" indent="0">
              <a:buNone/>
            </a:pPr>
            <a:r>
              <a:rPr lang="en-US" dirty="0"/>
              <a:t>     For example: </a:t>
            </a:r>
          </a:p>
          <a:p>
            <a:pPr marL="2628900" lvl="6" indent="0">
              <a:buNone/>
            </a:pPr>
            <a:r>
              <a:rPr lang="en-US" sz="1300" dirty="0"/>
              <a:t>"</a:t>
            </a:r>
            <a:r>
              <a:rPr lang="en-US" sz="1300" dirty="0" err="1"/>
              <a:t>Insert_row</a:t>
            </a:r>
            <a:r>
              <a:rPr lang="en-US" sz="1300" dirty="0"/>
              <a:t>": {</a:t>
            </a:r>
          </a:p>
          <a:p>
            <a:pPr marL="2628900" lvl="6" indent="0">
              <a:buNone/>
            </a:pPr>
            <a:r>
              <a:rPr lang="en-US" sz="1300" dirty="0"/>
              <a:t>"inputs": {</a:t>
            </a:r>
          </a:p>
          <a:p>
            <a:pPr marL="2628900" lvl="6" indent="0">
              <a:buNone/>
            </a:pPr>
            <a:r>
              <a:rPr lang="en-US" sz="1300" dirty="0"/>
              <a:t>"body": {</a:t>
            </a:r>
          </a:p>
          <a:p>
            <a:pPr marL="2628900" lvl="6" indent="0">
              <a:buNone/>
            </a:pPr>
            <a:r>
              <a:rPr lang="en-US" sz="1300" dirty="0"/>
              <a:t>"Day": "@items('For_each_2')?['day']",</a:t>
            </a:r>
          </a:p>
          <a:p>
            <a:pPr marL="2628900" lvl="6" indent="0">
              <a:buNone/>
            </a:pPr>
            <a:r>
              <a:rPr lang="en-US" sz="1300" dirty="0"/>
              <a:t>"Price": "@items('For_each_2')?['</a:t>
            </a:r>
            <a:r>
              <a:rPr lang="en-US" sz="1300" dirty="0" err="1"/>
              <a:t>val</a:t>
            </a:r>
            <a:r>
              <a:rPr lang="en-US" sz="1300" dirty="0"/>
              <a:t>']"</a:t>
            </a:r>
          </a:p>
          <a:p>
            <a:pPr marL="2628900" lvl="6" indent="0">
              <a:buNone/>
            </a:pPr>
            <a:r>
              <a:rPr lang="en-US" sz="1300" dirty="0"/>
              <a:t>},</a:t>
            </a:r>
          </a:p>
          <a:p>
            <a:pPr marL="914400" lvl="2" indent="0">
              <a:buNone/>
            </a:pPr>
            <a:endParaRPr lang="en-US" dirty="0"/>
          </a:p>
          <a:p>
            <a:pPr marL="914400" lvl="2" indent="0">
              <a:buNone/>
            </a:pPr>
            <a:r>
              <a:rPr lang="en-US" dirty="0"/>
              <a:t>For more information:</a:t>
            </a:r>
          </a:p>
          <a:p>
            <a:pPr marL="914400" lvl="2" indent="0">
              <a:buNone/>
            </a:pPr>
            <a:r>
              <a:rPr lang="en-US" dirty="0">
                <a:hlinkClick r:id="rId2"/>
              </a:rPr>
              <a:t>https://docs.microsoft.com/en-us/azure/logic-apps/logic-apps-workflow-definition-language</a:t>
            </a:r>
            <a:endParaRPr lang="en-US" dirty="0"/>
          </a:p>
          <a:p>
            <a:pPr marL="914400" lvl="2" indent="0">
              <a:buNone/>
            </a:pPr>
            <a:endParaRPr lang="en-US" dirty="0"/>
          </a:p>
          <a:p>
            <a:pPr marL="914400" lvl="2" indent="0">
              <a:buNone/>
            </a:pPr>
            <a:endParaRPr lang="en-US" dirty="0"/>
          </a:p>
        </p:txBody>
      </p:sp>
      <p:sp>
        <p:nvSpPr>
          <p:cNvPr id="4" name="Footer Placeholder 3">
            <a:extLst>
              <a:ext uri="{FF2B5EF4-FFF2-40B4-BE49-F238E27FC236}">
                <a16:creationId xmlns:a16="http://schemas.microsoft.com/office/drawing/2014/main" id="{D71D6F0D-A8EC-435C-8932-5082AAC545D5}"/>
              </a:ext>
            </a:extLst>
          </p:cNvPr>
          <p:cNvSpPr>
            <a:spLocks noGrp="1"/>
          </p:cNvSpPr>
          <p:nvPr>
            <p:ph type="ftr" sz="quarter" idx="11"/>
          </p:nvPr>
        </p:nvSpPr>
        <p:spPr/>
        <p:txBody>
          <a:bodyPr/>
          <a:lstStyle/>
          <a:p>
            <a:pPr>
              <a:defRPr/>
            </a:pPr>
            <a:r>
              <a:rPr lang="en-US" dirty="0"/>
              <a:t>@James Adair</a:t>
            </a:r>
          </a:p>
        </p:txBody>
      </p:sp>
      <p:sp>
        <p:nvSpPr>
          <p:cNvPr id="5" name="Slide Number Placeholder 4">
            <a:extLst>
              <a:ext uri="{FF2B5EF4-FFF2-40B4-BE49-F238E27FC236}">
                <a16:creationId xmlns:a16="http://schemas.microsoft.com/office/drawing/2014/main" id="{00AEB0EC-14CD-470F-8D12-A363098114F7}"/>
              </a:ext>
            </a:extLst>
          </p:cNvPr>
          <p:cNvSpPr>
            <a:spLocks noGrp="1"/>
          </p:cNvSpPr>
          <p:nvPr>
            <p:ph type="sldNum" sz="quarter" idx="12"/>
          </p:nvPr>
        </p:nvSpPr>
        <p:spPr/>
        <p:txBody>
          <a:bodyPr/>
          <a:lstStyle/>
          <a:p>
            <a:pPr>
              <a:defRPr/>
            </a:pPr>
            <a:fld id="{F8C3E294-9E12-4E24-B275-9BA1AC14E86B}" type="slidenum">
              <a:rPr lang="en-US" smtClean="0"/>
              <a:pPr>
                <a:defRPr/>
              </a:pPr>
              <a:t>13</a:t>
            </a:fld>
            <a:endParaRPr lang="en-US" dirty="0"/>
          </a:p>
        </p:txBody>
      </p:sp>
      <p:pic>
        <p:nvPicPr>
          <p:cNvPr id="6" name="Picture 5">
            <a:extLst>
              <a:ext uri="{FF2B5EF4-FFF2-40B4-BE49-F238E27FC236}">
                <a16:creationId xmlns:a16="http://schemas.microsoft.com/office/drawing/2014/main" id="{C47474C8-F2C0-4A60-ABA4-AB1124A43824}"/>
              </a:ext>
            </a:extLst>
          </p:cNvPr>
          <p:cNvPicPr>
            <a:picLocks noChangeAspect="1"/>
          </p:cNvPicPr>
          <p:nvPr/>
        </p:nvPicPr>
        <p:blipFill>
          <a:blip r:embed="rId3"/>
          <a:stretch>
            <a:fillRect/>
          </a:stretch>
        </p:blipFill>
        <p:spPr>
          <a:xfrm>
            <a:off x="1676400" y="3657600"/>
            <a:ext cx="1114425" cy="1038225"/>
          </a:xfrm>
          <a:prstGeom prst="rect">
            <a:avLst/>
          </a:prstGeom>
        </p:spPr>
      </p:pic>
    </p:spTree>
    <p:extLst>
      <p:ext uri="{BB962C8B-B14F-4D97-AF65-F5344CB8AC3E}">
        <p14:creationId xmlns:p14="http://schemas.microsoft.com/office/powerpoint/2010/main" val="1052411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A9187-17AB-449D-BF46-4D76BB1D0596}"/>
              </a:ext>
            </a:extLst>
          </p:cNvPr>
          <p:cNvSpPr>
            <a:spLocks noGrp="1"/>
          </p:cNvSpPr>
          <p:nvPr>
            <p:ph type="title"/>
          </p:nvPr>
        </p:nvSpPr>
        <p:spPr>
          <a:xfrm>
            <a:off x="457200" y="198438"/>
            <a:ext cx="8229600" cy="715962"/>
          </a:xfrm>
        </p:spPr>
        <p:txBody>
          <a:bodyPr/>
          <a:lstStyle/>
          <a:p>
            <a:r>
              <a:rPr lang="en-US" dirty="0"/>
              <a:t>Logic Apps - Pricing</a:t>
            </a:r>
          </a:p>
        </p:txBody>
      </p:sp>
      <p:sp>
        <p:nvSpPr>
          <p:cNvPr id="4" name="Footer Placeholder 3">
            <a:extLst>
              <a:ext uri="{FF2B5EF4-FFF2-40B4-BE49-F238E27FC236}">
                <a16:creationId xmlns:a16="http://schemas.microsoft.com/office/drawing/2014/main" id="{745C1C0F-75E3-45B8-9610-103BF371EB7D}"/>
              </a:ext>
            </a:extLst>
          </p:cNvPr>
          <p:cNvSpPr>
            <a:spLocks noGrp="1"/>
          </p:cNvSpPr>
          <p:nvPr>
            <p:ph type="ftr" sz="quarter" idx="11"/>
          </p:nvPr>
        </p:nvSpPr>
        <p:spPr/>
        <p:txBody>
          <a:bodyPr/>
          <a:lstStyle/>
          <a:p>
            <a:pPr>
              <a:defRPr/>
            </a:pPr>
            <a:r>
              <a:rPr lang="en-US" dirty="0"/>
              <a:t>@James Adair</a:t>
            </a:r>
          </a:p>
        </p:txBody>
      </p:sp>
      <p:sp>
        <p:nvSpPr>
          <p:cNvPr id="5" name="Slide Number Placeholder 4">
            <a:extLst>
              <a:ext uri="{FF2B5EF4-FFF2-40B4-BE49-F238E27FC236}">
                <a16:creationId xmlns:a16="http://schemas.microsoft.com/office/drawing/2014/main" id="{5174867B-FA1D-4FC9-9DB6-7A48129D6C79}"/>
              </a:ext>
            </a:extLst>
          </p:cNvPr>
          <p:cNvSpPr>
            <a:spLocks noGrp="1"/>
          </p:cNvSpPr>
          <p:nvPr>
            <p:ph type="sldNum" sz="quarter" idx="12"/>
          </p:nvPr>
        </p:nvSpPr>
        <p:spPr/>
        <p:txBody>
          <a:bodyPr/>
          <a:lstStyle/>
          <a:p>
            <a:pPr>
              <a:defRPr/>
            </a:pPr>
            <a:fld id="{F8C3E294-9E12-4E24-B275-9BA1AC14E86B}" type="slidenum">
              <a:rPr lang="en-US" smtClean="0"/>
              <a:pPr>
                <a:defRPr/>
              </a:pPr>
              <a:t>14</a:t>
            </a:fld>
            <a:endParaRPr lang="en-US" dirty="0"/>
          </a:p>
        </p:txBody>
      </p:sp>
      <p:sp>
        <p:nvSpPr>
          <p:cNvPr id="14" name="Content Placeholder 13">
            <a:extLst>
              <a:ext uri="{FF2B5EF4-FFF2-40B4-BE49-F238E27FC236}">
                <a16:creationId xmlns:a16="http://schemas.microsoft.com/office/drawing/2014/main" id="{69AC1B72-BF26-48B1-8701-FC9E6775712E}"/>
              </a:ext>
            </a:extLst>
          </p:cNvPr>
          <p:cNvSpPr>
            <a:spLocks noGrp="1"/>
          </p:cNvSpPr>
          <p:nvPr>
            <p:ph idx="1"/>
          </p:nvPr>
        </p:nvSpPr>
        <p:spPr/>
        <p:txBody>
          <a:bodyPr/>
          <a:lstStyle/>
          <a:p>
            <a:pPr marL="0" indent="0">
              <a:buNone/>
            </a:pPr>
            <a:r>
              <a:rPr lang="en-US" b="1" dirty="0"/>
              <a:t>Pricing</a:t>
            </a:r>
          </a:p>
          <a:p>
            <a:r>
              <a:rPr lang="en-US" dirty="0"/>
              <a:t>Every time a Logic App definition runs a trigger, action and connector executions are metered</a:t>
            </a:r>
            <a:endParaRPr lang="en-US" sz="2000" dirty="0"/>
          </a:p>
          <a:p>
            <a:pPr lvl="1"/>
            <a:r>
              <a:rPr lang="en-US" sz="1400" dirty="0"/>
              <a:t>				Price Per Execution</a:t>
            </a:r>
          </a:p>
          <a:p>
            <a:pPr lvl="1"/>
            <a:r>
              <a:rPr lang="en-US" sz="1100" dirty="0"/>
              <a:t>Actions			$0.000025		</a:t>
            </a:r>
          </a:p>
          <a:p>
            <a:pPr lvl="1"/>
            <a:r>
              <a:rPr lang="en-US" sz="1100" dirty="0"/>
              <a:t>Standard Connector		$0.000125</a:t>
            </a:r>
          </a:p>
          <a:p>
            <a:pPr lvl="1"/>
            <a:r>
              <a:rPr lang="en-US" sz="1100" dirty="0"/>
              <a:t>Enterprise Connector		$0.001</a:t>
            </a:r>
          </a:p>
          <a:p>
            <a:r>
              <a:rPr lang="en-US" dirty="0"/>
              <a:t>Data retention: $0.12 GB/month</a:t>
            </a:r>
          </a:p>
          <a:p>
            <a:endParaRPr lang="en-US" dirty="0"/>
          </a:p>
          <a:p>
            <a:r>
              <a:rPr lang="en-US" dirty="0"/>
              <a:t>Alternatively, for Logic Apps Enterprise Integration Pack (EIP), an integration account enables customers to take advantage of Logic Apps B2B/EDI and XML processing capabilities</a:t>
            </a:r>
          </a:p>
          <a:p>
            <a:pPr marL="400050" lvl="1" indent="0">
              <a:buNone/>
            </a:pPr>
            <a:endParaRPr lang="en-US" dirty="0">
              <a:hlinkClick r:id="rId3"/>
            </a:endParaRPr>
          </a:p>
          <a:p>
            <a:pPr marL="400050" lvl="1" indent="0">
              <a:buNone/>
            </a:pPr>
            <a:r>
              <a:rPr lang="en-US" dirty="0">
                <a:hlinkClick r:id="rId3"/>
              </a:rPr>
              <a:t>https://azure.microsoft.com/en-us/pricing/details/logic-apps/</a:t>
            </a:r>
            <a:endParaRPr lang="en-US" dirty="0"/>
          </a:p>
          <a:p>
            <a:pPr marL="0" indent="0">
              <a:buNone/>
            </a:pPr>
            <a:endParaRPr lang="en-US" dirty="0"/>
          </a:p>
        </p:txBody>
      </p:sp>
    </p:spTree>
    <p:extLst>
      <p:ext uri="{BB962C8B-B14F-4D97-AF65-F5344CB8AC3E}">
        <p14:creationId xmlns:p14="http://schemas.microsoft.com/office/powerpoint/2010/main" val="1383710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6F878-ADAD-4595-844C-C3328A451700}"/>
              </a:ext>
            </a:extLst>
          </p:cNvPr>
          <p:cNvSpPr>
            <a:spLocks noGrp="1"/>
          </p:cNvSpPr>
          <p:nvPr>
            <p:ph type="title"/>
          </p:nvPr>
        </p:nvSpPr>
        <p:spPr/>
        <p:txBody>
          <a:bodyPr/>
          <a:lstStyle/>
          <a:p>
            <a:r>
              <a:rPr lang="en-US" dirty="0"/>
              <a:t>Solution Demo</a:t>
            </a:r>
          </a:p>
        </p:txBody>
      </p:sp>
      <p:sp>
        <p:nvSpPr>
          <p:cNvPr id="3" name="Content Placeholder 2">
            <a:extLst>
              <a:ext uri="{FF2B5EF4-FFF2-40B4-BE49-F238E27FC236}">
                <a16:creationId xmlns:a16="http://schemas.microsoft.com/office/drawing/2014/main" id="{B843E648-BBCD-452C-AFBE-84099A877844}"/>
              </a:ext>
            </a:extLst>
          </p:cNvPr>
          <p:cNvSpPr>
            <a:spLocks noGrp="1"/>
          </p:cNvSpPr>
          <p:nvPr>
            <p:ph idx="1"/>
          </p:nvPr>
        </p:nvSpPr>
        <p:spPr/>
        <p:txBody>
          <a:bodyPr/>
          <a:lstStyle/>
          <a:p>
            <a:pPr marL="0" indent="0">
              <a:buNone/>
            </a:pPr>
            <a:endParaRPr lang="en-US" dirty="0"/>
          </a:p>
          <a:p>
            <a:pPr marL="0" indent="0">
              <a:buNone/>
            </a:pPr>
            <a:r>
              <a:rPr lang="en-US" b="1" dirty="0"/>
              <a:t>Logic Apps:</a:t>
            </a:r>
          </a:p>
          <a:p>
            <a:pPr marL="0" indent="0">
              <a:buNone/>
            </a:pPr>
            <a:r>
              <a:rPr lang="en-US" dirty="0"/>
              <a:t>1- Capture daily crude oil and natural gas prices </a:t>
            </a:r>
          </a:p>
          <a:p>
            <a:pPr marL="0" indent="0">
              <a:buNone/>
            </a:pPr>
            <a:r>
              <a:rPr lang="en-US" dirty="0"/>
              <a:t>     from the Energy Information Administration.</a:t>
            </a:r>
          </a:p>
          <a:p>
            <a:pPr marL="0" indent="0">
              <a:buNone/>
            </a:pPr>
            <a:r>
              <a:rPr lang="en-US" dirty="0"/>
              <a:t>2- Transform JSON representation for easier use.</a:t>
            </a:r>
          </a:p>
          <a:p>
            <a:pPr marL="0" indent="0">
              <a:buNone/>
            </a:pPr>
            <a:r>
              <a:rPr lang="en-US" dirty="0"/>
              <a:t>3- Import data into SQL server database.</a:t>
            </a:r>
          </a:p>
          <a:p>
            <a:pPr marL="0" indent="0">
              <a:buNone/>
            </a:pPr>
            <a:r>
              <a:rPr lang="en-US" dirty="0"/>
              <a:t>4- Visualize some graphs of our data using R/</a:t>
            </a:r>
            <a:r>
              <a:rPr lang="en-US" dirty="0" err="1"/>
              <a:t>RStudio</a:t>
            </a:r>
            <a:endParaRPr lang="en-US" dirty="0"/>
          </a:p>
          <a:p>
            <a:pPr marL="0" indent="0">
              <a:buNone/>
            </a:pPr>
            <a:endParaRPr lang="en-US" dirty="0"/>
          </a:p>
          <a:p>
            <a:pPr marL="0" indent="0">
              <a:buNone/>
            </a:pPr>
            <a:r>
              <a:rPr lang="en-US" b="1" dirty="0"/>
              <a:t>Data Sets:</a:t>
            </a:r>
          </a:p>
          <a:p>
            <a:pPr marL="0" indent="0">
              <a:buNone/>
            </a:pPr>
            <a:r>
              <a:rPr lang="en-US" dirty="0"/>
              <a:t>1-Europe Brent Spot Price FOB, Daily ($/barrel) </a:t>
            </a:r>
            <a:r>
              <a:rPr lang="en-US" sz="1400" dirty="0"/>
              <a:t>  </a:t>
            </a:r>
            <a:r>
              <a:rPr lang="en-US" sz="1400" u="sng" dirty="0">
                <a:hlinkClick r:id="rId2"/>
              </a:rPr>
              <a:t>http://api.eia.gov/series/?api_key=YOUR_API_KEY_HERE&amp;series_id=PET.RBRTE.D</a:t>
            </a:r>
            <a:r>
              <a:rPr lang="en-US" sz="1400" dirty="0"/>
              <a:t>   </a:t>
            </a:r>
          </a:p>
          <a:p>
            <a:pPr marL="0" indent="0">
              <a:buNone/>
            </a:pPr>
            <a:r>
              <a:rPr lang="en-US" dirty="0"/>
              <a:t>2-Henry Hub Natural Gas Spot Price, Daily ($/Million BTUs</a:t>
            </a:r>
            <a:r>
              <a:rPr lang="en-US" sz="1400" dirty="0"/>
              <a:t>)</a:t>
            </a:r>
          </a:p>
          <a:p>
            <a:pPr marL="0" indent="0">
              <a:buNone/>
            </a:pPr>
            <a:r>
              <a:rPr lang="en-US" sz="1400" u="sng" dirty="0">
                <a:hlinkClick r:id="rId3"/>
              </a:rPr>
              <a:t>http://api.eia.gov/series/?api_key=YOUR_API_KEY_HERE&amp;series_id=NG.RNGWHHD.D</a:t>
            </a:r>
            <a:endParaRPr lang="en-US" sz="1400" u="sng" dirty="0"/>
          </a:p>
          <a:p>
            <a:pPr marL="0" indent="0">
              <a:buNone/>
            </a:pPr>
            <a:endParaRPr lang="en-US" dirty="0"/>
          </a:p>
        </p:txBody>
      </p:sp>
      <p:sp>
        <p:nvSpPr>
          <p:cNvPr id="4" name="Footer Placeholder 3">
            <a:extLst>
              <a:ext uri="{FF2B5EF4-FFF2-40B4-BE49-F238E27FC236}">
                <a16:creationId xmlns:a16="http://schemas.microsoft.com/office/drawing/2014/main" id="{37223EB4-8956-4149-8328-F725CA8C7AEF}"/>
              </a:ext>
            </a:extLst>
          </p:cNvPr>
          <p:cNvSpPr>
            <a:spLocks noGrp="1"/>
          </p:cNvSpPr>
          <p:nvPr>
            <p:ph type="ftr" sz="quarter" idx="11"/>
          </p:nvPr>
        </p:nvSpPr>
        <p:spPr>
          <a:xfrm>
            <a:off x="3124200" y="6356350"/>
            <a:ext cx="2895600" cy="365125"/>
          </a:xfrm>
        </p:spPr>
        <p:txBody>
          <a:bodyPr/>
          <a:lstStyle/>
          <a:p>
            <a:pPr>
              <a:defRPr/>
            </a:pPr>
            <a:r>
              <a:rPr lang="en-US" dirty="0"/>
              <a:t>@James Adair</a:t>
            </a:r>
          </a:p>
        </p:txBody>
      </p:sp>
      <p:sp>
        <p:nvSpPr>
          <p:cNvPr id="5" name="Slide Number Placeholder 4">
            <a:extLst>
              <a:ext uri="{FF2B5EF4-FFF2-40B4-BE49-F238E27FC236}">
                <a16:creationId xmlns:a16="http://schemas.microsoft.com/office/drawing/2014/main" id="{EB2090E9-2695-4706-975E-2A2EE26A49A7}"/>
              </a:ext>
            </a:extLst>
          </p:cNvPr>
          <p:cNvSpPr>
            <a:spLocks noGrp="1"/>
          </p:cNvSpPr>
          <p:nvPr>
            <p:ph type="sldNum" sz="quarter" idx="12"/>
          </p:nvPr>
        </p:nvSpPr>
        <p:spPr/>
        <p:txBody>
          <a:bodyPr/>
          <a:lstStyle/>
          <a:p>
            <a:pPr>
              <a:defRPr/>
            </a:pPr>
            <a:fld id="{F8C3E294-9E12-4E24-B275-9BA1AC14E86B}" type="slidenum">
              <a:rPr lang="en-US" smtClean="0"/>
              <a:pPr>
                <a:defRPr/>
              </a:pPr>
              <a:t>15</a:t>
            </a:fld>
            <a:endParaRPr lang="en-US" dirty="0"/>
          </a:p>
        </p:txBody>
      </p:sp>
    </p:spTree>
    <p:extLst>
      <p:ext uri="{BB962C8B-B14F-4D97-AF65-F5344CB8AC3E}">
        <p14:creationId xmlns:p14="http://schemas.microsoft.com/office/powerpoint/2010/main" val="4121713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7FCEA-FFB3-46B9-A4AF-C3B7A8879601}"/>
              </a:ext>
            </a:extLst>
          </p:cNvPr>
          <p:cNvSpPr>
            <a:spLocks noGrp="1"/>
          </p:cNvSpPr>
          <p:nvPr>
            <p:ph type="title"/>
          </p:nvPr>
        </p:nvSpPr>
        <p:spPr/>
        <p:txBody>
          <a:bodyPr/>
          <a:lstStyle/>
          <a:p>
            <a:r>
              <a:rPr lang="en-US" dirty="0"/>
              <a:t>Azure Function - JSON Transformation</a:t>
            </a:r>
          </a:p>
        </p:txBody>
      </p:sp>
      <p:sp>
        <p:nvSpPr>
          <p:cNvPr id="3" name="Content Placeholder 2">
            <a:extLst>
              <a:ext uri="{FF2B5EF4-FFF2-40B4-BE49-F238E27FC236}">
                <a16:creationId xmlns:a16="http://schemas.microsoft.com/office/drawing/2014/main" id="{1432D585-A334-4A7E-A702-DECB6AD1F2C9}"/>
              </a:ext>
            </a:extLst>
          </p:cNvPr>
          <p:cNvSpPr>
            <a:spLocks noGrp="1"/>
          </p:cNvSpPr>
          <p:nvPr>
            <p:ph idx="1"/>
          </p:nvPr>
        </p:nvSpPr>
        <p:spPr>
          <a:xfrm>
            <a:off x="990600" y="1381125"/>
            <a:ext cx="3124200" cy="4714875"/>
          </a:xfrm>
        </p:spPr>
        <p:txBody>
          <a:bodyPr/>
          <a:lstStyle/>
          <a:p>
            <a:pPr marL="0" indent="0">
              <a:buNone/>
            </a:pPr>
            <a:r>
              <a:rPr lang="en-US" sz="1100" dirty="0"/>
              <a:t>{</a:t>
            </a:r>
            <a:r>
              <a:rPr lang="en-US" sz="1100" b="1" dirty="0"/>
              <a:t>"request":</a:t>
            </a:r>
          </a:p>
          <a:p>
            <a:pPr marL="0" indent="0">
              <a:buNone/>
            </a:pPr>
            <a:r>
              <a:rPr lang="en-US" sz="1100" dirty="0"/>
              <a:t>   {"</a:t>
            </a:r>
            <a:r>
              <a:rPr lang="en-US" sz="1100" dirty="0" err="1"/>
              <a:t>command":"series</a:t>
            </a:r>
            <a:r>
              <a:rPr lang="en-US" sz="1100" dirty="0"/>
              <a:t>",</a:t>
            </a:r>
          </a:p>
          <a:p>
            <a:pPr marL="0" indent="0">
              <a:buNone/>
            </a:pPr>
            <a:r>
              <a:rPr lang="en-US" sz="1100" dirty="0"/>
              <a:t>     "</a:t>
            </a:r>
            <a:r>
              <a:rPr lang="en-US" sz="1100" dirty="0" err="1"/>
              <a:t>series_id":"PET.RBRTE.D</a:t>
            </a:r>
            <a:r>
              <a:rPr lang="en-US" sz="1100" dirty="0"/>
              <a:t>"},</a:t>
            </a:r>
          </a:p>
          <a:p>
            <a:pPr marL="0" indent="0">
              <a:buNone/>
            </a:pPr>
            <a:endParaRPr lang="en-US" sz="1100" dirty="0"/>
          </a:p>
          <a:p>
            <a:pPr marL="0" indent="0">
              <a:buNone/>
            </a:pPr>
            <a:r>
              <a:rPr lang="en-US" sz="1100" dirty="0"/>
              <a:t> </a:t>
            </a:r>
            <a:r>
              <a:rPr lang="en-US" sz="1100" b="1" dirty="0"/>
              <a:t>"series":[{</a:t>
            </a:r>
          </a:p>
          <a:p>
            <a:pPr marL="0" indent="0">
              <a:buNone/>
            </a:pPr>
            <a:r>
              <a:rPr lang="en-US" sz="1100" dirty="0">
                <a:solidFill>
                  <a:schemeClr val="accent2">
                    <a:lumMod val="75000"/>
                  </a:schemeClr>
                </a:solidFill>
              </a:rPr>
              <a:t>   "</a:t>
            </a:r>
            <a:r>
              <a:rPr lang="en-US" sz="1100" dirty="0" err="1">
                <a:solidFill>
                  <a:schemeClr val="accent2">
                    <a:lumMod val="75000"/>
                  </a:schemeClr>
                </a:solidFill>
              </a:rPr>
              <a:t>series_id":"PET.RBRTE.D</a:t>
            </a:r>
            <a:r>
              <a:rPr lang="en-US" sz="1100" dirty="0">
                <a:solidFill>
                  <a:schemeClr val="accent2">
                    <a:lumMod val="75000"/>
                  </a:schemeClr>
                </a:solidFill>
              </a:rPr>
              <a:t>",</a:t>
            </a:r>
          </a:p>
          <a:p>
            <a:pPr marL="0" indent="0">
              <a:buNone/>
            </a:pPr>
            <a:r>
              <a:rPr lang="en-US" sz="1100" dirty="0">
                <a:solidFill>
                  <a:schemeClr val="accent2">
                    <a:lumMod val="75000"/>
                  </a:schemeClr>
                </a:solidFill>
              </a:rPr>
              <a:t>   "</a:t>
            </a:r>
            <a:r>
              <a:rPr lang="en-US" sz="1100" dirty="0" err="1">
                <a:solidFill>
                  <a:schemeClr val="accent2">
                    <a:lumMod val="75000"/>
                  </a:schemeClr>
                </a:solidFill>
              </a:rPr>
              <a:t>name":"Europe</a:t>
            </a:r>
            <a:r>
              <a:rPr lang="en-US" sz="1100" dirty="0">
                <a:solidFill>
                  <a:schemeClr val="accent2">
                    <a:lumMod val="75000"/>
                  </a:schemeClr>
                </a:solidFill>
              </a:rPr>
              <a:t> Brent Spot Price FOB, Daily",</a:t>
            </a:r>
          </a:p>
          <a:p>
            <a:pPr marL="0" indent="0">
              <a:buNone/>
            </a:pPr>
            <a:r>
              <a:rPr lang="en-US" sz="1100" dirty="0">
                <a:solidFill>
                  <a:schemeClr val="accent2">
                    <a:lumMod val="75000"/>
                  </a:schemeClr>
                </a:solidFill>
              </a:rPr>
              <a:t>   "</a:t>
            </a:r>
            <a:r>
              <a:rPr lang="en-US" sz="1100" dirty="0" err="1">
                <a:solidFill>
                  <a:schemeClr val="accent2">
                    <a:lumMod val="75000"/>
                  </a:schemeClr>
                </a:solidFill>
              </a:rPr>
              <a:t>units":"Dollars</a:t>
            </a:r>
            <a:r>
              <a:rPr lang="en-US" sz="1100" dirty="0">
                <a:solidFill>
                  <a:schemeClr val="accent2">
                    <a:lumMod val="75000"/>
                  </a:schemeClr>
                </a:solidFill>
              </a:rPr>
              <a:t> per Barrel",</a:t>
            </a:r>
          </a:p>
          <a:p>
            <a:pPr marL="0" indent="0">
              <a:buNone/>
            </a:pPr>
            <a:r>
              <a:rPr lang="en-US" sz="1100" dirty="0">
                <a:solidFill>
                  <a:schemeClr val="accent2">
                    <a:lumMod val="75000"/>
                  </a:schemeClr>
                </a:solidFill>
              </a:rPr>
              <a:t>   "</a:t>
            </a:r>
            <a:r>
              <a:rPr lang="en-US" sz="1100" dirty="0" err="1">
                <a:solidFill>
                  <a:schemeClr val="accent2">
                    <a:lumMod val="75000"/>
                  </a:schemeClr>
                </a:solidFill>
              </a:rPr>
              <a:t>f":"D</a:t>
            </a:r>
            <a:r>
              <a:rPr lang="en-US" sz="1100" dirty="0">
                <a:solidFill>
                  <a:schemeClr val="accent2">
                    <a:lumMod val="75000"/>
                  </a:schemeClr>
                </a:solidFill>
              </a:rPr>
              <a:t>",</a:t>
            </a:r>
          </a:p>
          <a:p>
            <a:pPr marL="0" indent="0">
              <a:buNone/>
            </a:pPr>
            <a:r>
              <a:rPr lang="en-US" sz="1100" dirty="0">
                <a:solidFill>
                  <a:schemeClr val="accent2">
                    <a:lumMod val="75000"/>
                  </a:schemeClr>
                </a:solidFill>
              </a:rPr>
              <a:t>   "</a:t>
            </a:r>
            <a:r>
              <a:rPr lang="en-US" sz="1100" dirty="0" err="1">
                <a:solidFill>
                  <a:schemeClr val="accent2">
                    <a:lumMod val="75000"/>
                  </a:schemeClr>
                </a:solidFill>
              </a:rPr>
              <a:t>unitsshort</a:t>
            </a:r>
            <a:r>
              <a:rPr lang="en-US" sz="1100" dirty="0">
                <a:solidFill>
                  <a:schemeClr val="accent2">
                    <a:lumMod val="75000"/>
                  </a:schemeClr>
                </a:solidFill>
              </a:rPr>
              <a:t>":</a:t>
            </a:r>
          </a:p>
          <a:p>
            <a:pPr marL="0" indent="0">
              <a:buNone/>
            </a:pPr>
            <a:r>
              <a:rPr lang="en-US" sz="1100" dirty="0">
                <a:solidFill>
                  <a:schemeClr val="accent2">
                    <a:lumMod val="75000"/>
                  </a:schemeClr>
                </a:solidFill>
              </a:rPr>
              <a:t>   "$\/</a:t>
            </a:r>
            <a:r>
              <a:rPr lang="en-US" sz="1100" dirty="0" err="1">
                <a:solidFill>
                  <a:schemeClr val="accent2">
                    <a:lumMod val="75000"/>
                  </a:schemeClr>
                </a:solidFill>
              </a:rPr>
              <a:t>bbl</a:t>
            </a:r>
            <a:r>
              <a:rPr lang="en-US" sz="1100" dirty="0">
                <a:solidFill>
                  <a:schemeClr val="accent2">
                    <a:lumMod val="75000"/>
                  </a:schemeClr>
                </a:solidFill>
              </a:rPr>
              <a:t>",</a:t>
            </a:r>
          </a:p>
          <a:p>
            <a:pPr marL="0" indent="0">
              <a:buNone/>
            </a:pPr>
            <a:r>
              <a:rPr lang="en-US" sz="1100" dirty="0">
                <a:solidFill>
                  <a:schemeClr val="accent2">
                    <a:lumMod val="75000"/>
                  </a:schemeClr>
                </a:solidFill>
              </a:rPr>
              <a:t>   "</a:t>
            </a:r>
            <a:r>
              <a:rPr lang="en-US" sz="1100" dirty="0" err="1">
                <a:solidFill>
                  <a:schemeClr val="accent2">
                    <a:lumMod val="75000"/>
                  </a:schemeClr>
                </a:solidFill>
              </a:rPr>
              <a:t>description":"Europe</a:t>
            </a:r>
            <a:r>
              <a:rPr lang="en-US" sz="1100" dirty="0">
                <a:solidFill>
                  <a:schemeClr val="accent2">
                    <a:lumMod val="75000"/>
                  </a:schemeClr>
                </a:solidFill>
              </a:rPr>
              <a:t> Brent Spot Price FOB",</a:t>
            </a:r>
          </a:p>
          <a:p>
            <a:pPr marL="0" indent="0">
              <a:buNone/>
            </a:pPr>
            <a:r>
              <a:rPr lang="en-US" sz="1100" dirty="0">
                <a:solidFill>
                  <a:schemeClr val="accent2">
                    <a:lumMod val="75000"/>
                  </a:schemeClr>
                </a:solidFill>
              </a:rPr>
              <a:t>   "</a:t>
            </a:r>
            <a:r>
              <a:rPr lang="en-US" sz="1100" dirty="0" err="1">
                <a:solidFill>
                  <a:schemeClr val="accent2">
                    <a:lumMod val="75000"/>
                  </a:schemeClr>
                </a:solidFill>
              </a:rPr>
              <a:t>copyright":"Thomson-Reuters</a:t>
            </a:r>
            <a:r>
              <a:rPr lang="en-US" sz="1100" dirty="0">
                <a:solidFill>
                  <a:schemeClr val="accent2">
                    <a:lumMod val="75000"/>
                  </a:schemeClr>
                </a:solidFill>
              </a:rPr>
              <a:t>",</a:t>
            </a:r>
          </a:p>
          <a:p>
            <a:pPr marL="0" indent="0">
              <a:buNone/>
            </a:pPr>
            <a:r>
              <a:rPr lang="en-US" sz="1100" dirty="0">
                <a:solidFill>
                  <a:schemeClr val="accent2">
                    <a:lumMod val="75000"/>
                  </a:schemeClr>
                </a:solidFill>
              </a:rPr>
              <a:t>   "</a:t>
            </a:r>
            <a:r>
              <a:rPr lang="en-US" sz="1100" dirty="0" err="1">
                <a:solidFill>
                  <a:schemeClr val="accent2">
                    <a:lumMod val="75000"/>
                  </a:schemeClr>
                </a:solidFill>
              </a:rPr>
              <a:t>source":"Thomson-Reuters</a:t>
            </a:r>
            <a:r>
              <a:rPr lang="en-US" sz="1100" dirty="0">
                <a:solidFill>
                  <a:schemeClr val="accent2">
                    <a:lumMod val="75000"/>
                  </a:schemeClr>
                </a:solidFill>
              </a:rPr>
              <a:t>",</a:t>
            </a:r>
          </a:p>
          <a:p>
            <a:pPr marL="0" indent="0">
              <a:buNone/>
            </a:pPr>
            <a:r>
              <a:rPr lang="en-US" sz="1100" dirty="0">
                <a:solidFill>
                  <a:schemeClr val="accent2">
                    <a:lumMod val="75000"/>
                  </a:schemeClr>
                </a:solidFill>
              </a:rPr>
              <a:t>   "start":"19870520",</a:t>
            </a:r>
          </a:p>
          <a:p>
            <a:pPr marL="0" indent="0">
              <a:buNone/>
            </a:pPr>
            <a:r>
              <a:rPr lang="en-US" sz="1100" dirty="0">
                <a:solidFill>
                  <a:schemeClr val="accent2">
                    <a:lumMod val="75000"/>
                  </a:schemeClr>
                </a:solidFill>
              </a:rPr>
              <a:t>   "end":"20180122",</a:t>
            </a:r>
          </a:p>
          <a:p>
            <a:pPr marL="0" indent="0">
              <a:buNone/>
            </a:pPr>
            <a:r>
              <a:rPr lang="en-US" sz="1100" dirty="0">
                <a:solidFill>
                  <a:schemeClr val="accent2">
                    <a:lumMod val="75000"/>
                  </a:schemeClr>
                </a:solidFill>
              </a:rPr>
              <a:t>   "updated":"2018-01-24T13:22:12-0500",</a:t>
            </a:r>
          </a:p>
          <a:p>
            <a:pPr marL="0" indent="0">
              <a:buNone/>
            </a:pPr>
            <a:r>
              <a:rPr lang="en-US" sz="1100" dirty="0">
                <a:solidFill>
                  <a:schemeClr val="accent2">
                    <a:lumMod val="75000"/>
                  </a:schemeClr>
                </a:solidFill>
              </a:rPr>
              <a:t>   "data": </a:t>
            </a:r>
            <a:r>
              <a:rPr lang="en-US" sz="1100" dirty="0"/>
              <a:t>[</a:t>
            </a:r>
          </a:p>
          <a:p>
            <a:pPr marL="0" indent="0">
              <a:buNone/>
            </a:pPr>
            <a:r>
              <a:rPr lang="en-US" sz="1100" dirty="0"/>
              <a:t>      ["20180122“, 69.32],</a:t>
            </a:r>
          </a:p>
          <a:p>
            <a:pPr marL="0" indent="0">
              <a:buNone/>
            </a:pPr>
            <a:r>
              <a:rPr lang="en-US" sz="1100" dirty="0"/>
              <a:t>      ["20180119", 68.56]</a:t>
            </a:r>
          </a:p>
          <a:p>
            <a:pPr marL="0" indent="0">
              <a:buNone/>
            </a:pPr>
            <a:r>
              <a:rPr lang="en-US" sz="1100" dirty="0"/>
              <a:t>   ]</a:t>
            </a:r>
          </a:p>
          <a:p>
            <a:pPr marL="0" indent="0">
              <a:buNone/>
            </a:pPr>
            <a:r>
              <a:rPr lang="en-US" sz="1100" dirty="0"/>
              <a:t> }]</a:t>
            </a:r>
          </a:p>
          <a:p>
            <a:pPr marL="0" indent="0">
              <a:buNone/>
            </a:pPr>
            <a:r>
              <a:rPr lang="en-US" sz="1100" dirty="0"/>
              <a:t>}</a:t>
            </a:r>
          </a:p>
          <a:p>
            <a:endParaRPr lang="en-US" dirty="0"/>
          </a:p>
          <a:p>
            <a:endParaRPr lang="en-US" dirty="0"/>
          </a:p>
        </p:txBody>
      </p:sp>
      <p:sp>
        <p:nvSpPr>
          <p:cNvPr id="4" name="Footer Placeholder 3">
            <a:extLst>
              <a:ext uri="{FF2B5EF4-FFF2-40B4-BE49-F238E27FC236}">
                <a16:creationId xmlns:a16="http://schemas.microsoft.com/office/drawing/2014/main" id="{05A52010-0821-42B3-80D1-5617A19C3B98}"/>
              </a:ext>
            </a:extLst>
          </p:cNvPr>
          <p:cNvSpPr>
            <a:spLocks noGrp="1"/>
          </p:cNvSpPr>
          <p:nvPr>
            <p:ph type="ftr" sz="quarter" idx="11"/>
          </p:nvPr>
        </p:nvSpPr>
        <p:spPr/>
        <p:txBody>
          <a:bodyPr/>
          <a:lstStyle/>
          <a:p>
            <a:pPr>
              <a:defRPr/>
            </a:pPr>
            <a:r>
              <a:rPr lang="en-US" dirty="0"/>
              <a:t>@James Adair</a:t>
            </a:r>
          </a:p>
        </p:txBody>
      </p:sp>
      <p:sp>
        <p:nvSpPr>
          <p:cNvPr id="5" name="Slide Number Placeholder 4">
            <a:extLst>
              <a:ext uri="{FF2B5EF4-FFF2-40B4-BE49-F238E27FC236}">
                <a16:creationId xmlns:a16="http://schemas.microsoft.com/office/drawing/2014/main" id="{A3917894-359C-4BF4-B977-1BE537161477}"/>
              </a:ext>
            </a:extLst>
          </p:cNvPr>
          <p:cNvSpPr>
            <a:spLocks noGrp="1"/>
          </p:cNvSpPr>
          <p:nvPr>
            <p:ph type="sldNum" sz="quarter" idx="12"/>
          </p:nvPr>
        </p:nvSpPr>
        <p:spPr/>
        <p:txBody>
          <a:bodyPr/>
          <a:lstStyle/>
          <a:p>
            <a:pPr>
              <a:defRPr/>
            </a:pPr>
            <a:fld id="{F8C3E294-9E12-4E24-B275-9BA1AC14E86B}" type="slidenum">
              <a:rPr lang="en-US" smtClean="0"/>
              <a:pPr>
                <a:defRPr/>
              </a:pPr>
              <a:t>16</a:t>
            </a:fld>
            <a:endParaRPr lang="en-US" dirty="0"/>
          </a:p>
        </p:txBody>
      </p:sp>
      <p:sp>
        <p:nvSpPr>
          <p:cNvPr id="7" name="Content Placeholder 2">
            <a:extLst>
              <a:ext uri="{FF2B5EF4-FFF2-40B4-BE49-F238E27FC236}">
                <a16:creationId xmlns:a16="http://schemas.microsoft.com/office/drawing/2014/main" id="{013A87AF-6142-4A63-AA67-A3A33A852614}"/>
              </a:ext>
            </a:extLst>
          </p:cNvPr>
          <p:cNvSpPr txBox="1">
            <a:spLocks/>
          </p:cNvSpPr>
          <p:nvPr/>
        </p:nvSpPr>
        <p:spPr bwMode="auto">
          <a:xfrm>
            <a:off x="4800600" y="1371601"/>
            <a:ext cx="3124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070C0"/>
              </a:buClr>
              <a:buFont typeface="Wingdings" pitchFamily="2" charset="2"/>
              <a:buChar char="§"/>
              <a:defRPr sz="1800" kern="1200" baseline="0">
                <a:solidFill>
                  <a:schemeClr val="tx1"/>
                </a:solidFill>
                <a:latin typeface="+mn-lt"/>
                <a:ea typeface="+mn-ea"/>
                <a:cs typeface="+mn-cs"/>
              </a:defRPr>
            </a:lvl1pPr>
            <a:lvl2pPr marL="742950" indent="-285750" algn="l" rtl="0" eaLnBrk="0" fontAlgn="base" hangingPunct="0">
              <a:spcBef>
                <a:spcPct val="20000"/>
              </a:spcBef>
              <a:spcAft>
                <a:spcPct val="0"/>
              </a:spcAft>
              <a:buClr>
                <a:srgbClr val="92D050"/>
              </a:buClr>
              <a:buFont typeface="Wingdings" pitchFamily="2" charset="2"/>
              <a:buChar char="§"/>
              <a:defRPr sz="1800" kern="1200" baseline="0">
                <a:solidFill>
                  <a:schemeClr val="tx1"/>
                </a:solidFill>
                <a:latin typeface="+mn-lt"/>
                <a:ea typeface="+mn-ea"/>
                <a:cs typeface="+mn-cs"/>
              </a:defRPr>
            </a:lvl2pPr>
            <a:lvl3pPr marL="1143000" indent="-228600" algn="l" rtl="0" eaLnBrk="0" fontAlgn="base" hangingPunct="0">
              <a:spcBef>
                <a:spcPct val="20000"/>
              </a:spcBef>
              <a:spcAft>
                <a:spcPct val="0"/>
              </a:spcAft>
              <a:buClr>
                <a:srgbClr val="FF0000"/>
              </a:buClr>
              <a:buFont typeface="Wingdings" pitchFamily="2" charset="2"/>
              <a:buChar char="§"/>
              <a:defRPr sz="1600" kern="1200" baseline="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dirty="0"/>
              <a:t>{</a:t>
            </a:r>
          </a:p>
          <a:p>
            <a:pPr marL="0" indent="0">
              <a:buNone/>
            </a:pPr>
            <a:r>
              <a:rPr lang="en-US" sz="1100" dirty="0">
                <a:solidFill>
                  <a:schemeClr val="accent2">
                    <a:lumMod val="75000"/>
                  </a:schemeClr>
                </a:solidFill>
              </a:rPr>
              <a:t> "</a:t>
            </a:r>
            <a:r>
              <a:rPr lang="en-US" sz="1100" dirty="0" err="1">
                <a:solidFill>
                  <a:schemeClr val="accent2">
                    <a:lumMod val="75000"/>
                  </a:schemeClr>
                </a:solidFill>
              </a:rPr>
              <a:t>series_id":"PET.RBRTE.D</a:t>
            </a:r>
            <a:r>
              <a:rPr lang="en-US" sz="1100" dirty="0">
                <a:solidFill>
                  <a:schemeClr val="accent2">
                    <a:lumMod val="75000"/>
                  </a:schemeClr>
                </a:solidFill>
              </a:rPr>
              <a:t>",</a:t>
            </a:r>
          </a:p>
          <a:p>
            <a:pPr marL="0" indent="0">
              <a:buNone/>
            </a:pPr>
            <a:r>
              <a:rPr lang="en-US" sz="1100" dirty="0">
                <a:solidFill>
                  <a:schemeClr val="accent2">
                    <a:lumMod val="75000"/>
                  </a:schemeClr>
                </a:solidFill>
              </a:rPr>
              <a:t> "</a:t>
            </a:r>
            <a:r>
              <a:rPr lang="en-US" sz="1100" dirty="0" err="1">
                <a:solidFill>
                  <a:schemeClr val="accent2">
                    <a:lumMod val="75000"/>
                  </a:schemeClr>
                </a:solidFill>
              </a:rPr>
              <a:t>name":"Europe</a:t>
            </a:r>
            <a:r>
              <a:rPr lang="en-US" sz="1100" dirty="0">
                <a:solidFill>
                  <a:schemeClr val="accent2">
                    <a:lumMod val="75000"/>
                  </a:schemeClr>
                </a:solidFill>
              </a:rPr>
              <a:t> Brent Spot Price FOB, Daily",</a:t>
            </a:r>
          </a:p>
          <a:p>
            <a:pPr marL="0" indent="0">
              <a:buNone/>
            </a:pPr>
            <a:r>
              <a:rPr lang="en-US" sz="1100" dirty="0">
                <a:solidFill>
                  <a:schemeClr val="accent2">
                    <a:lumMod val="75000"/>
                  </a:schemeClr>
                </a:solidFill>
              </a:rPr>
              <a:t> "</a:t>
            </a:r>
            <a:r>
              <a:rPr lang="en-US" sz="1100" dirty="0" err="1">
                <a:solidFill>
                  <a:schemeClr val="accent2">
                    <a:lumMod val="75000"/>
                  </a:schemeClr>
                </a:solidFill>
              </a:rPr>
              <a:t>units":"Dollars</a:t>
            </a:r>
            <a:r>
              <a:rPr lang="en-US" sz="1100" dirty="0">
                <a:solidFill>
                  <a:schemeClr val="accent2">
                    <a:lumMod val="75000"/>
                  </a:schemeClr>
                </a:solidFill>
              </a:rPr>
              <a:t> per Barrel",</a:t>
            </a:r>
          </a:p>
          <a:p>
            <a:pPr marL="0" indent="0">
              <a:buNone/>
            </a:pPr>
            <a:r>
              <a:rPr lang="en-US" sz="1100" dirty="0">
                <a:solidFill>
                  <a:schemeClr val="accent2">
                    <a:lumMod val="75000"/>
                  </a:schemeClr>
                </a:solidFill>
              </a:rPr>
              <a:t> "</a:t>
            </a:r>
            <a:r>
              <a:rPr lang="en-US" sz="1100" dirty="0" err="1">
                <a:solidFill>
                  <a:schemeClr val="accent2">
                    <a:lumMod val="75000"/>
                  </a:schemeClr>
                </a:solidFill>
              </a:rPr>
              <a:t>f":"D</a:t>
            </a:r>
            <a:r>
              <a:rPr lang="en-US" sz="1100" dirty="0">
                <a:solidFill>
                  <a:schemeClr val="accent2">
                    <a:lumMod val="75000"/>
                  </a:schemeClr>
                </a:solidFill>
              </a:rPr>
              <a:t>",</a:t>
            </a:r>
          </a:p>
          <a:p>
            <a:pPr marL="0" indent="0">
              <a:buNone/>
            </a:pPr>
            <a:r>
              <a:rPr lang="en-US" sz="1100" dirty="0">
                <a:solidFill>
                  <a:schemeClr val="accent2">
                    <a:lumMod val="75000"/>
                  </a:schemeClr>
                </a:solidFill>
              </a:rPr>
              <a:t> "</a:t>
            </a:r>
            <a:r>
              <a:rPr lang="en-US" sz="1100" dirty="0" err="1">
                <a:solidFill>
                  <a:schemeClr val="accent2">
                    <a:lumMod val="75000"/>
                  </a:schemeClr>
                </a:solidFill>
              </a:rPr>
              <a:t>unitsshort</a:t>
            </a:r>
            <a:r>
              <a:rPr lang="en-US" sz="1100" dirty="0">
                <a:solidFill>
                  <a:schemeClr val="accent2">
                    <a:lumMod val="75000"/>
                  </a:schemeClr>
                </a:solidFill>
              </a:rPr>
              <a:t>":</a:t>
            </a:r>
          </a:p>
          <a:p>
            <a:pPr marL="0" indent="0">
              <a:buNone/>
            </a:pPr>
            <a:r>
              <a:rPr lang="en-US" sz="1100" dirty="0">
                <a:solidFill>
                  <a:schemeClr val="accent2">
                    <a:lumMod val="75000"/>
                  </a:schemeClr>
                </a:solidFill>
              </a:rPr>
              <a:t> "$\/</a:t>
            </a:r>
            <a:r>
              <a:rPr lang="en-US" sz="1100" dirty="0" err="1">
                <a:solidFill>
                  <a:schemeClr val="accent2">
                    <a:lumMod val="75000"/>
                  </a:schemeClr>
                </a:solidFill>
              </a:rPr>
              <a:t>bbl</a:t>
            </a:r>
            <a:r>
              <a:rPr lang="en-US" sz="1100" dirty="0">
                <a:solidFill>
                  <a:schemeClr val="accent2">
                    <a:lumMod val="75000"/>
                  </a:schemeClr>
                </a:solidFill>
              </a:rPr>
              <a:t>",</a:t>
            </a:r>
          </a:p>
          <a:p>
            <a:pPr marL="0" indent="0">
              <a:buNone/>
            </a:pPr>
            <a:r>
              <a:rPr lang="en-US" sz="1100" dirty="0">
                <a:solidFill>
                  <a:schemeClr val="accent2">
                    <a:lumMod val="75000"/>
                  </a:schemeClr>
                </a:solidFill>
              </a:rPr>
              <a:t> "</a:t>
            </a:r>
            <a:r>
              <a:rPr lang="en-US" sz="1100" dirty="0" err="1">
                <a:solidFill>
                  <a:schemeClr val="accent2">
                    <a:lumMod val="75000"/>
                  </a:schemeClr>
                </a:solidFill>
              </a:rPr>
              <a:t>description":"Europe</a:t>
            </a:r>
            <a:r>
              <a:rPr lang="en-US" sz="1100" dirty="0">
                <a:solidFill>
                  <a:schemeClr val="accent2">
                    <a:lumMod val="75000"/>
                  </a:schemeClr>
                </a:solidFill>
              </a:rPr>
              <a:t> Brent Spot Price FOB",</a:t>
            </a:r>
          </a:p>
          <a:p>
            <a:pPr marL="0" indent="0">
              <a:buNone/>
            </a:pPr>
            <a:r>
              <a:rPr lang="en-US" sz="1100" dirty="0">
                <a:solidFill>
                  <a:schemeClr val="accent2">
                    <a:lumMod val="75000"/>
                  </a:schemeClr>
                </a:solidFill>
              </a:rPr>
              <a:t> "</a:t>
            </a:r>
            <a:r>
              <a:rPr lang="en-US" sz="1100" dirty="0" err="1">
                <a:solidFill>
                  <a:schemeClr val="accent2">
                    <a:lumMod val="75000"/>
                  </a:schemeClr>
                </a:solidFill>
              </a:rPr>
              <a:t>copyright":"Thomson-Reuters</a:t>
            </a:r>
            <a:r>
              <a:rPr lang="en-US" sz="1100" dirty="0">
                <a:solidFill>
                  <a:schemeClr val="accent2">
                    <a:lumMod val="75000"/>
                  </a:schemeClr>
                </a:solidFill>
              </a:rPr>
              <a:t>",</a:t>
            </a:r>
          </a:p>
          <a:p>
            <a:pPr marL="0" indent="0">
              <a:buNone/>
            </a:pPr>
            <a:r>
              <a:rPr lang="en-US" sz="1100" dirty="0">
                <a:solidFill>
                  <a:schemeClr val="accent2">
                    <a:lumMod val="75000"/>
                  </a:schemeClr>
                </a:solidFill>
              </a:rPr>
              <a:t> "</a:t>
            </a:r>
            <a:r>
              <a:rPr lang="en-US" sz="1100" dirty="0" err="1">
                <a:solidFill>
                  <a:schemeClr val="accent2">
                    <a:lumMod val="75000"/>
                  </a:schemeClr>
                </a:solidFill>
              </a:rPr>
              <a:t>source":"Thomson-Reuters</a:t>
            </a:r>
            <a:r>
              <a:rPr lang="en-US" sz="1100" dirty="0">
                <a:solidFill>
                  <a:schemeClr val="accent2">
                    <a:lumMod val="75000"/>
                  </a:schemeClr>
                </a:solidFill>
              </a:rPr>
              <a:t>",</a:t>
            </a:r>
          </a:p>
          <a:p>
            <a:pPr marL="0" indent="0">
              <a:buNone/>
            </a:pPr>
            <a:r>
              <a:rPr lang="en-US" sz="1100" dirty="0">
                <a:solidFill>
                  <a:schemeClr val="accent2">
                    <a:lumMod val="75000"/>
                  </a:schemeClr>
                </a:solidFill>
              </a:rPr>
              <a:t> "start":"19870520",</a:t>
            </a:r>
          </a:p>
          <a:p>
            <a:pPr marL="0" indent="0">
              <a:buNone/>
            </a:pPr>
            <a:r>
              <a:rPr lang="en-US" sz="1100" dirty="0">
                <a:solidFill>
                  <a:schemeClr val="accent2">
                    <a:lumMod val="75000"/>
                  </a:schemeClr>
                </a:solidFill>
              </a:rPr>
              <a:t> "end":"20180122",</a:t>
            </a:r>
          </a:p>
          <a:p>
            <a:pPr marL="0" indent="0">
              <a:buNone/>
            </a:pPr>
            <a:r>
              <a:rPr lang="en-US" sz="1100" dirty="0">
                <a:solidFill>
                  <a:schemeClr val="accent2">
                    <a:lumMod val="75000"/>
                  </a:schemeClr>
                </a:solidFill>
              </a:rPr>
              <a:t> "updated":"2018-01-24T13:22:12-0500",</a:t>
            </a:r>
          </a:p>
          <a:p>
            <a:pPr marL="0" indent="0">
              <a:buNone/>
            </a:pPr>
            <a:r>
              <a:rPr lang="en-US" sz="1100" dirty="0">
                <a:solidFill>
                  <a:schemeClr val="accent2">
                    <a:lumMod val="75000"/>
                  </a:schemeClr>
                </a:solidFill>
              </a:rPr>
              <a:t>"data": </a:t>
            </a:r>
            <a:r>
              <a:rPr lang="en-US" sz="1100" dirty="0"/>
              <a:t>[</a:t>
            </a:r>
          </a:p>
          <a:p>
            <a:pPr marL="0" indent="0">
              <a:buNone/>
            </a:pPr>
            <a:r>
              <a:rPr lang="en-US" sz="1100" dirty="0"/>
              <a:t>    {"day":20180122, "val":69.32},</a:t>
            </a:r>
          </a:p>
          <a:p>
            <a:pPr marL="0" indent="0">
              <a:buNone/>
            </a:pPr>
            <a:r>
              <a:rPr lang="en-US" sz="1100" dirty="0"/>
              <a:t>    {"day":20180119, "val":68.56}</a:t>
            </a:r>
          </a:p>
          <a:p>
            <a:pPr marL="0" indent="0">
              <a:buNone/>
            </a:pPr>
            <a:r>
              <a:rPr lang="en-US" sz="1100" dirty="0"/>
              <a:t>]</a:t>
            </a:r>
          </a:p>
          <a:p>
            <a:pPr marL="0" indent="0">
              <a:buNone/>
            </a:pPr>
            <a:r>
              <a:rPr lang="en-US" sz="1100" dirty="0"/>
              <a:t>}</a:t>
            </a:r>
          </a:p>
          <a:p>
            <a:endParaRPr lang="en-US" dirty="0"/>
          </a:p>
        </p:txBody>
      </p:sp>
      <p:sp>
        <p:nvSpPr>
          <p:cNvPr id="10" name="Arrow: Right 9">
            <a:extLst>
              <a:ext uri="{FF2B5EF4-FFF2-40B4-BE49-F238E27FC236}">
                <a16:creationId xmlns:a16="http://schemas.microsoft.com/office/drawing/2014/main" id="{70B56B33-A4C2-47BC-BCF0-BA2347F00936}"/>
              </a:ext>
            </a:extLst>
          </p:cNvPr>
          <p:cNvSpPr/>
          <p:nvPr/>
        </p:nvSpPr>
        <p:spPr>
          <a:xfrm>
            <a:off x="4114800" y="3107531"/>
            <a:ext cx="228600" cy="3063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2319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018D3-8F90-4216-A4FC-E15579858E40}"/>
              </a:ext>
            </a:extLst>
          </p:cNvPr>
          <p:cNvSpPr>
            <a:spLocks noGrp="1"/>
          </p:cNvSpPr>
          <p:nvPr>
            <p:ph type="title"/>
          </p:nvPr>
        </p:nvSpPr>
        <p:spPr/>
        <p:txBody>
          <a:bodyPr/>
          <a:lstStyle/>
          <a:p>
            <a:r>
              <a:rPr lang="en-US" dirty="0"/>
              <a:t>SQL Server Data Objects</a:t>
            </a:r>
          </a:p>
        </p:txBody>
      </p:sp>
      <p:sp>
        <p:nvSpPr>
          <p:cNvPr id="3" name="Content Placeholder 2">
            <a:extLst>
              <a:ext uri="{FF2B5EF4-FFF2-40B4-BE49-F238E27FC236}">
                <a16:creationId xmlns:a16="http://schemas.microsoft.com/office/drawing/2014/main" id="{C722E1CE-5C16-4EC5-B9C3-88545FF57898}"/>
              </a:ext>
            </a:extLst>
          </p:cNvPr>
          <p:cNvSpPr>
            <a:spLocks noGrp="1"/>
          </p:cNvSpPr>
          <p:nvPr>
            <p:ph idx="1"/>
          </p:nvPr>
        </p:nvSpPr>
        <p:spPr>
          <a:xfrm>
            <a:off x="457200" y="2340471"/>
            <a:ext cx="3657600" cy="1775619"/>
          </a:xfrm>
        </p:spPr>
        <p:txBody>
          <a:bodyPr/>
          <a:lstStyle/>
          <a:p>
            <a:pPr marL="0" indent="0">
              <a:buNone/>
            </a:pPr>
            <a:r>
              <a:rPr lang="en-US" sz="1400" dirty="0"/>
              <a:t>CREATE TABLE </a:t>
            </a:r>
            <a:r>
              <a:rPr lang="en-US" sz="1400" dirty="0" err="1"/>
              <a:t>dbo.BrentPetroleumPrices</a:t>
            </a:r>
            <a:endParaRPr lang="en-US" sz="1400" dirty="0"/>
          </a:p>
          <a:p>
            <a:pPr marL="0" indent="0">
              <a:buNone/>
            </a:pPr>
            <a:r>
              <a:rPr lang="en-US" sz="1400" dirty="0"/>
              <a:t>(</a:t>
            </a:r>
          </a:p>
          <a:p>
            <a:pPr marL="0" indent="0">
              <a:buNone/>
            </a:pPr>
            <a:r>
              <a:rPr lang="en-US" sz="1400" dirty="0"/>
              <a:t>[Day] INT NOT NULL PRIMARY KEY,</a:t>
            </a:r>
          </a:p>
          <a:p>
            <a:pPr marL="0" indent="0">
              <a:buNone/>
            </a:pPr>
            <a:r>
              <a:rPr lang="en-US" sz="1400" dirty="0"/>
              <a:t>[Price] MONEY NOT NULL</a:t>
            </a:r>
          </a:p>
          <a:p>
            <a:pPr marL="0" indent="0">
              <a:buNone/>
            </a:pPr>
            <a:r>
              <a:rPr lang="en-US" sz="1400" dirty="0"/>
              <a:t>)</a:t>
            </a:r>
          </a:p>
          <a:p>
            <a:pPr marL="0" indent="0">
              <a:buNone/>
            </a:pPr>
            <a:r>
              <a:rPr lang="en-US" sz="1400" dirty="0"/>
              <a:t>GO</a:t>
            </a:r>
          </a:p>
          <a:p>
            <a:pPr marL="0" indent="0">
              <a:buNone/>
            </a:pPr>
            <a:endParaRPr lang="en-US" sz="1400" dirty="0"/>
          </a:p>
        </p:txBody>
      </p:sp>
      <p:sp>
        <p:nvSpPr>
          <p:cNvPr id="4" name="Footer Placeholder 3">
            <a:extLst>
              <a:ext uri="{FF2B5EF4-FFF2-40B4-BE49-F238E27FC236}">
                <a16:creationId xmlns:a16="http://schemas.microsoft.com/office/drawing/2014/main" id="{7A5806C1-BFB1-460D-8FCA-7AD3372934E2}"/>
              </a:ext>
            </a:extLst>
          </p:cNvPr>
          <p:cNvSpPr>
            <a:spLocks noGrp="1"/>
          </p:cNvSpPr>
          <p:nvPr>
            <p:ph type="ftr" sz="quarter" idx="11"/>
          </p:nvPr>
        </p:nvSpPr>
        <p:spPr/>
        <p:txBody>
          <a:bodyPr/>
          <a:lstStyle/>
          <a:p>
            <a:pPr>
              <a:defRPr/>
            </a:pPr>
            <a:r>
              <a:rPr lang="en-US" dirty="0"/>
              <a:t>@James Adair</a:t>
            </a:r>
          </a:p>
        </p:txBody>
      </p:sp>
      <p:sp>
        <p:nvSpPr>
          <p:cNvPr id="5" name="Slide Number Placeholder 4">
            <a:extLst>
              <a:ext uri="{FF2B5EF4-FFF2-40B4-BE49-F238E27FC236}">
                <a16:creationId xmlns:a16="http://schemas.microsoft.com/office/drawing/2014/main" id="{84E382A4-19BD-42A7-8159-576963C0B90F}"/>
              </a:ext>
            </a:extLst>
          </p:cNvPr>
          <p:cNvSpPr>
            <a:spLocks noGrp="1"/>
          </p:cNvSpPr>
          <p:nvPr>
            <p:ph type="sldNum" sz="quarter" idx="12"/>
          </p:nvPr>
        </p:nvSpPr>
        <p:spPr/>
        <p:txBody>
          <a:bodyPr/>
          <a:lstStyle/>
          <a:p>
            <a:pPr>
              <a:defRPr/>
            </a:pPr>
            <a:fld id="{F8C3E294-9E12-4E24-B275-9BA1AC14E86B}" type="slidenum">
              <a:rPr lang="en-US" smtClean="0"/>
              <a:pPr>
                <a:defRPr/>
              </a:pPr>
              <a:t>17</a:t>
            </a:fld>
            <a:endParaRPr lang="en-US" dirty="0"/>
          </a:p>
        </p:txBody>
      </p:sp>
      <p:sp>
        <p:nvSpPr>
          <p:cNvPr id="6" name="Content Placeholder 2">
            <a:extLst>
              <a:ext uri="{FF2B5EF4-FFF2-40B4-BE49-F238E27FC236}">
                <a16:creationId xmlns:a16="http://schemas.microsoft.com/office/drawing/2014/main" id="{3754A884-34F3-4AE0-8311-2AF2ED038EE1}"/>
              </a:ext>
            </a:extLst>
          </p:cNvPr>
          <p:cNvSpPr txBox="1">
            <a:spLocks/>
          </p:cNvSpPr>
          <p:nvPr/>
        </p:nvSpPr>
        <p:spPr bwMode="auto">
          <a:xfrm>
            <a:off x="4343400" y="2340471"/>
            <a:ext cx="4419600" cy="4099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070C0"/>
              </a:buClr>
              <a:buFont typeface="Wingdings" pitchFamily="2" charset="2"/>
              <a:buChar char="§"/>
              <a:defRPr sz="1800" kern="1200" baseline="0">
                <a:solidFill>
                  <a:schemeClr val="tx1"/>
                </a:solidFill>
                <a:latin typeface="+mn-lt"/>
                <a:ea typeface="+mn-ea"/>
                <a:cs typeface="+mn-cs"/>
              </a:defRPr>
            </a:lvl1pPr>
            <a:lvl2pPr marL="742950" indent="-285750" algn="l" rtl="0" eaLnBrk="0" fontAlgn="base" hangingPunct="0">
              <a:spcBef>
                <a:spcPct val="20000"/>
              </a:spcBef>
              <a:spcAft>
                <a:spcPct val="0"/>
              </a:spcAft>
              <a:buClr>
                <a:srgbClr val="92D050"/>
              </a:buClr>
              <a:buFont typeface="Wingdings" pitchFamily="2" charset="2"/>
              <a:buChar char="§"/>
              <a:defRPr sz="1800" kern="1200" baseline="0">
                <a:solidFill>
                  <a:schemeClr val="tx1"/>
                </a:solidFill>
                <a:latin typeface="+mn-lt"/>
                <a:ea typeface="+mn-ea"/>
                <a:cs typeface="+mn-cs"/>
              </a:defRPr>
            </a:lvl2pPr>
            <a:lvl3pPr marL="1143000" indent="-228600" algn="l" rtl="0" eaLnBrk="0" fontAlgn="base" hangingPunct="0">
              <a:spcBef>
                <a:spcPct val="20000"/>
              </a:spcBef>
              <a:spcAft>
                <a:spcPct val="0"/>
              </a:spcAft>
              <a:buClr>
                <a:srgbClr val="FF0000"/>
              </a:buClr>
              <a:buFont typeface="Wingdings" pitchFamily="2" charset="2"/>
              <a:buChar char="§"/>
              <a:defRPr sz="1600" kern="1200" baseline="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dirty="0"/>
              <a:t>CREATE PROCEDURE </a:t>
            </a:r>
            <a:r>
              <a:rPr lang="en-US" sz="1400" dirty="0" err="1"/>
              <a:t>dbo</a:t>
            </a:r>
            <a:r>
              <a:rPr lang="en-US" sz="1400" dirty="0"/>
              <a:t>. </a:t>
            </a:r>
            <a:r>
              <a:rPr lang="en-US" sz="1400" dirty="0" err="1"/>
              <a:t>uspBatchInsertBrentPetroPrices</a:t>
            </a:r>
            <a:endParaRPr lang="en-US" sz="1400" dirty="0"/>
          </a:p>
          <a:p>
            <a:pPr marL="0" indent="0">
              <a:buNone/>
            </a:pPr>
            <a:r>
              <a:rPr lang="en-US" sz="1400" dirty="0"/>
              <a:t>@</a:t>
            </a:r>
            <a:r>
              <a:rPr lang="en-US" sz="1400" dirty="0" err="1"/>
              <a:t>jsonObject</a:t>
            </a:r>
            <a:r>
              <a:rPr lang="en-US" sz="1400" dirty="0"/>
              <a:t> </a:t>
            </a:r>
            <a:r>
              <a:rPr lang="en-US" sz="1400" dirty="0" err="1"/>
              <a:t>nvarchar</a:t>
            </a:r>
            <a:r>
              <a:rPr lang="en-US" sz="1400" dirty="0"/>
              <a:t>(max)</a:t>
            </a:r>
          </a:p>
          <a:p>
            <a:pPr marL="0" indent="0">
              <a:buNone/>
            </a:pPr>
            <a:r>
              <a:rPr lang="en-US" sz="1400" dirty="0"/>
              <a:t>AS</a:t>
            </a:r>
          </a:p>
          <a:p>
            <a:pPr marL="0" indent="0">
              <a:buNone/>
            </a:pPr>
            <a:r>
              <a:rPr lang="en-US" sz="1400" dirty="0"/>
              <a:t>BEGIN</a:t>
            </a:r>
          </a:p>
          <a:p>
            <a:pPr marL="0" indent="0">
              <a:buNone/>
            </a:pPr>
            <a:r>
              <a:rPr lang="en-US" sz="1400" dirty="0"/>
              <a:t>set NOCOUNT ON;</a:t>
            </a:r>
          </a:p>
          <a:p>
            <a:pPr marL="0" indent="0">
              <a:buNone/>
            </a:pPr>
            <a:r>
              <a:rPr lang="en-US" sz="1400" dirty="0"/>
              <a:t>INSERT INTO </a:t>
            </a:r>
            <a:r>
              <a:rPr lang="en-US" sz="1400" dirty="0" err="1"/>
              <a:t>dbo.brentPetroleumPrices</a:t>
            </a:r>
            <a:r>
              <a:rPr lang="en-US" sz="1400" dirty="0"/>
              <a:t>([day],price)</a:t>
            </a:r>
          </a:p>
          <a:p>
            <a:pPr marL="0" indent="0">
              <a:buNone/>
            </a:pPr>
            <a:r>
              <a:rPr lang="en-US" sz="1400" dirty="0"/>
              <a:t>SELECT [day],price</a:t>
            </a:r>
          </a:p>
          <a:p>
            <a:pPr marL="0" indent="0">
              <a:buNone/>
            </a:pPr>
            <a:r>
              <a:rPr lang="en-US" sz="1400" dirty="0"/>
              <a:t>FROM OPENJSON (@</a:t>
            </a:r>
            <a:r>
              <a:rPr lang="en-US" sz="1400" dirty="0" err="1"/>
              <a:t>jsonObject</a:t>
            </a:r>
            <a:r>
              <a:rPr lang="en-US" sz="1400" dirty="0"/>
              <a:t>, '$.data' )</a:t>
            </a:r>
          </a:p>
          <a:p>
            <a:pPr marL="0" indent="0">
              <a:buNone/>
            </a:pPr>
            <a:r>
              <a:rPr lang="en-US" sz="1400" dirty="0"/>
              <a:t>WITH (</a:t>
            </a:r>
          </a:p>
          <a:p>
            <a:pPr marL="0" indent="0">
              <a:buNone/>
            </a:pPr>
            <a:r>
              <a:rPr lang="en-US" sz="1400" dirty="0"/>
              <a:t>day integer '$.day',</a:t>
            </a:r>
          </a:p>
          <a:p>
            <a:pPr marL="0" indent="0">
              <a:buNone/>
            </a:pPr>
            <a:r>
              <a:rPr lang="en-US" sz="1400" dirty="0"/>
              <a:t>price money '$.</a:t>
            </a:r>
            <a:r>
              <a:rPr lang="en-US" sz="1400" dirty="0" err="1"/>
              <a:t>val</a:t>
            </a:r>
            <a:r>
              <a:rPr lang="en-US" sz="1400" dirty="0"/>
              <a:t>'</a:t>
            </a:r>
          </a:p>
          <a:p>
            <a:pPr marL="0" indent="0">
              <a:buNone/>
            </a:pPr>
            <a:r>
              <a:rPr lang="en-US" sz="1400" dirty="0"/>
              <a:t>)</a:t>
            </a:r>
          </a:p>
          <a:p>
            <a:pPr marL="0" indent="0">
              <a:buNone/>
            </a:pPr>
            <a:r>
              <a:rPr lang="en-US" sz="1400" dirty="0"/>
              <a:t>END</a:t>
            </a:r>
          </a:p>
          <a:p>
            <a:pPr marL="0" indent="0">
              <a:buNone/>
            </a:pPr>
            <a:r>
              <a:rPr lang="en-US" sz="1400" dirty="0"/>
              <a:t>GO</a:t>
            </a:r>
          </a:p>
        </p:txBody>
      </p:sp>
      <p:sp>
        <p:nvSpPr>
          <p:cNvPr id="7" name="Content Placeholder 2">
            <a:extLst>
              <a:ext uri="{FF2B5EF4-FFF2-40B4-BE49-F238E27FC236}">
                <a16:creationId xmlns:a16="http://schemas.microsoft.com/office/drawing/2014/main" id="{864AFF37-D0D5-473F-B01B-7B66550093B0}"/>
              </a:ext>
            </a:extLst>
          </p:cNvPr>
          <p:cNvSpPr txBox="1">
            <a:spLocks/>
          </p:cNvSpPr>
          <p:nvPr/>
        </p:nvSpPr>
        <p:spPr bwMode="auto">
          <a:xfrm>
            <a:off x="3095625" y="771226"/>
            <a:ext cx="2771775" cy="1072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070C0"/>
              </a:buClr>
              <a:buFont typeface="Wingdings" pitchFamily="2" charset="2"/>
              <a:buChar char="§"/>
              <a:defRPr sz="1800" kern="1200" baseline="0">
                <a:solidFill>
                  <a:schemeClr val="tx1"/>
                </a:solidFill>
                <a:latin typeface="+mn-lt"/>
                <a:ea typeface="+mn-ea"/>
                <a:cs typeface="+mn-cs"/>
              </a:defRPr>
            </a:lvl1pPr>
            <a:lvl2pPr marL="742950" indent="-285750" algn="l" rtl="0" eaLnBrk="0" fontAlgn="base" hangingPunct="0">
              <a:spcBef>
                <a:spcPct val="20000"/>
              </a:spcBef>
              <a:spcAft>
                <a:spcPct val="0"/>
              </a:spcAft>
              <a:buClr>
                <a:srgbClr val="92D050"/>
              </a:buClr>
              <a:buFont typeface="Wingdings" pitchFamily="2" charset="2"/>
              <a:buChar char="§"/>
              <a:defRPr sz="1800" kern="1200" baseline="0">
                <a:solidFill>
                  <a:schemeClr val="tx1"/>
                </a:solidFill>
                <a:latin typeface="+mn-lt"/>
                <a:ea typeface="+mn-ea"/>
                <a:cs typeface="+mn-cs"/>
              </a:defRPr>
            </a:lvl2pPr>
            <a:lvl3pPr marL="1143000" indent="-228600" algn="l" rtl="0" eaLnBrk="0" fontAlgn="base" hangingPunct="0">
              <a:spcBef>
                <a:spcPct val="20000"/>
              </a:spcBef>
              <a:spcAft>
                <a:spcPct val="0"/>
              </a:spcAft>
              <a:buClr>
                <a:srgbClr val="FF0000"/>
              </a:buClr>
              <a:buFont typeface="Wingdings" pitchFamily="2" charset="2"/>
              <a:buChar char="§"/>
              <a:defRPr sz="1600" kern="1200" baseline="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sz="1400" dirty="0"/>
              <a:t>…</a:t>
            </a:r>
          </a:p>
          <a:p>
            <a:pPr marL="0" indent="0">
              <a:buNone/>
            </a:pPr>
            <a:r>
              <a:rPr lang="en-US" sz="1400" dirty="0"/>
              <a:t>"data " :[</a:t>
            </a:r>
          </a:p>
          <a:p>
            <a:pPr marL="0" indent="0">
              <a:buNone/>
            </a:pPr>
            <a:r>
              <a:rPr lang="en-US" sz="1400" dirty="0"/>
              <a:t>{"day":20180122, "val":69.32},</a:t>
            </a:r>
          </a:p>
          <a:p>
            <a:pPr marL="0" indent="0">
              <a:buFont typeface="Wingdings" pitchFamily="2" charset="2"/>
              <a:buNone/>
            </a:pPr>
            <a:r>
              <a:rPr lang="en-US" sz="1400" dirty="0"/>
              <a:t>{"day":20180119, "val":68.56}  ]</a:t>
            </a:r>
          </a:p>
        </p:txBody>
      </p:sp>
    </p:spTree>
    <p:extLst>
      <p:ext uri="{BB962C8B-B14F-4D97-AF65-F5344CB8AC3E}">
        <p14:creationId xmlns:p14="http://schemas.microsoft.com/office/powerpoint/2010/main" val="2843671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66133-83A3-464F-A215-BE255E769020}"/>
              </a:ext>
            </a:extLst>
          </p:cNvPr>
          <p:cNvSpPr>
            <a:spLocks noGrp="1"/>
          </p:cNvSpPr>
          <p:nvPr>
            <p:ph type="title"/>
          </p:nvPr>
        </p:nvSpPr>
        <p:spPr/>
        <p:txBody>
          <a:bodyPr/>
          <a:lstStyle/>
          <a:p>
            <a:r>
              <a:rPr lang="en-US" dirty="0"/>
              <a:t>Logic App in Action</a:t>
            </a:r>
          </a:p>
        </p:txBody>
      </p:sp>
      <p:sp>
        <p:nvSpPr>
          <p:cNvPr id="4" name="Footer Placeholder 3">
            <a:extLst>
              <a:ext uri="{FF2B5EF4-FFF2-40B4-BE49-F238E27FC236}">
                <a16:creationId xmlns:a16="http://schemas.microsoft.com/office/drawing/2014/main" id="{33E2D5E6-BC2A-427A-8818-25E58CA41B9C}"/>
              </a:ext>
            </a:extLst>
          </p:cNvPr>
          <p:cNvSpPr>
            <a:spLocks noGrp="1"/>
          </p:cNvSpPr>
          <p:nvPr>
            <p:ph type="ftr" sz="quarter" idx="11"/>
          </p:nvPr>
        </p:nvSpPr>
        <p:spPr/>
        <p:txBody>
          <a:bodyPr/>
          <a:lstStyle/>
          <a:p>
            <a:pPr>
              <a:defRPr/>
            </a:pPr>
            <a:r>
              <a:rPr lang="en-US" dirty="0"/>
              <a:t>@James Adair</a:t>
            </a:r>
          </a:p>
        </p:txBody>
      </p:sp>
      <p:sp>
        <p:nvSpPr>
          <p:cNvPr id="5" name="Slide Number Placeholder 4">
            <a:extLst>
              <a:ext uri="{FF2B5EF4-FFF2-40B4-BE49-F238E27FC236}">
                <a16:creationId xmlns:a16="http://schemas.microsoft.com/office/drawing/2014/main" id="{27883B78-BE12-4A5C-8548-F453CC234100}"/>
              </a:ext>
            </a:extLst>
          </p:cNvPr>
          <p:cNvSpPr>
            <a:spLocks noGrp="1"/>
          </p:cNvSpPr>
          <p:nvPr>
            <p:ph type="sldNum" sz="quarter" idx="12"/>
          </p:nvPr>
        </p:nvSpPr>
        <p:spPr/>
        <p:txBody>
          <a:bodyPr/>
          <a:lstStyle/>
          <a:p>
            <a:pPr>
              <a:defRPr/>
            </a:pPr>
            <a:fld id="{F8C3E294-9E12-4E24-B275-9BA1AC14E86B}" type="slidenum">
              <a:rPr lang="en-US" smtClean="0"/>
              <a:pPr>
                <a:defRPr/>
              </a:pPr>
              <a:t>18</a:t>
            </a:fld>
            <a:endParaRPr lang="en-US" dirty="0"/>
          </a:p>
        </p:txBody>
      </p:sp>
      <p:pic>
        <p:nvPicPr>
          <p:cNvPr id="8" name="Content Placeholder 7">
            <a:extLst>
              <a:ext uri="{FF2B5EF4-FFF2-40B4-BE49-F238E27FC236}">
                <a16:creationId xmlns:a16="http://schemas.microsoft.com/office/drawing/2014/main" id="{57F3DCB7-A245-45D8-BA84-73C4BEED380A}"/>
              </a:ext>
            </a:extLst>
          </p:cNvPr>
          <p:cNvPicPr>
            <a:picLocks noGrp="1" noChangeAspect="1"/>
          </p:cNvPicPr>
          <p:nvPr>
            <p:ph idx="1"/>
          </p:nvPr>
        </p:nvPicPr>
        <p:blipFill>
          <a:blip r:embed="rId2"/>
          <a:stretch>
            <a:fillRect/>
          </a:stretch>
        </p:blipFill>
        <p:spPr>
          <a:xfrm>
            <a:off x="1557337" y="1195387"/>
            <a:ext cx="6029325" cy="4772025"/>
          </a:xfrm>
          <a:prstGeom prst="rect">
            <a:avLst/>
          </a:prstGeom>
        </p:spPr>
      </p:pic>
    </p:spTree>
    <p:extLst>
      <p:ext uri="{BB962C8B-B14F-4D97-AF65-F5344CB8AC3E}">
        <p14:creationId xmlns:p14="http://schemas.microsoft.com/office/powerpoint/2010/main" val="2898295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A9187-17AB-449D-BF46-4D76BB1D0596}"/>
              </a:ext>
            </a:extLst>
          </p:cNvPr>
          <p:cNvSpPr>
            <a:spLocks noGrp="1"/>
          </p:cNvSpPr>
          <p:nvPr>
            <p:ph type="title"/>
          </p:nvPr>
        </p:nvSpPr>
        <p:spPr/>
        <p:txBody>
          <a:bodyPr/>
          <a:lstStyle/>
          <a:p>
            <a:r>
              <a:rPr lang="en-US" dirty="0"/>
              <a:t>Petroleum Prices</a:t>
            </a:r>
          </a:p>
        </p:txBody>
      </p:sp>
      <p:sp>
        <p:nvSpPr>
          <p:cNvPr id="4" name="Footer Placeholder 3">
            <a:extLst>
              <a:ext uri="{FF2B5EF4-FFF2-40B4-BE49-F238E27FC236}">
                <a16:creationId xmlns:a16="http://schemas.microsoft.com/office/drawing/2014/main" id="{745C1C0F-75E3-45B8-9610-103BF371EB7D}"/>
              </a:ext>
            </a:extLst>
          </p:cNvPr>
          <p:cNvSpPr>
            <a:spLocks noGrp="1"/>
          </p:cNvSpPr>
          <p:nvPr>
            <p:ph type="ftr" sz="quarter" idx="11"/>
          </p:nvPr>
        </p:nvSpPr>
        <p:spPr/>
        <p:txBody>
          <a:bodyPr/>
          <a:lstStyle/>
          <a:p>
            <a:pPr>
              <a:defRPr/>
            </a:pPr>
            <a:r>
              <a:rPr lang="en-US" dirty="0"/>
              <a:t>@James Adair</a:t>
            </a:r>
          </a:p>
        </p:txBody>
      </p:sp>
      <p:sp>
        <p:nvSpPr>
          <p:cNvPr id="5" name="Slide Number Placeholder 4">
            <a:extLst>
              <a:ext uri="{FF2B5EF4-FFF2-40B4-BE49-F238E27FC236}">
                <a16:creationId xmlns:a16="http://schemas.microsoft.com/office/drawing/2014/main" id="{5174867B-FA1D-4FC9-9DB6-7A48129D6C79}"/>
              </a:ext>
            </a:extLst>
          </p:cNvPr>
          <p:cNvSpPr>
            <a:spLocks noGrp="1"/>
          </p:cNvSpPr>
          <p:nvPr>
            <p:ph type="sldNum" sz="quarter" idx="12"/>
          </p:nvPr>
        </p:nvSpPr>
        <p:spPr/>
        <p:txBody>
          <a:bodyPr/>
          <a:lstStyle/>
          <a:p>
            <a:pPr>
              <a:defRPr/>
            </a:pPr>
            <a:fld id="{F8C3E294-9E12-4E24-B275-9BA1AC14E86B}" type="slidenum">
              <a:rPr lang="en-US" smtClean="0"/>
              <a:pPr>
                <a:defRPr/>
              </a:pPr>
              <a:t>19</a:t>
            </a:fld>
            <a:endParaRPr lang="en-US" dirty="0"/>
          </a:p>
        </p:txBody>
      </p:sp>
      <p:pic>
        <p:nvPicPr>
          <p:cNvPr id="6" name="Content Placeholder 5">
            <a:extLst>
              <a:ext uri="{FF2B5EF4-FFF2-40B4-BE49-F238E27FC236}">
                <a16:creationId xmlns:a16="http://schemas.microsoft.com/office/drawing/2014/main" id="{2A88E781-BCB1-4427-A431-0769FB89441B}"/>
              </a:ext>
            </a:extLst>
          </p:cNvPr>
          <p:cNvPicPr>
            <a:picLocks noGrp="1"/>
          </p:cNvPicPr>
          <p:nvPr>
            <p:ph idx="1"/>
          </p:nvPr>
        </p:nvPicPr>
        <p:blipFill>
          <a:blip r:embed="rId2"/>
          <a:stretch>
            <a:fillRect/>
          </a:stretch>
        </p:blipFill>
        <p:spPr>
          <a:xfrm>
            <a:off x="1193575" y="914400"/>
            <a:ext cx="6756849" cy="5334000"/>
          </a:xfrm>
          <a:prstGeom prst="rect">
            <a:avLst/>
          </a:prstGeom>
        </p:spPr>
      </p:pic>
    </p:spTree>
    <p:extLst>
      <p:ext uri="{BB962C8B-B14F-4D97-AF65-F5344CB8AC3E}">
        <p14:creationId xmlns:p14="http://schemas.microsoft.com/office/powerpoint/2010/main" val="170137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7152C-F264-4FCC-A927-858B0922FED1}"/>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A2750592-965D-4804-9356-5F5F1558259A}"/>
              </a:ext>
            </a:extLst>
          </p:cNvPr>
          <p:cNvSpPr>
            <a:spLocks noGrp="1"/>
          </p:cNvSpPr>
          <p:nvPr>
            <p:ph idx="1"/>
          </p:nvPr>
        </p:nvSpPr>
        <p:spPr/>
        <p:txBody>
          <a:bodyPr/>
          <a:lstStyle/>
          <a:p>
            <a:pPr lvl="1"/>
            <a:r>
              <a:rPr lang="en-US" dirty="0"/>
              <a:t>The problem statement</a:t>
            </a:r>
          </a:p>
          <a:p>
            <a:pPr lvl="1"/>
            <a:endParaRPr lang="en-US" dirty="0"/>
          </a:p>
          <a:p>
            <a:pPr lvl="1"/>
            <a:r>
              <a:rPr lang="en-US" dirty="0"/>
              <a:t>What is Logic Apps</a:t>
            </a:r>
          </a:p>
          <a:p>
            <a:pPr lvl="1"/>
            <a:endParaRPr lang="en-US" dirty="0"/>
          </a:p>
          <a:p>
            <a:pPr lvl="1"/>
            <a:r>
              <a:rPr lang="en-US" dirty="0"/>
              <a:t>A demo</a:t>
            </a:r>
          </a:p>
          <a:p>
            <a:pPr lvl="1"/>
            <a:endParaRPr lang="en-US" dirty="0"/>
          </a:p>
          <a:p>
            <a:pPr lvl="1"/>
            <a:r>
              <a:rPr lang="en-US" dirty="0"/>
              <a:t>Summary</a:t>
            </a:r>
          </a:p>
          <a:p>
            <a:endParaRPr lang="en-US" dirty="0"/>
          </a:p>
        </p:txBody>
      </p:sp>
      <p:sp>
        <p:nvSpPr>
          <p:cNvPr id="4" name="Footer Placeholder 3">
            <a:extLst>
              <a:ext uri="{FF2B5EF4-FFF2-40B4-BE49-F238E27FC236}">
                <a16:creationId xmlns:a16="http://schemas.microsoft.com/office/drawing/2014/main" id="{FAA4DDB8-AB5F-4F46-96AC-C2174EB4E65F}"/>
              </a:ext>
            </a:extLst>
          </p:cNvPr>
          <p:cNvSpPr>
            <a:spLocks noGrp="1"/>
          </p:cNvSpPr>
          <p:nvPr>
            <p:ph type="ftr" sz="quarter" idx="11"/>
          </p:nvPr>
        </p:nvSpPr>
        <p:spPr/>
        <p:txBody>
          <a:bodyPr/>
          <a:lstStyle/>
          <a:p>
            <a:pPr>
              <a:defRPr/>
            </a:pPr>
            <a:r>
              <a:rPr lang="en-US" dirty="0"/>
              <a:t>@James Adair</a:t>
            </a:r>
          </a:p>
        </p:txBody>
      </p:sp>
      <p:sp>
        <p:nvSpPr>
          <p:cNvPr id="5" name="Slide Number Placeholder 4">
            <a:extLst>
              <a:ext uri="{FF2B5EF4-FFF2-40B4-BE49-F238E27FC236}">
                <a16:creationId xmlns:a16="http://schemas.microsoft.com/office/drawing/2014/main" id="{479C4D6F-BB4B-40C2-9F44-9FBA5E6BF4CA}"/>
              </a:ext>
            </a:extLst>
          </p:cNvPr>
          <p:cNvSpPr>
            <a:spLocks noGrp="1"/>
          </p:cNvSpPr>
          <p:nvPr>
            <p:ph type="sldNum" sz="quarter" idx="12"/>
          </p:nvPr>
        </p:nvSpPr>
        <p:spPr/>
        <p:txBody>
          <a:bodyPr/>
          <a:lstStyle/>
          <a:p>
            <a:pPr>
              <a:defRPr/>
            </a:pPr>
            <a:fld id="{F8C3E294-9E12-4E24-B275-9BA1AC14E86B}" type="slidenum">
              <a:rPr lang="en-US" smtClean="0"/>
              <a:pPr>
                <a:defRPr/>
              </a:pPr>
              <a:t>2</a:t>
            </a:fld>
            <a:endParaRPr lang="en-US" dirty="0"/>
          </a:p>
        </p:txBody>
      </p:sp>
    </p:spTree>
    <p:extLst>
      <p:ext uri="{BB962C8B-B14F-4D97-AF65-F5344CB8AC3E}">
        <p14:creationId xmlns:p14="http://schemas.microsoft.com/office/powerpoint/2010/main" val="935498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6F878-ADAD-4595-844C-C3328A451700}"/>
              </a:ext>
            </a:extLst>
          </p:cNvPr>
          <p:cNvSpPr>
            <a:spLocks noGrp="1"/>
          </p:cNvSpPr>
          <p:nvPr>
            <p:ph type="title"/>
          </p:nvPr>
        </p:nvSpPr>
        <p:spPr/>
        <p:txBody>
          <a:bodyPr/>
          <a:lstStyle/>
          <a:p>
            <a:r>
              <a:rPr lang="en-US" dirty="0"/>
              <a:t>Natural Gas Prices</a:t>
            </a:r>
          </a:p>
        </p:txBody>
      </p:sp>
      <p:sp>
        <p:nvSpPr>
          <p:cNvPr id="4" name="Footer Placeholder 3">
            <a:extLst>
              <a:ext uri="{FF2B5EF4-FFF2-40B4-BE49-F238E27FC236}">
                <a16:creationId xmlns:a16="http://schemas.microsoft.com/office/drawing/2014/main" id="{37223EB4-8956-4149-8328-F725CA8C7AEF}"/>
              </a:ext>
            </a:extLst>
          </p:cNvPr>
          <p:cNvSpPr>
            <a:spLocks noGrp="1"/>
          </p:cNvSpPr>
          <p:nvPr>
            <p:ph type="ftr" sz="quarter" idx="11"/>
          </p:nvPr>
        </p:nvSpPr>
        <p:spPr>
          <a:xfrm>
            <a:off x="3124200" y="6356350"/>
            <a:ext cx="2895600" cy="365125"/>
          </a:xfrm>
        </p:spPr>
        <p:txBody>
          <a:bodyPr/>
          <a:lstStyle/>
          <a:p>
            <a:pPr>
              <a:defRPr/>
            </a:pPr>
            <a:r>
              <a:rPr lang="en-US" dirty="0"/>
              <a:t>@James Adair</a:t>
            </a:r>
          </a:p>
        </p:txBody>
      </p:sp>
      <p:sp>
        <p:nvSpPr>
          <p:cNvPr id="5" name="Slide Number Placeholder 4">
            <a:extLst>
              <a:ext uri="{FF2B5EF4-FFF2-40B4-BE49-F238E27FC236}">
                <a16:creationId xmlns:a16="http://schemas.microsoft.com/office/drawing/2014/main" id="{EB2090E9-2695-4706-975E-2A2EE26A49A7}"/>
              </a:ext>
            </a:extLst>
          </p:cNvPr>
          <p:cNvSpPr>
            <a:spLocks noGrp="1"/>
          </p:cNvSpPr>
          <p:nvPr>
            <p:ph type="sldNum" sz="quarter" idx="12"/>
          </p:nvPr>
        </p:nvSpPr>
        <p:spPr/>
        <p:txBody>
          <a:bodyPr/>
          <a:lstStyle/>
          <a:p>
            <a:pPr>
              <a:defRPr/>
            </a:pPr>
            <a:fld id="{F8C3E294-9E12-4E24-B275-9BA1AC14E86B}" type="slidenum">
              <a:rPr lang="en-US" smtClean="0"/>
              <a:pPr>
                <a:defRPr/>
              </a:pPr>
              <a:t>20</a:t>
            </a:fld>
            <a:endParaRPr lang="en-US" dirty="0"/>
          </a:p>
        </p:txBody>
      </p:sp>
      <p:pic>
        <p:nvPicPr>
          <p:cNvPr id="6" name="Content Placeholder 5">
            <a:extLst>
              <a:ext uri="{FF2B5EF4-FFF2-40B4-BE49-F238E27FC236}">
                <a16:creationId xmlns:a16="http://schemas.microsoft.com/office/drawing/2014/main" id="{74971B35-8AB8-47E3-AEBC-2AD6886BDAF1}"/>
              </a:ext>
            </a:extLst>
          </p:cNvPr>
          <p:cNvPicPr>
            <a:picLocks noGrp="1"/>
          </p:cNvPicPr>
          <p:nvPr>
            <p:ph idx="1"/>
          </p:nvPr>
        </p:nvPicPr>
        <p:blipFill>
          <a:blip r:embed="rId2"/>
          <a:stretch>
            <a:fillRect/>
          </a:stretch>
        </p:blipFill>
        <p:spPr>
          <a:xfrm>
            <a:off x="1193575" y="914400"/>
            <a:ext cx="6756849" cy="5334000"/>
          </a:xfrm>
          <a:prstGeom prst="rect">
            <a:avLst/>
          </a:prstGeom>
        </p:spPr>
      </p:pic>
    </p:spTree>
    <p:extLst>
      <p:ext uri="{BB962C8B-B14F-4D97-AF65-F5344CB8AC3E}">
        <p14:creationId xmlns:p14="http://schemas.microsoft.com/office/powerpoint/2010/main" val="8361640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66133-83A3-464F-A215-BE255E769020}"/>
              </a:ext>
            </a:extLst>
          </p:cNvPr>
          <p:cNvSpPr>
            <a:spLocks noGrp="1"/>
          </p:cNvSpPr>
          <p:nvPr>
            <p:ph type="title"/>
          </p:nvPr>
        </p:nvSpPr>
        <p:spPr/>
        <p:txBody>
          <a:bodyPr/>
          <a:lstStyle/>
          <a:p>
            <a:r>
              <a:rPr lang="en-US" dirty="0"/>
              <a:t>Petroleum and Natural Gas Price Comparison</a:t>
            </a:r>
          </a:p>
        </p:txBody>
      </p:sp>
      <p:sp>
        <p:nvSpPr>
          <p:cNvPr id="3" name="Content Placeholder 2">
            <a:extLst>
              <a:ext uri="{FF2B5EF4-FFF2-40B4-BE49-F238E27FC236}">
                <a16:creationId xmlns:a16="http://schemas.microsoft.com/office/drawing/2014/main" id="{7C9995BC-7583-4CA5-9007-C3648C2FE1F1}"/>
              </a:ext>
            </a:extLst>
          </p:cNvPr>
          <p:cNvSpPr>
            <a:spLocks noGrp="1"/>
          </p:cNvSpPr>
          <p:nvPr>
            <p:ph idx="1"/>
          </p:nvPr>
        </p:nvSpPr>
        <p:spPr>
          <a:xfrm>
            <a:off x="450715" y="918132"/>
            <a:ext cx="8229600" cy="5334000"/>
          </a:xfrm>
        </p:spPr>
        <p:txBody>
          <a:bodyPr/>
          <a:lstStyle/>
          <a:p>
            <a:r>
              <a:rPr lang="en-US" sz="1600" dirty="0"/>
              <a:t>The conventional wisdom gained by the energy experts is that crude oil and natural gas price correlation can be divided into a pre-shale and shale eras with the widespread use of fracking techniques used to extract oil and gas from sedimentary rock.   </a:t>
            </a:r>
          </a:p>
          <a:p>
            <a:pPr marL="0" indent="0">
              <a:buNone/>
            </a:pPr>
            <a:endParaRPr lang="en-US" sz="1600" dirty="0"/>
          </a:p>
          <a:p>
            <a:r>
              <a:rPr lang="en-US" sz="1600" dirty="0"/>
              <a:t>In the pre-shale period, gas price movement generally followed crude oil because gas extraction was a by-product of crude oil extraction where crude oil is a well-established global commodity.  Natural gas fracking extraction opened new regional markets with independent price supply and demand factors that cause its price to vary differently than crude oil. </a:t>
            </a:r>
          </a:p>
          <a:p>
            <a:endParaRPr lang="en-US" dirty="0"/>
          </a:p>
        </p:txBody>
      </p:sp>
      <p:sp>
        <p:nvSpPr>
          <p:cNvPr id="4" name="Footer Placeholder 3">
            <a:extLst>
              <a:ext uri="{FF2B5EF4-FFF2-40B4-BE49-F238E27FC236}">
                <a16:creationId xmlns:a16="http://schemas.microsoft.com/office/drawing/2014/main" id="{33E2D5E6-BC2A-427A-8818-25E58CA41B9C}"/>
              </a:ext>
            </a:extLst>
          </p:cNvPr>
          <p:cNvSpPr>
            <a:spLocks noGrp="1"/>
          </p:cNvSpPr>
          <p:nvPr>
            <p:ph type="ftr" sz="quarter" idx="11"/>
          </p:nvPr>
        </p:nvSpPr>
        <p:spPr/>
        <p:txBody>
          <a:bodyPr/>
          <a:lstStyle/>
          <a:p>
            <a:pPr>
              <a:defRPr/>
            </a:pPr>
            <a:r>
              <a:rPr lang="en-US" dirty="0"/>
              <a:t>@James Adair</a:t>
            </a:r>
          </a:p>
        </p:txBody>
      </p:sp>
      <p:sp>
        <p:nvSpPr>
          <p:cNvPr id="5" name="Slide Number Placeholder 4">
            <a:extLst>
              <a:ext uri="{FF2B5EF4-FFF2-40B4-BE49-F238E27FC236}">
                <a16:creationId xmlns:a16="http://schemas.microsoft.com/office/drawing/2014/main" id="{27883B78-BE12-4A5C-8548-F453CC234100}"/>
              </a:ext>
            </a:extLst>
          </p:cNvPr>
          <p:cNvSpPr>
            <a:spLocks noGrp="1"/>
          </p:cNvSpPr>
          <p:nvPr>
            <p:ph type="sldNum" sz="quarter" idx="12"/>
          </p:nvPr>
        </p:nvSpPr>
        <p:spPr/>
        <p:txBody>
          <a:bodyPr/>
          <a:lstStyle/>
          <a:p>
            <a:pPr>
              <a:defRPr/>
            </a:pPr>
            <a:fld id="{F8C3E294-9E12-4E24-B275-9BA1AC14E86B}" type="slidenum">
              <a:rPr lang="en-US" smtClean="0"/>
              <a:pPr>
                <a:defRPr/>
              </a:pPr>
              <a:t>21</a:t>
            </a:fld>
            <a:endParaRPr lang="en-US" dirty="0"/>
          </a:p>
        </p:txBody>
      </p:sp>
      <p:graphicFrame>
        <p:nvGraphicFramePr>
          <p:cNvPr id="8" name="Table 7">
            <a:extLst>
              <a:ext uri="{FF2B5EF4-FFF2-40B4-BE49-F238E27FC236}">
                <a16:creationId xmlns:a16="http://schemas.microsoft.com/office/drawing/2014/main" id="{252840DA-EE8D-4D42-8F61-FEA2EC62C7F7}"/>
              </a:ext>
            </a:extLst>
          </p:cNvPr>
          <p:cNvGraphicFramePr>
            <a:graphicFrameLocks noGrp="1"/>
          </p:cNvGraphicFramePr>
          <p:nvPr>
            <p:extLst>
              <p:ext uri="{D42A27DB-BD31-4B8C-83A1-F6EECF244321}">
                <p14:modId xmlns:p14="http://schemas.microsoft.com/office/powerpoint/2010/main" val="4131772988"/>
              </p:ext>
            </p:extLst>
          </p:nvPr>
        </p:nvGraphicFramePr>
        <p:xfrm>
          <a:off x="845428" y="3388896"/>
          <a:ext cx="6740525" cy="2882202"/>
        </p:xfrm>
        <a:graphic>
          <a:graphicData uri="http://schemas.openxmlformats.org/drawingml/2006/table">
            <a:tbl>
              <a:tblPr firstRow="1" firstCol="1" bandRow="1">
                <a:tableStyleId>{5C22544A-7EE6-4342-B048-85BDC9FD1C3A}</a:tableStyleId>
              </a:tblPr>
              <a:tblGrid>
                <a:gridCol w="1441450">
                  <a:extLst>
                    <a:ext uri="{9D8B030D-6E8A-4147-A177-3AD203B41FA5}">
                      <a16:colId xmlns:a16="http://schemas.microsoft.com/office/drawing/2014/main" val="1708589264"/>
                    </a:ext>
                  </a:extLst>
                </a:gridCol>
                <a:gridCol w="1184275">
                  <a:extLst>
                    <a:ext uri="{9D8B030D-6E8A-4147-A177-3AD203B41FA5}">
                      <a16:colId xmlns:a16="http://schemas.microsoft.com/office/drawing/2014/main" val="580349320"/>
                    </a:ext>
                  </a:extLst>
                </a:gridCol>
                <a:gridCol w="4114800">
                  <a:extLst>
                    <a:ext uri="{9D8B030D-6E8A-4147-A177-3AD203B41FA5}">
                      <a16:colId xmlns:a16="http://schemas.microsoft.com/office/drawing/2014/main" val="3309773913"/>
                    </a:ext>
                  </a:extLst>
                </a:gridCol>
              </a:tblGrid>
              <a:tr h="0">
                <a:tc>
                  <a:txBody>
                    <a:bodyPr/>
                    <a:lstStyle/>
                    <a:p>
                      <a:pPr marL="0" marR="0">
                        <a:lnSpc>
                          <a:spcPct val="107000"/>
                        </a:lnSpc>
                        <a:spcBef>
                          <a:spcPts val="0"/>
                        </a:spcBef>
                        <a:spcAft>
                          <a:spcPts val="30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300"/>
                        </a:spcAft>
                      </a:pPr>
                      <a:r>
                        <a:rPr lang="en-US" sz="1100">
                          <a:effectLst/>
                        </a:rPr>
                        <a:t>Correlation coefficient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300"/>
                        </a:spcAft>
                      </a:pPr>
                      <a:r>
                        <a:rPr lang="en-US" sz="1100" dirty="0">
                          <a:effectLst/>
                        </a:rPr>
                        <a:t>My analysis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22459124"/>
                  </a:ext>
                </a:extLst>
              </a:tr>
              <a:tr h="0">
                <a:tc>
                  <a:txBody>
                    <a:bodyPr/>
                    <a:lstStyle/>
                    <a:p>
                      <a:pPr marL="0" marR="0">
                        <a:lnSpc>
                          <a:spcPct val="107000"/>
                        </a:lnSpc>
                        <a:spcBef>
                          <a:spcPts val="0"/>
                        </a:spcBef>
                        <a:spcAft>
                          <a:spcPts val="300"/>
                        </a:spcAft>
                      </a:pPr>
                      <a:r>
                        <a:rPr lang="en-US" sz="1100">
                          <a:effectLst/>
                        </a:rPr>
                        <a:t>1997-2008 (pre-shale)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300"/>
                        </a:spcAft>
                      </a:pPr>
                      <a:r>
                        <a:rPr lang="en-US" sz="1100" dirty="0">
                          <a:effectLst/>
                          <a:highlight>
                            <a:srgbClr val="00FF00"/>
                          </a:highlight>
                        </a:rPr>
                        <a:t>0.9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 dirty="0">
                          <a:effectLst/>
                        </a:rPr>
                        <a:t>correlation= </a:t>
                      </a:r>
                      <a:r>
                        <a:rPr lang="en-US" sz="800" dirty="0">
                          <a:effectLst/>
                          <a:highlight>
                            <a:srgbClr val="00FF00"/>
                          </a:highlight>
                        </a:rPr>
                        <a:t>0.7206092</a:t>
                      </a:r>
                      <a:r>
                        <a:rPr lang="en-US" sz="800" dirty="0">
                          <a:effectLst/>
                        </a:rPr>
                        <a:t>[1] " "</a:t>
                      </a:r>
                      <a:endParaRPr lang="en-US" sz="1100" dirty="0">
                        <a:effectLst/>
                      </a:endParaRPr>
                    </a:p>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 dirty="0">
                          <a:effectLst/>
                        </a:rPr>
                        <a:t>      Day                        </a:t>
                      </a:r>
                      <a:r>
                        <a:rPr lang="en-US" sz="800" dirty="0" err="1">
                          <a:effectLst/>
                        </a:rPr>
                        <a:t>PetroPrice</a:t>
                      </a:r>
                      <a:r>
                        <a:rPr lang="en-US" sz="800" dirty="0">
                          <a:effectLst/>
                        </a:rPr>
                        <a:t>       </a:t>
                      </a:r>
                      <a:r>
                        <a:rPr lang="en-US" sz="800" dirty="0" err="1">
                          <a:effectLst/>
                        </a:rPr>
                        <a:t>NGasPrice</a:t>
                      </a:r>
                      <a:r>
                        <a:rPr lang="en-US" sz="800" dirty="0">
                          <a:effectLst/>
                        </a:rPr>
                        <a:t>     </a:t>
                      </a:r>
                      <a:endParaRPr lang="en-US" sz="1100" dirty="0">
                        <a:effectLst/>
                      </a:endParaRPr>
                    </a:p>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 dirty="0">
                          <a:effectLst/>
                        </a:rPr>
                        <a:t> Min.   :</a:t>
                      </a:r>
                      <a:r>
                        <a:rPr lang="en-US" sz="800" dirty="0">
                          <a:effectLst/>
                          <a:highlight>
                            <a:srgbClr val="FFFF00"/>
                          </a:highlight>
                        </a:rPr>
                        <a:t>2000-01-04</a:t>
                      </a:r>
                      <a:r>
                        <a:rPr lang="en-US" sz="800" dirty="0">
                          <a:effectLst/>
                        </a:rPr>
                        <a:t> 00:00:00   Min.   : 16.51   Min.   : 1.690  </a:t>
                      </a:r>
                      <a:endParaRPr lang="en-US" sz="1100" dirty="0">
                        <a:effectLst/>
                      </a:endParaRPr>
                    </a:p>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 dirty="0">
                          <a:effectLst/>
                        </a:rPr>
                        <a:t> 1st Qu.:2002-04-03 00:00:00   1st Qu.: 27.53   1st Qu.: 4.400  </a:t>
                      </a:r>
                      <a:endParaRPr lang="en-US" sz="1100" dirty="0">
                        <a:effectLst/>
                      </a:endParaRPr>
                    </a:p>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 dirty="0">
                          <a:effectLst/>
                        </a:rPr>
                        <a:t> Median :2004-07-01 00:00:00   Median : 37.11   Median : 5.910  </a:t>
                      </a:r>
                      <a:endParaRPr lang="en-US" sz="1100" dirty="0">
                        <a:effectLst/>
                      </a:endParaRPr>
                    </a:p>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 dirty="0">
                          <a:effectLst/>
                        </a:rPr>
                        <a:t> Mean   :2004-07-04 12:24:13   Mean   : 48.34   Mean   : 6.026  </a:t>
                      </a:r>
                      <a:endParaRPr lang="en-US" sz="1100" dirty="0">
                        <a:effectLst/>
                      </a:endParaRPr>
                    </a:p>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 dirty="0">
                          <a:effectLst/>
                        </a:rPr>
                        <a:t> 3rd Qu.:2006-10-10 00:00:00   3rd Qu.: 62.95   3rd Qu.: 7.220  </a:t>
                      </a:r>
                      <a:endParaRPr lang="en-US" sz="1100" dirty="0">
                        <a:effectLst/>
                      </a:endParaRPr>
                    </a:p>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 dirty="0">
                          <a:effectLst/>
                        </a:rPr>
                        <a:t> Max.   :</a:t>
                      </a:r>
                      <a:r>
                        <a:rPr lang="en-US" sz="800" dirty="0">
                          <a:effectLst/>
                          <a:highlight>
                            <a:srgbClr val="FFFF00"/>
                          </a:highlight>
                        </a:rPr>
                        <a:t>2008-12-31</a:t>
                      </a:r>
                      <a:r>
                        <a:rPr lang="en-US" sz="800" dirty="0">
                          <a:effectLst/>
                        </a:rPr>
                        <a:t> 00:00:00   Max.   :143.95   Max.   :18.480</a:t>
                      </a:r>
                      <a:endParaRPr lang="en-US" sz="1100" dirty="0">
                        <a:effectLst/>
                      </a:endParaRPr>
                    </a:p>
                    <a:p>
                      <a:pPr marL="0" marR="0">
                        <a:lnSpc>
                          <a:spcPct val="107000"/>
                        </a:lnSpc>
                        <a:spcBef>
                          <a:spcPts val="0"/>
                        </a:spcBef>
                        <a:spcAft>
                          <a:spcPts val="300"/>
                        </a:spcAft>
                      </a:pPr>
                      <a:r>
                        <a:rPr lang="en-US" sz="8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06644431"/>
                  </a:ext>
                </a:extLst>
              </a:tr>
              <a:tr h="0">
                <a:tc>
                  <a:txBody>
                    <a:bodyPr/>
                    <a:lstStyle/>
                    <a:p>
                      <a:pPr marL="0" marR="0">
                        <a:lnSpc>
                          <a:spcPct val="107000"/>
                        </a:lnSpc>
                        <a:spcBef>
                          <a:spcPts val="0"/>
                        </a:spcBef>
                        <a:spcAft>
                          <a:spcPts val="300"/>
                        </a:spcAft>
                      </a:pPr>
                      <a:r>
                        <a:rPr lang="en-US" sz="1100">
                          <a:effectLst/>
                        </a:rPr>
                        <a:t>2009-present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300"/>
                        </a:spcAft>
                      </a:pPr>
                      <a:r>
                        <a:rPr lang="en-US" sz="1100">
                          <a:effectLst/>
                          <a:highlight>
                            <a:srgbClr val="00FF00"/>
                          </a:highlight>
                        </a:rPr>
                        <a:t>0.54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 dirty="0">
                          <a:effectLst/>
                        </a:rPr>
                        <a:t>correlation= </a:t>
                      </a:r>
                      <a:r>
                        <a:rPr lang="en-US" sz="800" dirty="0">
                          <a:effectLst/>
                          <a:highlight>
                            <a:srgbClr val="00FF00"/>
                          </a:highlight>
                        </a:rPr>
                        <a:t>0.3768616</a:t>
                      </a:r>
                      <a:r>
                        <a:rPr lang="en-US" sz="800" dirty="0">
                          <a:effectLst/>
                        </a:rPr>
                        <a:t>[1] " "</a:t>
                      </a:r>
                      <a:endParaRPr lang="en-US" sz="1100" dirty="0">
                        <a:effectLst/>
                      </a:endParaRPr>
                    </a:p>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 dirty="0">
                          <a:effectLst/>
                        </a:rPr>
                        <a:t>      Day                        </a:t>
                      </a:r>
                      <a:r>
                        <a:rPr lang="en-US" sz="800" dirty="0" err="1">
                          <a:effectLst/>
                        </a:rPr>
                        <a:t>PetroPrice</a:t>
                      </a:r>
                      <a:r>
                        <a:rPr lang="en-US" sz="800" dirty="0">
                          <a:effectLst/>
                        </a:rPr>
                        <a:t>       </a:t>
                      </a:r>
                      <a:r>
                        <a:rPr lang="en-US" sz="800" dirty="0" err="1">
                          <a:effectLst/>
                        </a:rPr>
                        <a:t>NGasPrice</a:t>
                      </a:r>
                      <a:r>
                        <a:rPr lang="en-US" sz="800" dirty="0">
                          <a:effectLst/>
                        </a:rPr>
                        <a:t>    </a:t>
                      </a:r>
                      <a:endParaRPr lang="en-US" sz="1100" dirty="0">
                        <a:effectLst/>
                      </a:endParaRPr>
                    </a:p>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 dirty="0">
                          <a:effectLst/>
                        </a:rPr>
                        <a:t> Min.   :</a:t>
                      </a:r>
                      <a:r>
                        <a:rPr lang="en-US" sz="800" dirty="0">
                          <a:effectLst/>
                          <a:highlight>
                            <a:srgbClr val="FFFF00"/>
                          </a:highlight>
                        </a:rPr>
                        <a:t>2009-01-02 </a:t>
                      </a:r>
                      <a:r>
                        <a:rPr lang="en-US" sz="800" dirty="0">
                          <a:effectLst/>
                        </a:rPr>
                        <a:t>00:00:00   Min.   : 26.01   Min.   :0.000  </a:t>
                      </a:r>
                      <a:endParaRPr lang="en-US" sz="1100" dirty="0">
                        <a:effectLst/>
                      </a:endParaRPr>
                    </a:p>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 dirty="0">
                          <a:effectLst/>
                        </a:rPr>
                        <a:t> 1st Qu.:2011-04-08 18:00:00   1st Qu.: 52.97   1st Qu.:2.840  </a:t>
                      </a:r>
                      <a:endParaRPr lang="en-US" sz="1100" dirty="0">
                        <a:effectLst/>
                      </a:endParaRPr>
                    </a:p>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 dirty="0">
                          <a:effectLst/>
                        </a:rPr>
                        <a:t> Median :2013-07-24 12:00:00   Median : 77.28   Median :3.420  </a:t>
                      </a:r>
                      <a:endParaRPr lang="en-US" sz="1100" dirty="0">
                        <a:effectLst/>
                      </a:endParaRPr>
                    </a:p>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 dirty="0">
                          <a:effectLst/>
                        </a:rPr>
                        <a:t> Mean   :2013-07-19 15:24:43   Mean   : 79.87   Mean   :3.475  </a:t>
                      </a:r>
                      <a:endParaRPr lang="en-US" sz="1100" dirty="0">
                        <a:effectLst/>
                      </a:endParaRPr>
                    </a:p>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 dirty="0">
                          <a:effectLst/>
                        </a:rPr>
                        <a:t> 3rd Qu.:2015-10-28 18:00:00   3rd Qu.:108.51   3rd Qu.:4.070  </a:t>
                      </a:r>
                      <a:endParaRPr lang="en-US" sz="1100" dirty="0">
                        <a:effectLst/>
                      </a:endParaRPr>
                    </a:p>
                    <a:p>
                      <a:pPr marL="0" marR="0" latinLnBrk="1">
                        <a:lnSpc>
                          <a:spcPts val="112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800" dirty="0">
                          <a:effectLst/>
                        </a:rPr>
                        <a:t> Max.   :</a:t>
                      </a:r>
                      <a:r>
                        <a:rPr lang="en-US" sz="800" dirty="0">
                          <a:effectLst/>
                          <a:highlight>
                            <a:srgbClr val="FFFF00"/>
                          </a:highlight>
                        </a:rPr>
                        <a:t>2018-01-22 </a:t>
                      </a:r>
                      <a:r>
                        <a:rPr lang="en-US" sz="800" dirty="0">
                          <a:effectLst/>
                        </a:rPr>
                        <a:t>00:00:00   Max.   :128.14   Max.   :8.150 </a:t>
                      </a:r>
                      <a:endParaRPr lang="en-US" sz="1100" dirty="0">
                        <a:effectLst/>
                      </a:endParaRPr>
                    </a:p>
                    <a:p>
                      <a:pPr marL="0" marR="0">
                        <a:lnSpc>
                          <a:spcPct val="107000"/>
                        </a:lnSpc>
                        <a:spcBef>
                          <a:spcPts val="0"/>
                        </a:spcBef>
                        <a:spcAft>
                          <a:spcPts val="30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6204747"/>
                  </a:ext>
                </a:extLst>
              </a:tr>
            </a:tbl>
          </a:graphicData>
        </a:graphic>
      </p:graphicFrame>
    </p:spTree>
    <p:extLst>
      <p:ext uri="{BB962C8B-B14F-4D97-AF65-F5344CB8AC3E}">
        <p14:creationId xmlns:p14="http://schemas.microsoft.com/office/powerpoint/2010/main" val="30422909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709BA-64BC-4199-8A77-742456D0CE03}"/>
              </a:ext>
            </a:extLst>
          </p:cNvPr>
          <p:cNvSpPr>
            <a:spLocks noGrp="1"/>
          </p:cNvSpPr>
          <p:nvPr>
            <p:ph type="title"/>
          </p:nvPr>
        </p:nvSpPr>
        <p:spPr/>
        <p:txBody>
          <a:bodyPr/>
          <a:lstStyle/>
          <a:p>
            <a:r>
              <a:rPr lang="en-US" dirty="0"/>
              <a:t>Petroleum and Natural Gas Prices</a:t>
            </a:r>
          </a:p>
        </p:txBody>
      </p:sp>
      <p:sp>
        <p:nvSpPr>
          <p:cNvPr id="4" name="Footer Placeholder 3">
            <a:extLst>
              <a:ext uri="{FF2B5EF4-FFF2-40B4-BE49-F238E27FC236}">
                <a16:creationId xmlns:a16="http://schemas.microsoft.com/office/drawing/2014/main" id="{916E6E68-9958-43E0-9513-11E7F71550C5}"/>
              </a:ext>
            </a:extLst>
          </p:cNvPr>
          <p:cNvSpPr>
            <a:spLocks noGrp="1"/>
          </p:cNvSpPr>
          <p:nvPr>
            <p:ph type="ftr" sz="quarter" idx="11"/>
          </p:nvPr>
        </p:nvSpPr>
        <p:spPr/>
        <p:txBody>
          <a:bodyPr/>
          <a:lstStyle/>
          <a:p>
            <a:pPr>
              <a:defRPr/>
            </a:pPr>
            <a:r>
              <a:rPr lang="en-US"/>
              <a:t>@Your Name</a:t>
            </a:r>
          </a:p>
        </p:txBody>
      </p:sp>
      <p:sp>
        <p:nvSpPr>
          <p:cNvPr id="5" name="Slide Number Placeholder 4">
            <a:extLst>
              <a:ext uri="{FF2B5EF4-FFF2-40B4-BE49-F238E27FC236}">
                <a16:creationId xmlns:a16="http://schemas.microsoft.com/office/drawing/2014/main" id="{D8FC59D9-A7A6-4F60-9457-C146A534FC12}"/>
              </a:ext>
            </a:extLst>
          </p:cNvPr>
          <p:cNvSpPr>
            <a:spLocks noGrp="1"/>
          </p:cNvSpPr>
          <p:nvPr>
            <p:ph type="sldNum" sz="quarter" idx="12"/>
          </p:nvPr>
        </p:nvSpPr>
        <p:spPr/>
        <p:txBody>
          <a:bodyPr/>
          <a:lstStyle/>
          <a:p>
            <a:pPr>
              <a:defRPr/>
            </a:pPr>
            <a:fld id="{F8C3E294-9E12-4E24-B275-9BA1AC14E86B}" type="slidenum">
              <a:rPr lang="en-US" smtClean="0"/>
              <a:pPr>
                <a:defRPr/>
              </a:pPr>
              <a:t>22</a:t>
            </a:fld>
            <a:endParaRPr lang="en-US" dirty="0"/>
          </a:p>
        </p:txBody>
      </p:sp>
      <p:pic>
        <p:nvPicPr>
          <p:cNvPr id="8" name="Content Placeholder 7">
            <a:extLst>
              <a:ext uri="{FF2B5EF4-FFF2-40B4-BE49-F238E27FC236}">
                <a16:creationId xmlns:a16="http://schemas.microsoft.com/office/drawing/2014/main" id="{3AD731D9-4253-45A6-B68D-7D5ED199B8B2}"/>
              </a:ext>
            </a:extLst>
          </p:cNvPr>
          <p:cNvPicPr>
            <a:picLocks noGrp="1" noChangeAspect="1"/>
          </p:cNvPicPr>
          <p:nvPr>
            <p:ph idx="1"/>
          </p:nvPr>
        </p:nvPicPr>
        <p:blipFill>
          <a:blip r:embed="rId2"/>
          <a:stretch>
            <a:fillRect/>
          </a:stretch>
        </p:blipFill>
        <p:spPr>
          <a:xfrm>
            <a:off x="896178" y="914400"/>
            <a:ext cx="7351643" cy="5334000"/>
          </a:xfrm>
          <a:prstGeom prst="rect">
            <a:avLst/>
          </a:prstGeom>
        </p:spPr>
      </p:pic>
    </p:spTree>
    <p:extLst>
      <p:ext uri="{BB962C8B-B14F-4D97-AF65-F5344CB8AC3E}">
        <p14:creationId xmlns:p14="http://schemas.microsoft.com/office/powerpoint/2010/main" val="39742685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A6FDA-441E-4684-9A21-BEF342265F50}"/>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4110166B-B796-4516-BA33-F7D946328D6B}"/>
              </a:ext>
            </a:extLst>
          </p:cNvPr>
          <p:cNvSpPr>
            <a:spLocks noGrp="1"/>
          </p:cNvSpPr>
          <p:nvPr>
            <p:ph idx="1"/>
          </p:nvPr>
        </p:nvSpPr>
        <p:spPr/>
        <p:txBody>
          <a:bodyPr/>
          <a:lstStyle/>
          <a:p>
            <a:endParaRPr lang="en-US" dirty="0"/>
          </a:p>
          <a:p>
            <a:pPr marL="0" indent="0">
              <a:buNone/>
            </a:pPr>
            <a:r>
              <a:rPr lang="en-US" dirty="0"/>
              <a:t>Lessons Learned:  </a:t>
            </a:r>
          </a:p>
          <a:p>
            <a:pPr marL="0" indent="0">
              <a:buNone/>
            </a:pPr>
            <a:endParaRPr lang="en-US" b="1" dirty="0"/>
          </a:p>
          <a:p>
            <a:pPr>
              <a:buFont typeface="+mj-lt"/>
              <a:buAutoNum type="arabicPeriod"/>
            </a:pPr>
            <a:r>
              <a:rPr lang="en-US" dirty="0"/>
              <a:t>You can cobble together Logic Apps with relative ease but consider all the design, cost and benefit options for achieving the same results.  </a:t>
            </a:r>
          </a:p>
          <a:p>
            <a:pPr>
              <a:buFont typeface="+mj-lt"/>
              <a:buAutoNum type="arabicPeriod"/>
            </a:pPr>
            <a:endParaRPr lang="en-US" dirty="0"/>
          </a:p>
          <a:p>
            <a:pPr>
              <a:buFont typeface="+mj-lt"/>
              <a:buAutoNum type="arabicPeriod"/>
            </a:pPr>
            <a:r>
              <a:rPr lang="en-US" dirty="0"/>
              <a:t>The productivity gained with visual design, build and test lends itself to the need to continue refining processes.</a:t>
            </a:r>
          </a:p>
          <a:p>
            <a:endParaRPr lang="en-US" dirty="0"/>
          </a:p>
        </p:txBody>
      </p:sp>
      <p:sp>
        <p:nvSpPr>
          <p:cNvPr id="4" name="Footer Placeholder 3">
            <a:extLst>
              <a:ext uri="{FF2B5EF4-FFF2-40B4-BE49-F238E27FC236}">
                <a16:creationId xmlns:a16="http://schemas.microsoft.com/office/drawing/2014/main" id="{FEBE226D-26B7-4CDF-A15A-F6EEC9F98308}"/>
              </a:ext>
            </a:extLst>
          </p:cNvPr>
          <p:cNvSpPr>
            <a:spLocks noGrp="1"/>
          </p:cNvSpPr>
          <p:nvPr>
            <p:ph type="ftr" sz="quarter" idx="11"/>
          </p:nvPr>
        </p:nvSpPr>
        <p:spPr/>
        <p:txBody>
          <a:bodyPr/>
          <a:lstStyle/>
          <a:p>
            <a:pPr>
              <a:defRPr/>
            </a:pPr>
            <a:r>
              <a:rPr lang="en-US" dirty="0"/>
              <a:t>@James Adair</a:t>
            </a:r>
          </a:p>
        </p:txBody>
      </p:sp>
      <p:sp>
        <p:nvSpPr>
          <p:cNvPr id="5" name="Slide Number Placeholder 4">
            <a:extLst>
              <a:ext uri="{FF2B5EF4-FFF2-40B4-BE49-F238E27FC236}">
                <a16:creationId xmlns:a16="http://schemas.microsoft.com/office/drawing/2014/main" id="{ED7A067A-2FC3-47E0-85A5-B4731E3F6CBA}"/>
              </a:ext>
            </a:extLst>
          </p:cNvPr>
          <p:cNvSpPr>
            <a:spLocks noGrp="1"/>
          </p:cNvSpPr>
          <p:nvPr>
            <p:ph type="sldNum" sz="quarter" idx="12"/>
          </p:nvPr>
        </p:nvSpPr>
        <p:spPr/>
        <p:txBody>
          <a:bodyPr/>
          <a:lstStyle/>
          <a:p>
            <a:pPr>
              <a:defRPr/>
            </a:pPr>
            <a:fld id="{F8C3E294-9E12-4E24-B275-9BA1AC14E86B}" type="slidenum">
              <a:rPr lang="en-US" smtClean="0"/>
              <a:pPr>
                <a:defRPr/>
              </a:pPr>
              <a:t>23</a:t>
            </a:fld>
            <a:endParaRPr lang="en-US" dirty="0"/>
          </a:p>
        </p:txBody>
      </p:sp>
    </p:spTree>
    <p:extLst>
      <p:ext uri="{BB962C8B-B14F-4D97-AF65-F5344CB8AC3E}">
        <p14:creationId xmlns:p14="http://schemas.microsoft.com/office/powerpoint/2010/main" val="1278925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YouTube URLs, GitHub URL, Last Page</a:t>
            </a:r>
          </a:p>
        </p:txBody>
      </p:sp>
      <p:sp>
        <p:nvSpPr>
          <p:cNvPr id="7" name="Content Placeholder 6"/>
          <p:cNvSpPr>
            <a:spLocks noGrp="1"/>
          </p:cNvSpPr>
          <p:nvPr>
            <p:ph idx="1"/>
          </p:nvPr>
        </p:nvSpPr>
        <p:spPr/>
        <p:txBody>
          <a:bodyPr/>
          <a:lstStyle/>
          <a:p>
            <a:r>
              <a:rPr lang="en-US" dirty="0"/>
              <a:t>Two minute (short): </a:t>
            </a:r>
          </a:p>
          <a:p>
            <a:pPr marL="400050" lvl="1" indent="0">
              <a:buNone/>
            </a:pPr>
            <a:r>
              <a:rPr lang="en-US" u="sng" dirty="0">
                <a:hlinkClick r:id="rId2"/>
              </a:rPr>
              <a:t>https://youtu.be/9aivyGOm4HY</a:t>
            </a:r>
            <a:endParaRPr lang="en-US" dirty="0"/>
          </a:p>
          <a:p>
            <a:endParaRPr lang="en-US" dirty="0"/>
          </a:p>
          <a:p>
            <a:r>
              <a:rPr lang="en-US" dirty="0"/>
              <a:t>15 minutes (long): </a:t>
            </a:r>
          </a:p>
          <a:p>
            <a:pPr marL="400050" lvl="1" indent="0">
              <a:buNone/>
            </a:pPr>
            <a:r>
              <a:rPr lang="en-US" u="sng" dirty="0">
                <a:hlinkClick r:id="rId3"/>
              </a:rPr>
              <a:t>https://youtu.be/b_1saRulwvU</a:t>
            </a:r>
            <a:endParaRPr lang="en-US" dirty="0"/>
          </a:p>
          <a:p>
            <a:endParaRPr lang="en-US" dirty="0"/>
          </a:p>
          <a:p>
            <a:r>
              <a:rPr lang="en-US" dirty="0"/>
              <a:t>GitHub Repository with all artifacts: </a:t>
            </a:r>
            <a:r>
              <a:rPr lang="en-US" dirty="0">
                <a:hlinkClick r:id="rId4"/>
              </a:rPr>
              <a:t>https://github.com/jamespadair/deep_azure_final</a:t>
            </a:r>
            <a:endParaRPr lang="en-US" dirty="0"/>
          </a:p>
          <a:p>
            <a:endParaRPr lang="en-US"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a:solidFill>
                  <a:srgbClr val="898989"/>
                </a:solidFill>
              </a:rPr>
              <a:t>@Your Name</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24</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64CEB-C730-4E1F-A378-7CA028232A42}"/>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3B5F1A9A-35EF-408F-ADEE-6812D1D22A1F}"/>
              </a:ext>
            </a:extLst>
          </p:cNvPr>
          <p:cNvSpPr>
            <a:spLocks noGrp="1"/>
          </p:cNvSpPr>
          <p:nvPr>
            <p:ph idx="1"/>
          </p:nvPr>
        </p:nvSpPr>
        <p:spPr/>
        <p:txBody>
          <a:bodyPr/>
          <a:lstStyle/>
          <a:p>
            <a:r>
              <a:rPr lang="en-US" dirty="0"/>
              <a:t>Investors need access to current, up-to-date data in order perform their own ‘fundamental’ analysis.</a:t>
            </a:r>
          </a:p>
          <a:p>
            <a:endParaRPr lang="en-US" dirty="0"/>
          </a:p>
          <a:p>
            <a:r>
              <a:rPr lang="en-US" dirty="0"/>
              <a:t>The challenge is how can we automate a process of capturing the various kinds of data that investors need, making it available in their own database, for example.</a:t>
            </a:r>
          </a:p>
          <a:p>
            <a:endParaRPr lang="en-US" dirty="0"/>
          </a:p>
          <a:p>
            <a:r>
              <a:rPr lang="en-US" dirty="0"/>
              <a:t>I’ll provide one solution to address this challenge using Azure Logic Apps as an automation tool. </a:t>
            </a:r>
          </a:p>
          <a:p>
            <a:endParaRPr lang="en-US" dirty="0"/>
          </a:p>
          <a:p>
            <a:endParaRPr lang="en-US" dirty="0"/>
          </a:p>
        </p:txBody>
      </p:sp>
      <p:sp>
        <p:nvSpPr>
          <p:cNvPr id="4" name="Footer Placeholder 3">
            <a:extLst>
              <a:ext uri="{FF2B5EF4-FFF2-40B4-BE49-F238E27FC236}">
                <a16:creationId xmlns:a16="http://schemas.microsoft.com/office/drawing/2014/main" id="{3CB9643F-6E7C-44D6-B1C2-F7D9E3601858}"/>
              </a:ext>
            </a:extLst>
          </p:cNvPr>
          <p:cNvSpPr>
            <a:spLocks noGrp="1"/>
          </p:cNvSpPr>
          <p:nvPr>
            <p:ph type="ftr" sz="quarter" idx="11"/>
          </p:nvPr>
        </p:nvSpPr>
        <p:spPr/>
        <p:txBody>
          <a:bodyPr/>
          <a:lstStyle/>
          <a:p>
            <a:pPr>
              <a:defRPr/>
            </a:pPr>
            <a:r>
              <a:rPr lang="en-US" dirty="0"/>
              <a:t>@</a:t>
            </a:r>
            <a:r>
              <a:rPr lang="en-US" dirty="0" err="1"/>
              <a:t>james</a:t>
            </a:r>
            <a:r>
              <a:rPr lang="en-US" dirty="0"/>
              <a:t> Adair</a:t>
            </a:r>
          </a:p>
        </p:txBody>
      </p:sp>
      <p:sp>
        <p:nvSpPr>
          <p:cNvPr id="5" name="Slide Number Placeholder 4">
            <a:extLst>
              <a:ext uri="{FF2B5EF4-FFF2-40B4-BE49-F238E27FC236}">
                <a16:creationId xmlns:a16="http://schemas.microsoft.com/office/drawing/2014/main" id="{5DEAEC3F-DADE-49DD-ABEF-6F9439A28C4A}"/>
              </a:ext>
            </a:extLst>
          </p:cNvPr>
          <p:cNvSpPr>
            <a:spLocks noGrp="1"/>
          </p:cNvSpPr>
          <p:nvPr>
            <p:ph type="sldNum" sz="quarter" idx="12"/>
          </p:nvPr>
        </p:nvSpPr>
        <p:spPr/>
        <p:txBody>
          <a:bodyPr/>
          <a:lstStyle/>
          <a:p>
            <a:pPr>
              <a:defRPr/>
            </a:pPr>
            <a:fld id="{F8C3E294-9E12-4E24-B275-9BA1AC14E86B}" type="slidenum">
              <a:rPr lang="en-US" smtClean="0"/>
              <a:pPr>
                <a:defRPr/>
              </a:pPr>
              <a:t>3</a:t>
            </a:fld>
            <a:endParaRPr lang="en-US" dirty="0"/>
          </a:p>
        </p:txBody>
      </p:sp>
    </p:spTree>
    <p:extLst>
      <p:ext uri="{BB962C8B-B14F-4D97-AF65-F5344CB8AC3E}">
        <p14:creationId xmlns:p14="http://schemas.microsoft.com/office/powerpoint/2010/main" val="3679687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What are Logic Apps</a:t>
            </a:r>
          </a:p>
        </p:txBody>
      </p:sp>
      <p:sp>
        <p:nvSpPr>
          <p:cNvPr id="7" name="Content Placeholder 6"/>
          <p:cNvSpPr>
            <a:spLocks noGrp="1"/>
          </p:cNvSpPr>
          <p:nvPr>
            <p:ph idx="1"/>
          </p:nvPr>
        </p:nvSpPr>
        <p:spPr>
          <a:xfrm>
            <a:off x="457200" y="914400"/>
            <a:ext cx="8229600" cy="5334000"/>
          </a:xfrm>
        </p:spPr>
        <p:txBody>
          <a:bodyPr/>
          <a:lstStyle/>
          <a:p>
            <a:pPr lvl="1"/>
            <a:r>
              <a:rPr lang="en-US" dirty="0"/>
              <a:t>A serverless workflow engine in the cloud</a:t>
            </a:r>
          </a:p>
          <a:p>
            <a:pPr lvl="1"/>
            <a:endParaRPr lang="en-US" dirty="0"/>
          </a:p>
          <a:p>
            <a:pPr lvl="1"/>
            <a:r>
              <a:rPr lang="en-US" dirty="0"/>
              <a:t>Has personal task integration capabilities like those found in IFTTT, Zapier and Microsoft Flow</a:t>
            </a:r>
          </a:p>
          <a:p>
            <a:pPr lvl="1"/>
            <a:endParaRPr lang="en-US" dirty="0"/>
          </a:p>
          <a:p>
            <a:pPr lvl="1"/>
            <a:r>
              <a:rPr lang="en-US" dirty="0"/>
              <a:t>Has enterprise application integration capabilities similar to Microsoft BizTalk</a:t>
            </a:r>
          </a:p>
          <a:p>
            <a:pPr lvl="1"/>
            <a:endParaRPr lang="en-US" dirty="0"/>
          </a:p>
          <a:p>
            <a:pPr lvl="1"/>
            <a:r>
              <a:rPr lang="en-US" dirty="0"/>
              <a:t>Connect, integrate, orchestrate applications and services with a visual designer</a:t>
            </a:r>
          </a:p>
          <a:p>
            <a:pPr lvl="1"/>
            <a:endParaRPr lang="en-US" dirty="0"/>
          </a:p>
          <a:p>
            <a:pPr lvl="1"/>
            <a:r>
              <a:rPr lang="en-US" dirty="0"/>
              <a:t>Explore the building blocks</a:t>
            </a:r>
          </a:p>
          <a:p>
            <a:pPr marL="1200150" lvl="2" indent="-342900">
              <a:buFont typeface="+mj-lt"/>
              <a:buAutoNum type="arabicPeriod"/>
            </a:pPr>
            <a:r>
              <a:rPr lang="en-US" dirty="0"/>
              <a:t>Workflow</a:t>
            </a:r>
          </a:p>
          <a:p>
            <a:pPr marL="1200150" lvl="2" indent="-342900">
              <a:buFont typeface="+mj-lt"/>
              <a:buAutoNum type="arabicPeriod"/>
            </a:pPr>
            <a:r>
              <a:rPr lang="en-US" dirty="0"/>
              <a:t>Triggers</a:t>
            </a:r>
          </a:p>
          <a:p>
            <a:pPr marL="1200150" lvl="2" indent="-342900">
              <a:buFont typeface="+mj-lt"/>
              <a:buAutoNum type="arabicPeriod"/>
            </a:pPr>
            <a:r>
              <a:rPr lang="en-US" dirty="0"/>
              <a:t>Actions</a:t>
            </a:r>
          </a:p>
          <a:p>
            <a:pPr marL="1200150" lvl="2" indent="-342900">
              <a:buFont typeface="+mj-lt"/>
              <a:buAutoNum type="arabicPeriod"/>
            </a:pPr>
            <a:r>
              <a:rPr lang="en-US" dirty="0"/>
              <a:t>Connectors</a:t>
            </a:r>
          </a:p>
          <a:p>
            <a:pPr lvl="1"/>
            <a:endParaRPr lang="en-US" dirty="0"/>
          </a:p>
          <a:p>
            <a:pPr marL="0" indent="0">
              <a:buNone/>
            </a:pPr>
            <a:r>
              <a:rPr lang="en-US" dirty="0"/>
              <a:t>	 </a:t>
            </a:r>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@James Adair</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4</a:t>
            </a:fld>
            <a:endParaRPr lang="en-US" dirty="0"/>
          </a:p>
        </p:txBody>
      </p:sp>
    </p:spTree>
    <p:extLst>
      <p:ext uri="{BB962C8B-B14F-4D97-AF65-F5344CB8AC3E}">
        <p14:creationId xmlns:p14="http://schemas.microsoft.com/office/powerpoint/2010/main" val="1562568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E63C3-1BE0-48FE-BA3D-FED4C11377CD}"/>
              </a:ext>
            </a:extLst>
          </p:cNvPr>
          <p:cNvSpPr>
            <a:spLocks noGrp="1"/>
          </p:cNvSpPr>
          <p:nvPr>
            <p:ph type="title"/>
          </p:nvPr>
        </p:nvSpPr>
        <p:spPr/>
        <p:txBody>
          <a:bodyPr/>
          <a:lstStyle/>
          <a:p>
            <a:r>
              <a:rPr lang="en-US" dirty="0"/>
              <a:t>Logic App building blocks - Workflow</a:t>
            </a:r>
          </a:p>
        </p:txBody>
      </p:sp>
      <p:sp>
        <p:nvSpPr>
          <p:cNvPr id="3" name="Content Placeholder 2">
            <a:extLst>
              <a:ext uri="{FF2B5EF4-FFF2-40B4-BE49-F238E27FC236}">
                <a16:creationId xmlns:a16="http://schemas.microsoft.com/office/drawing/2014/main" id="{5BEF285F-FEA4-4D3A-8478-2A70938864CD}"/>
              </a:ext>
            </a:extLst>
          </p:cNvPr>
          <p:cNvSpPr>
            <a:spLocks noGrp="1"/>
          </p:cNvSpPr>
          <p:nvPr>
            <p:ph idx="1"/>
          </p:nvPr>
        </p:nvSpPr>
        <p:spPr/>
        <p:txBody>
          <a:bodyPr/>
          <a:lstStyle/>
          <a:p>
            <a:pPr marL="0" indent="0">
              <a:buNone/>
            </a:pPr>
            <a:r>
              <a:rPr lang="en-US" b="1" dirty="0"/>
              <a:t>Workflow – </a:t>
            </a:r>
            <a:r>
              <a:rPr lang="en-US" i="1" dirty="0"/>
              <a:t>a container or unit of serverless work</a:t>
            </a:r>
          </a:p>
          <a:p>
            <a:pPr marL="0" indent="0">
              <a:buNone/>
            </a:pPr>
            <a:endParaRPr lang="en-US" i="1" dirty="0"/>
          </a:p>
          <a:p>
            <a:pPr lvl="1"/>
            <a:r>
              <a:rPr lang="en-US" dirty="0"/>
              <a:t>The Logic Apps designer provides a graphical tool to compose a workflow application comprised of a trigger and actions that can be selected from a large gallery of connectors. </a:t>
            </a:r>
          </a:p>
          <a:p>
            <a:pPr lvl="1"/>
            <a:endParaRPr lang="en-US" dirty="0"/>
          </a:p>
          <a:p>
            <a:pPr lvl="1"/>
            <a:r>
              <a:rPr lang="en-US" dirty="0"/>
              <a:t>The designer provides for rich control flow mechanisms like conditions, switches, for each loops and nesting to build the workflow application.  </a:t>
            </a:r>
          </a:p>
          <a:p>
            <a:pPr lvl="1"/>
            <a:endParaRPr lang="en-US" dirty="0"/>
          </a:p>
          <a:p>
            <a:pPr lvl="1"/>
            <a:r>
              <a:rPr lang="en-US" dirty="0"/>
              <a:t>The designer also provides for implementing error and exception handling as well as a monitor of triggers and workflows and their execution status.   </a:t>
            </a:r>
          </a:p>
          <a:p>
            <a:pPr lvl="1"/>
            <a:endParaRPr lang="en-US" dirty="0"/>
          </a:p>
          <a:p>
            <a:pPr lvl="1"/>
            <a:r>
              <a:rPr lang="en-US" dirty="0"/>
              <a:t>A Logic Apps application is an Azure resource of type, ‘</a:t>
            </a:r>
            <a:r>
              <a:rPr lang="en-US" dirty="0" err="1"/>
              <a:t>Microsoft.Logic</a:t>
            </a:r>
            <a:r>
              <a:rPr lang="en-US" dirty="0"/>
              <a:t>/workflows’ defined with a JSON schema where we define the steps for how the workflow is executed.</a:t>
            </a:r>
          </a:p>
          <a:p>
            <a:pPr lvl="1"/>
            <a:endParaRPr lang="en-US" dirty="0"/>
          </a:p>
          <a:p>
            <a:pPr lvl="1"/>
            <a:endParaRPr lang="en-US" dirty="0"/>
          </a:p>
          <a:p>
            <a:pPr lvl="1"/>
            <a:endParaRPr lang="en-US" dirty="0"/>
          </a:p>
          <a:p>
            <a:pPr lvl="1"/>
            <a:endParaRPr lang="en-US" dirty="0"/>
          </a:p>
          <a:p>
            <a:pPr lvl="1"/>
            <a:endParaRPr lang="en-US" dirty="0"/>
          </a:p>
        </p:txBody>
      </p:sp>
      <p:sp>
        <p:nvSpPr>
          <p:cNvPr id="4" name="Footer Placeholder 3">
            <a:extLst>
              <a:ext uri="{FF2B5EF4-FFF2-40B4-BE49-F238E27FC236}">
                <a16:creationId xmlns:a16="http://schemas.microsoft.com/office/drawing/2014/main" id="{AF8B3DA0-3566-42FC-ACFD-C6CC3E99A708}"/>
              </a:ext>
            </a:extLst>
          </p:cNvPr>
          <p:cNvSpPr>
            <a:spLocks noGrp="1"/>
          </p:cNvSpPr>
          <p:nvPr>
            <p:ph type="ftr" sz="quarter" idx="11"/>
          </p:nvPr>
        </p:nvSpPr>
        <p:spPr/>
        <p:txBody>
          <a:bodyPr/>
          <a:lstStyle/>
          <a:p>
            <a:pPr>
              <a:defRPr/>
            </a:pPr>
            <a:r>
              <a:rPr lang="en-US" dirty="0"/>
              <a:t>@James Adair</a:t>
            </a:r>
          </a:p>
        </p:txBody>
      </p:sp>
      <p:sp>
        <p:nvSpPr>
          <p:cNvPr id="5" name="Slide Number Placeholder 4">
            <a:extLst>
              <a:ext uri="{FF2B5EF4-FFF2-40B4-BE49-F238E27FC236}">
                <a16:creationId xmlns:a16="http://schemas.microsoft.com/office/drawing/2014/main" id="{E7468935-F4B5-44C7-B420-56CBC8195ACD}"/>
              </a:ext>
            </a:extLst>
          </p:cNvPr>
          <p:cNvSpPr>
            <a:spLocks noGrp="1"/>
          </p:cNvSpPr>
          <p:nvPr>
            <p:ph type="sldNum" sz="quarter" idx="12"/>
          </p:nvPr>
        </p:nvSpPr>
        <p:spPr/>
        <p:txBody>
          <a:bodyPr/>
          <a:lstStyle/>
          <a:p>
            <a:pPr>
              <a:defRPr/>
            </a:pPr>
            <a:fld id="{F8C3E294-9E12-4E24-B275-9BA1AC14E86B}" type="slidenum">
              <a:rPr lang="en-US" smtClean="0"/>
              <a:pPr>
                <a:defRPr/>
              </a:pPr>
              <a:t>5</a:t>
            </a:fld>
            <a:endParaRPr lang="en-US" dirty="0"/>
          </a:p>
        </p:txBody>
      </p:sp>
    </p:spTree>
    <p:extLst>
      <p:ext uri="{BB962C8B-B14F-4D97-AF65-F5344CB8AC3E}">
        <p14:creationId xmlns:p14="http://schemas.microsoft.com/office/powerpoint/2010/main" val="4099899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26C48-456E-458D-9EB7-F8640F39865A}"/>
              </a:ext>
            </a:extLst>
          </p:cNvPr>
          <p:cNvSpPr>
            <a:spLocks noGrp="1"/>
          </p:cNvSpPr>
          <p:nvPr>
            <p:ph type="title"/>
          </p:nvPr>
        </p:nvSpPr>
        <p:spPr/>
        <p:txBody>
          <a:bodyPr/>
          <a:lstStyle/>
          <a:p>
            <a:r>
              <a:rPr lang="en-US" dirty="0"/>
              <a:t>Logic App building blocks - Triggers</a:t>
            </a:r>
          </a:p>
        </p:txBody>
      </p:sp>
      <p:sp>
        <p:nvSpPr>
          <p:cNvPr id="3" name="Content Placeholder 2">
            <a:extLst>
              <a:ext uri="{FF2B5EF4-FFF2-40B4-BE49-F238E27FC236}">
                <a16:creationId xmlns:a16="http://schemas.microsoft.com/office/drawing/2014/main" id="{58C40C15-5D52-4A84-B7A8-F30D27B84DC3}"/>
              </a:ext>
            </a:extLst>
          </p:cNvPr>
          <p:cNvSpPr>
            <a:spLocks noGrp="1"/>
          </p:cNvSpPr>
          <p:nvPr>
            <p:ph idx="1"/>
          </p:nvPr>
        </p:nvSpPr>
        <p:spPr>
          <a:xfrm>
            <a:off x="446314" y="815650"/>
            <a:ext cx="8229600" cy="5334000"/>
          </a:xfrm>
        </p:spPr>
        <p:txBody>
          <a:bodyPr/>
          <a:lstStyle/>
          <a:p>
            <a:pPr marL="0" indent="0">
              <a:buNone/>
            </a:pPr>
            <a:r>
              <a:rPr lang="en-US" b="1" dirty="0"/>
              <a:t>Triggers – </a:t>
            </a:r>
            <a:r>
              <a:rPr lang="en-US" i="1" dirty="0"/>
              <a:t>the event bootstrap that gets us going</a:t>
            </a:r>
          </a:p>
          <a:p>
            <a:pPr marL="0" indent="0">
              <a:buNone/>
            </a:pPr>
            <a:r>
              <a:rPr lang="en-US" dirty="0"/>
              <a:t>When an event notification is received for the specified trigger, the trigger fires and an instance of the Logic  App is run.  Also supports conditions for whether or not the Logic App runs or not.</a:t>
            </a:r>
          </a:p>
          <a:p>
            <a:pPr marL="0" indent="0">
              <a:buNone/>
            </a:pPr>
            <a:endParaRPr lang="en-US" dirty="0"/>
          </a:p>
          <a:p>
            <a:pPr marL="457200" lvl="1" indent="0">
              <a:buNone/>
            </a:pPr>
            <a:r>
              <a:rPr lang="en-US" b="1" dirty="0"/>
              <a:t>Polling triggers - </a:t>
            </a:r>
            <a:r>
              <a:rPr lang="en-US" dirty="0"/>
              <a:t>check for arrival of data</a:t>
            </a:r>
          </a:p>
          <a:p>
            <a:pPr lvl="2"/>
            <a:r>
              <a:rPr lang="en-US" dirty="0"/>
              <a:t>Recurrence  -  Fires based on defined schedule (like </a:t>
            </a:r>
            <a:r>
              <a:rPr lang="en-US" dirty="0" err="1"/>
              <a:t>cron</a:t>
            </a:r>
            <a:r>
              <a:rPr lang="en-US" dirty="0"/>
              <a:t>)</a:t>
            </a:r>
          </a:p>
          <a:p>
            <a:pPr lvl="2"/>
            <a:r>
              <a:rPr lang="en-US" dirty="0"/>
              <a:t>HTTP - makes an outgoing request to HTTP endpoint</a:t>
            </a:r>
          </a:p>
          <a:p>
            <a:pPr lvl="2"/>
            <a:r>
              <a:rPr lang="en-US" dirty="0" err="1"/>
              <a:t>ApiConnection</a:t>
            </a:r>
            <a:r>
              <a:rPr lang="en-US" dirty="0"/>
              <a:t> – works like an HTTP trigger but uses Microsoft-managed APIs.</a:t>
            </a:r>
          </a:p>
          <a:p>
            <a:pPr marL="914400" lvl="2" indent="0">
              <a:buNone/>
            </a:pPr>
            <a:r>
              <a:rPr lang="en-US" dirty="0"/>
              <a:t>     E.g. - ‘File Updated’ trigger in the FTP connector</a:t>
            </a:r>
          </a:p>
          <a:p>
            <a:pPr marL="914400" lvl="2" indent="0">
              <a:buNone/>
            </a:pPr>
            <a:r>
              <a:rPr lang="en-US" dirty="0"/>
              <a:t>     E.g. - ‘Email arrived’ trigger in the Office Outlook 365 connector</a:t>
            </a:r>
          </a:p>
          <a:p>
            <a:pPr marL="914400" lvl="2" indent="0">
              <a:buNone/>
            </a:pPr>
            <a:endParaRPr lang="en-US" b="1" dirty="0"/>
          </a:p>
          <a:p>
            <a:pPr marL="457200" lvl="1" indent="0">
              <a:buNone/>
            </a:pPr>
            <a:r>
              <a:rPr lang="en-US" b="1" dirty="0"/>
              <a:t>Push triggers  - </a:t>
            </a:r>
            <a:r>
              <a:rPr lang="en-US" dirty="0"/>
              <a:t>responds to arrival of data</a:t>
            </a:r>
          </a:p>
          <a:p>
            <a:pPr lvl="2"/>
            <a:r>
              <a:rPr lang="en-US" dirty="0"/>
              <a:t>Request  - makes the logic app an HTTP endpoint that can be called</a:t>
            </a:r>
          </a:p>
          <a:p>
            <a:pPr lvl="2"/>
            <a:r>
              <a:rPr lang="en-US" dirty="0" err="1"/>
              <a:t>HTTPWebhook</a:t>
            </a:r>
            <a:r>
              <a:rPr lang="en-US" dirty="0"/>
              <a:t> – subscribes to service endpoint,  registering a callback URL </a:t>
            </a:r>
          </a:p>
          <a:p>
            <a:pPr lvl="2"/>
            <a:r>
              <a:rPr lang="en-US" dirty="0" err="1"/>
              <a:t>ApiConnectionWebhook</a:t>
            </a:r>
            <a:r>
              <a:rPr lang="en-US" dirty="0"/>
              <a:t> – works like </a:t>
            </a:r>
            <a:r>
              <a:rPr lang="en-US" dirty="0" err="1"/>
              <a:t>HTTPWebhook</a:t>
            </a:r>
            <a:r>
              <a:rPr lang="en-US" dirty="0"/>
              <a:t>  but uses Microsoft-managed APIs</a:t>
            </a:r>
          </a:p>
          <a:p>
            <a:pPr lvl="2"/>
            <a:endParaRPr lang="en-US" dirty="0"/>
          </a:p>
          <a:p>
            <a:pPr lvl="2"/>
            <a:endParaRPr lang="en-US" dirty="0"/>
          </a:p>
        </p:txBody>
      </p:sp>
      <p:sp>
        <p:nvSpPr>
          <p:cNvPr id="4" name="Footer Placeholder 3">
            <a:extLst>
              <a:ext uri="{FF2B5EF4-FFF2-40B4-BE49-F238E27FC236}">
                <a16:creationId xmlns:a16="http://schemas.microsoft.com/office/drawing/2014/main" id="{176A8772-180A-49D1-983E-D9A2BF6C4C8B}"/>
              </a:ext>
            </a:extLst>
          </p:cNvPr>
          <p:cNvSpPr>
            <a:spLocks noGrp="1"/>
          </p:cNvSpPr>
          <p:nvPr>
            <p:ph type="ftr" sz="quarter" idx="11"/>
          </p:nvPr>
        </p:nvSpPr>
        <p:spPr/>
        <p:txBody>
          <a:bodyPr/>
          <a:lstStyle/>
          <a:p>
            <a:pPr>
              <a:defRPr/>
            </a:pPr>
            <a:r>
              <a:rPr lang="en-US" dirty="0"/>
              <a:t>@James Adair</a:t>
            </a:r>
          </a:p>
        </p:txBody>
      </p:sp>
      <p:sp>
        <p:nvSpPr>
          <p:cNvPr id="5" name="Slide Number Placeholder 4">
            <a:extLst>
              <a:ext uri="{FF2B5EF4-FFF2-40B4-BE49-F238E27FC236}">
                <a16:creationId xmlns:a16="http://schemas.microsoft.com/office/drawing/2014/main" id="{ABD6DEA2-4FE6-4607-87B5-6B65CB5EB050}"/>
              </a:ext>
            </a:extLst>
          </p:cNvPr>
          <p:cNvSpPr>
            <a:spLocks noGrp="1"/>
          </p:cNvSpPr>
          <p:nvPr>
            <p:ph type="sldNum" sz="quarter" idx="12"/>
          </p:nvPr>
        </p:nvSpPr>
        <p:spPr/>
        <p:txBody>
          <a:bodyPr/>
          <a:lstStyle/>
          <a:p>
            <a:pPr>
              <a:defRPr/>
            </a:pPr>
            <a:fld id="{F8C3E294-9E12-4E24-B275-9BA1AC14E86B}" type="slidenum">
              <a:rPr lang="en-US" smtClean="0"/>
              <a:pPr>
                <a:defRPr/>
              </a:pPr>
              <a:t>6</a:t>
            </a:fld>
            <a:endParaRPr lang="en-US" dirty="0"/>
          </a:p>
        </p:txBody>
      </p:sp>
    </p:spTree>
    <p:extLst>
      <p:ext uri="{BB962C8B-B14F-4D97-AF65-F5344CB8AC3E}">
        <p14:creationId xmlns:p14="http://schemas.microsoft.com/office/powerpoint/2010/main" val="3753030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E947F-96C9-4C55-9665-4FCB2AF42BD1}"/>
              </a:ext>
            </a:extLst>
          </p:cNvPr>
          <p:cNvSpPr>
            <a:spLocks noGrp="1"/>
          </p:cNvSpPr>
          <p:nvPr>
            <p:ph type="title"/>
          </p:nvPr>
        </p:nvSpPr>
        <p:spPr/>
        <p:txBody>
          <a:bodyPr/>
          <a:lstStyle/>
          <a:p>
            <a:r>
              <a:rPr lang="en-US" dirty="0"/>
              <a:t>Logic App building blocks – Actions</a:t>
            </a:r>
          </a:p>
        </p:txBody>
      </p:sp>
      <p:sp>
        <p:nvSpPr>
          <p:cNvPr id="3" name="Content Placeholder 2">
            <a:extLst>
              <a:ext uri="{FF2B5EF4-FFF2-40B4-BE49-F238E27FC236}">
                <a16:creationId xmlns:a16="http://schemas.microsoft.com/office/drawing/2014/main" id="{2D7DE9C1-C2B8-4F29-9EE9-F51EE76AC504}"/>
              </a:ext>
            </a:extLst>
          </p:cNvPr>
          <p:cNvSpPr>
            <a:spLocks noGrp="1"/>
          </p:cNvSpPr>
          <p:nvPr>
            <p:ph idx="1"/>
          </p:nvPr>
        </p:nvSpPr>
        <p:spPr/>
        <p:txBody>
          <a:bodyPr/>
          <a:lstStyle/>
          <a:p>
            <a:pPr marL="457200" lvl="1" indent="0">
              <a:buNone/>
            </a:pPr>
            <a:r>
              <a:rPr lang="en-US" b="1" dirty="0"/>
              <a:t>Standard actions</a:t>
            </a:r>
          </a:p>
          <a:p>
            <a:pPr marL="457200" lvl="1" indent="0">
              <a:buNone/>
            </a:pPr>
            <a:endParaRPr lang="en-US" dirty="0"/>
          </a:p>
          <a:p>
            <a:pPr lvl="2"/>
            <a:r>
              <a:rPr lang="en-US" dirty="0"/>
              <a:t>HTTP - makes an outgoing request to HTTP endpoint</a:t>
            </a:r>
          </a:p>
          <a:p>
            <a:pPr lvl="2"/>
            <a:r>
              <a:rPr lang="en-US" dirty="0" err="1"/>
              <a:t>ApiConnection</a:t>
            </a:r>
            <a:r>
              <a:rPr lang="en-US" dirty="0"/>
              <a:t> – works like an HTTP action but uses Microsoft-managed APIs </a:t>
            </a:r>
          </a:p>
          <a:p>
            <a:pPr lvl="2"/>
            <a:r>
              <a:rPr lang="en-US" dirty="0" err="1"/>
              <a:t>ApiConnectionWebhook</a:t>
            </a:r>
            <a:r>
              <a:rPr lang="en-US" dirty="0"/>
              <a:t> – works like an </a:t>
            </a:r>
            <a:r>
              <a:rPr lang="en-US" dirty="0" err="1"/>
              <a:t>HTTPWebhook</a:t>
            </a:r>
            <a:endParaRPr lang="en-US" dirty="0"/>
          </a:p>
          <a:p>
            <a:pPr lvl="2"/>
            <a:r>
              <a:rPr lang="en-US" dirty="0"/>
              <a:t>Response – defines response for an incoming call initiated on HTTP trigger</a:t>
            </a:r>
          </a:p>
          <a:p>
            <a:pPr lvl="2"/>
            <a:r>
              <a:rPr lang="en-US" dirty="0"/>
              <a:t>Function – an Azure function</a:t>
            </a:r>
          </a:p>
          <a:p>
            <a:pPr lvl="2"/>
            <a:r>
              <a:rPr lang="en-US" dirty="0"/>
              <a:t>Wait – waits fixed amount of time or until a specified time</a:t>
            </a:r>
          </a:p>
          <a:p>
            <a:pPr lvl="2"/>
            <a:r>
              <a:rPr lang="en-US" dirty="0"/>
              <a:t>Workflow – a nested workflow</a:t>
            </a:r>
          </a:p>
          <a:p>
            <a:pPr lvl="2"/>
            <a:r>
              <a:rPr lang="en-US" dirty="0"/>
              <a:t>Compose – constructs arbitrary object from action’s inputs</a:t>
            </a:r>
          </a:p>
          <a:p>
            <a:pPr lvl="2"/>
            <a:r>
              <a:rPr lang="en-US" dirty="0"/>
              <a:t>Query – filters an array based on a condition</a:t>
            </a:r>
          </a:p>
          <a:p>
            <a:pPr lvl="2"/>
            <a:r>
              <a:rPr lang="en-US" dirty="0"/>
              <a:t>Select – projects array elements into new values</a:t>
            </a:r>
          </a:p>
          <a:p>
            <a:pPr lvl="2"/>
            <a:r>
              <a:rPr lang="en-US" dirty="0"/>
              <a:t>Table – converts items array into CSV or HTML table</a:t>
            </a:r>
          </a:p>
          <a:p>
            <a:pPr lvl="2"/>
            <a:r>
              <a:rPr lang="en-US" dirty="0"/>
              <a:t>Terminate – stops the running workflow</a:t>
            </a:r>
          </a:p>
        </p:txBody>
      </p:sp>
      <p:sp>
        <p:nvSpPr>
          <p:cNvPr id="4" name="Footer Placeholder 3">
            <a:extLst>
              <a:ext uri="{FF2B5EF4-FFF2-40B4-BE49-F238E27FC236}">
                <a16:creationId xmlns:a16="http://schemas.microsoft.com/office/drawing/2014/main" id="{2BACBA6D-977D-4260-BF6B-CD796D7D1632}"/>
              </a:ext>
            </a:extLst>
          </p:cNvPr>
          <p:cNvSpPr>
            <a:spLocks noGrp="1"/>
          </p:cNvSpPr>
          <p:nvPr>
            <p:ph type="ftr" sz="quarter" idx="11"/>
          </p:nvPr>
        </p:nvSpPr>
        <p:spPr/>
        <p:txBody>
          <a:bodyPr/>
          <a:lstStyle/>
          <a:p>
            <a:pPr>
              <a:defRPr/>
            </a:pPr>
            <a:r>
              <a:rPr lang="en-US" dirty="0"/>
              <a:t>@James Adair</a:t>
            </a:r>
          </a:p>
        </p:txBody>
      </p:sp>
      <p:sp>
        <p:nvSpPr>
          <p:cNvPr id="5" name="Slide Number Placeholder 4">
            <a:extLst>
              <a:ext uri="{FF2B5EF4-FFF2-40B4-BE49-F238E27FC236}">
                <a16:creationId xmlns:a16="http://schemas.microsoft.com/office/drawing/2014/main" id="{A9A3E56A-28AF-452B-A6E2-82783D588FD2}"/>
              </a:ext>
            </a:extLst>
          </p:cNvPr>
          <p:cNvSpPr>
            <a:spLocks noGrp="1"/>
          </p:cNvSpPr>
          <p:nvPr>
            <p:ph type="sldNum" sz="quarter" idx="12"/>
          </p:nvPr>
        </p:nvSpPr>
        <p:spPr/>
        <p:txBody>
          <a:bodyPr/>
          <a:lstStyle/>
          <a:p>
            <a:pPr>
              <a:defRPr/>
            </a:pPr>
            <a:fld id="{F8C3E294-9E12-4E24-B275-9BA1AC14E86B}" type="slidenum">
              <a:rPr lang="en-US" smtClean="0"/>
              <a:pPr>
                <a:defRPr/>
              </a:pPr>
              <a:t>7</a:t>
            </a:fld>
            <a:endParaRPr lang="en-US" dirty="0"/>
          </a:p>
        </p:txBody>
      </p:sp>
    </p:spTree>
    <p:extLst>
      <p:ext uri="{BB962C8B-B14F-4D97-AF65-F5344CB8AC3E}">
        <p14:creationId xmlns:p14="http://schemas.microsoft.com/office/powerpoint/2010/main" val="2132257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E947F-96C9-4C55-9665-4FCB2AF42BD1}"/>
              </a:ext>
            </a:extLst>
          </p:cNvPr>
          <p:cNvSpPr>
            <a:spLocks noGrp="1"/>
          </p:cNvSpPr>
          <p:nvPr>
            <p:ph type="title"/>
          </p:nvPr>
        </p:nvSpPr>
        <p:spPr/>
        <p:txBody>
          <a:bodyPr/>
          <a:lstStyle/>
          <a:p>
            <a:r>
              <a:rPr lang="en-US" dirty="0"/>
              <a:t>Logic App building blocks – Actions(2)</a:t>
            </a:r>
          </a:p>
        </p:txBody>
      </p:sp>
      <p:sp>
        <p:nvSpPr>
          <p:cNvPr id="3" name="Content Placeholder 2">
            <a:extLst>
              <a:ext uri="{FF2B5EF4-FFF2-40B4-BE49-F238E27FC236}">
                <a16:creationId xmlns:a16="http://schemas.microsoft.com/office/drawing/2014/main" id="{2D7DE9C1-C2B8-4F29-9EE9-F51EE76AC504}"/>
              </a:ext>
            </a:extLst>
          </p:cNvPr>
          <p:cNvSpPr>
            <a:spLocks noGrp="1"/>
          </p:cNvSpPr>
          <p:nvPr>
            <p:ph idx="1"/>
          </p:nvPr>
        </p:nvSpPr>
        <p:spPr/>
        <p:txBody>
          <a:bodyPr/>
          <a:lstStyle/>
          <a:p>
            <a:pPr marL="457200" lvl="1" indent="0">
              <a:buNone/>
            </a:pPr>
            <a:endParaRPr lang="en-US" b="1" dirty="0"/>
          </a:p>
          <a:p>
            <a:pPr marL="457200" lvl="1" indent="0">
              <a:buNone/>
            </a:pPr>
            <a:r>
              <a:rPr lang="en-US" b="1" dirty="0"/>
              <a:t>Collection actions </a:t>
            </a:r>
          </a:p>
          <a:p>
            <a:pPr marL="457200" lvl="1" indent="0">
              <a:buNone/>
            </a:pPr>
            <a:endParaRPr lang="en-US" dirty="0"/>
          </a:p>
          <a:p>
            <a:pPr lvl="2"/>
            <a:r>
              <a:rPr lang="en-US" dirty="0"/>
              <a:t>Condition – runs a branch based on result of evaluating an expression</a:t>
            </a:r>
          </a:p>
          <a:p>
            <a:pPr lvl="2"/>
            <a:r>
              <a:rPr lang="en-US" dirty="0"/>
              <a:t>Scope – group other actions</a:t>
            </a:r>
          </a:p>
          <a:p>
            <a:pPr lvl="2"/>
            <a:r>
              <a:rPr lang="en-US" dirty="0" err="1"/>
              <a:t>ForEach</a:t>
            </a:r>
            <a:r>
              <a:rPr lang="en-US" dirty="0"/>
              <a:t> -  perform actions on each iteration of an array</a:t>
            </a:r>
          </a:p>
          <a:p>
            <a:pPr lvl="2"/>
            <a:r>
              <a:rPr lang="en-US" dirty="0"/>
              <a:t>Until - perform actions on each iteration of an array until a condition is ‘true’ </a:t>
            </a:r>
          </a:p>
        </p:txBody>
      </p:sp>
      <p:sp>
        <p:nvSpPr>
          <p:cNvPr id="4" name="Footer Placeholder 3">
            <a:extLst>
              <a:ext uri="{FF2B5EF4-FFF2-40B4-BE49-F238E27FC236}">
                <a16:creationId xmlns:a16="http://schemas.microsoft.com/office/drawing/2014/main" id="{2BACBA6D-977D-4260-BF6B-CD796D7D1632}"/>
              </a:ext>
            </a:extLst>
          </p:cNvPr>
          <p:cNvSpPr>
            <a:spLocks noGrp="1"/>
          </p:cNvSpPr>
          <p:nvPr>
            <p:ph type="ftr" sz="quarter" idx="11"/>
          </p:nvPr>
        </p:nvSpPr>
        <p:spPr/>
        <p:txBody>
          <a:bodyPr/>
          <a:lstStyle/>
          <a:p>
            <a:pPr>
              <a:defRPr/>
            </a:pPr>
            <a:r>
              <a:rPr lang="en-US" dirty="0"/>
              <a:t>@James Adair</a:t>
            </a:r>
          </a:p>
        </p:txBody>
      </p:sp>
      <p:sp>
        <p:nvSpPr>
          <p:cNvPr id="5" name="Slide Number Placeholder 4">
            <a:extLst>
              <a:ext uri="{FF2B5EF4-FFF2-40B4-BE49-F238E27FC236}">
                <a16:creationId xmlns:a16="http://schemas.microsoft.com/office/drawing/2014/main" id="{A9A3E56A-28AF-452B-A6E2-82783D588FD2}"/>
              </a:ext>
            </a:extLst>
          </p:cNvPr>
          <p:cNvSpPr>
            <a:spLocks noGrp="1"/>
          </p:cNvSpPr>
          <p:nvPr>
            <p:ph type="sldNum" sz="quarter" idx="12"/>
          </p:nvPr>
        </p:nvSpPr>
        <p:spPr/>
        <p:txBody>
          <a:bodyPr/>
          <a:lstStyle/>
          <a:p>
            <a:pPr>
              <a:defRPr/>
            </a:pPr>
            <a:fld id="{F8C3E294-9E12-4E24-B275-9BA1AC14E86B}" type="slidenum">
              <a:rPr lang="en-US" smtClean="0"/>
              <a:pPr>
                <a:defRPr/>
              </a:pPr>
              <a:t>8</a:t>
            </a:fld>
            <a:endParaRPr lang="en-US" dirty="0"/>
          </a:p>
        </p:txBody>
      </p:sp>
    </p:spTree>
    <p:extLst>
      <p:ext uri="{BB962C8B-B14F-4D97-AF65-F5344CB8AC3E}">
        <p14:creationId xmlns:p14="http://schemas.microsoft.com/office/powerpoint/2010/main" val="2165690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43FFE-5C0E-4599-A5ED-594BA172B867}"/>
              </a:ext>
            </a:extLst>
          </p:cNvPr>
          <p:cNvSpPr>
            <a:spLocks noGrp="1"/>
          </p:cNvSpPr>
          <p:nvPr>
            <p:ph type="title"/>
          </p:nvPr>
        </p:nvSpPr>
        <p:spPr/>
        <p:txBody>
          <a:bodyPr/>
          <a:lstStyle/>
          <a:p>
            <a:r>
              <a:rPr lang="en-US" dirty="0"/>
              <a:t>Logic App building blocks – Connectors</a:t>
            </a:r>
          </a:p>
        </p:txBody>
      </p:sp>
      <p:sp>
        <p:nvSpPr>
          <p:cNvPr id="3" name="Content Placeholder 2">
            <a:extLst>
              <a:ext uri="{FF2B5EF4-FFF2-40B4-BE49-F238E27FC236}">
                <a16:creationId xmlns:a16="http://schemas.microsoft.com/office/drawing/2014/main" id="{BDC00CCB-C672-4283-8D57-1AF71D474309}"/>
              </a:ext>
            </a:extLst>
          </p:cNvPr>
          <p:cNvSpPr>
            <a:spLocks noGrp="1"/>
          </p:cNvSpPr>
          <p:nvPr>
            <p:ph idx="1"/>
          </p:nvPr>
        </p:nvSpPr>
        <p:spPr/>
        <p:txBody>
          <a:bodyPr/>
          <a:lstStyle/>
          <a:p>
            <a:pPr marL="0" indent="0">
              <a:buNone/>
            </a:pPr>
            <a:r>
              <a:rPr lang="en-US" b="1" dirty="0"/>
              <a:t>Connectors – </a:t>
            </a:r>
            <a:r>
              <a:rPr lang="en-US" i="1" dirty="0"/>
              <a:t>application connectivity galore!</a:t>
            </a:r>
          </a:p>
          <a:p>
            <a:pPr marL="0" indent="0">
              <a:buNone/>
            </a:pPr>
            <a:r>
              <a:rPr lang="en-US" dirty="0"/>
              <a:t>Connectors are the proxies or wrappers around </a:t>
            </a:r>
            <a:r>
              <a:rPr lang="en-US" dirty="0" err="1"/>
              <a:t>OpenAPI</a:t>
            </a:r>
            <a:r>
              <a:rPr lang="en-US" dirty="0"/>
              <a:t> (Swagger) implementations of triggers and actions. Some have shared access with Microsoft Flow and PowerApps.</a:t>
            </a:r>
          </a:p>
          <a:p>
            <a:pPr marL="685800" lvl="1"/>
            <a:endParaRPr lang="en-US" dirty="0"/>
          </a:p>
          <a:p>
            <a:pPr marL="685800" lvl="1"/>
            <a:r>
              <a:rPr lang="en-US" b="1" dirty="0"/>
              <a:t>Connector Gallery</a:t>
            </a:r>
            <a:r>
              <a:rPr lang="en-US" dirty="0"/>
              <a:t> - Azure provides over a 125 SaaS connectors that we can choose from to build our Logic App.  </a:t>
            </a:r>
          </a:p>
          <a:p>
            <a:pPr marL="800100" lvl="2" indent="0">
              <a:buNone/>
            </a:pPr>
            <a:r>
              <a:rPr lang="en-US" dirty="0">
                <a:hlinkClick r:id="rId3"/>
              </a:rPr>
              <a:t>https://docs.microsoft.com/en-us/azure/connectors/apis-list</a:t>
            </a:r>
            <a:endParaRPr lang="en-US" dirty="0"/>
          </a:p>
          <a:p>
            <a:pPr marL="685800" lvl="1"/>
            <a:endParaRPr lang="en-US" b="1" dirty="0"/>
          </a:p>
          <a:p>
            <a:pPr marL="685800" lvl="1"/>
            <a:r>
              <a:rPr lang="en-US" b="1" dirty="0"/>
              <a:t>Built-in Action Connectors</a:t>
            </a:r>
            <a:r>
              <a:rPr lang="en-US" dirty="0"/>
              <a:t> – built into the workflow engine</a:t>
            </a:r>
          </a:p>
          <a:p>
            <a:pPr marL="1085850" lvl="2"/>
            <a:r>
              <a:rPr lang="en-US" dirty="0"/>
              <a:t>HTTP</a:t>
            </a:r>
          </a:p>
          <a:p>
            <a:pPr marL="1085850" lvl="2"/>
            <a:r>
              <a:rPr lang="en-US" dirty="0"/>
              <a:t>Functions (those implemented as Generic </a:t>
            </a:r>
            <a:r>
              <a:rPr lang="en-US" dirty="0" err="1"/>
              <a:t>WebHook</a:t>
            </a:r>
            <a:r>
              <a:rPr lang="en-US" dirty="0"/>
              <a:t> functions)</a:t>
            </a:r>
          </a:p>
          <a:p>
            <a:pPr marL="1085850" lvl="2"/>
            <a:r>
              <a:rPr lang="en-US" dirty="0"/>
              <a:t>Data Operations </a:t>
            </a:r>
          </a:p>
          <a:p>
            <a:pPr marL="1085850" lvl="2"/>
            <a:r>
              <a:rPr lang="en-US" dirty="0"/>
              <a:t>Variables</a:t>
            </a:r>
          </a:p>
          <a:p>
            <a:pPr marL="1085850" lvl="2"/>
            <a:r>
              <a:rPr lang="en-US" dirty="0"/>
              <a:t>etc.</a:t>
            </a:r>
          </a:p>
          <a:p>
            <a:pPr marL="685800" lvl="1"/>
            <a:endParaRPr lang="en-US" b="1" dirty="0"/>
          </a:p>
        </p:txBody>
      </p:sp>
      <p:sp>
        <p:nvSpPr>
          <p:cNvPr id="4" name="Footer Placeholder 3">
            <a:extLst>
              <a:ext uri="{FF2B5EF4-FFF2-40B4-BE49-F238E27FC236}">
                <a16:creationId xmlns:a16="http://schemas.microsoft.com/office/drawing/2014/main" id="{C3F72276-8BA0-4F85-B505-DF1489613BB2}"/>
              </a:ext>
            </a:extLst>
          </p:cNvPr>
          <p:cNvSpPr>
            <a:spLocks noGrp="1"/>
          </p:cNvSpPr>
          <p:nvPr>
            <p:ph type="ftr" sz="quarter" idx="11"/>
          </p:nvPr>
        </p:nvSpPr>
        <p:spPr/>
        <p:txBody>
          <a:bodyPr/>
          <a:lstStyle/>
          <a:p>
            <a:pPr>
              <a:defRPr/>
            </a:pPr>
            <a:r>
              <a:rPr lang="en-US" dirty="0"/>
              <a:t>@James Adair</a:t>
            </a:r>
          </a:p>
        </p:txBody>
      </p:sp>
      <p:sp>
        <p:nvSpPr>
          <p:cNvPr id="5" name="Slide Number Placeholder 4">
            <a:extLst>
              <a:ext uri="{FF2B5EF4-FFF2-40B4-BE49-F238E27FC236}">
                <a16:creationId xmlns:a16="http://schemas.microsoft.com/office/drawing/2014/main" id="{E0C120CA-D5A3-440C-AF29-A6A012DCD617}"/>
              </a:ext>
            </a:extLst>
          </p:cNvPr>
          <p:cNvSpPr>
            <a:spLocks noGrp="1"/>
          </p:cNvSpPr>
          <p:nvPr>
            <p:ph type="sldNum" sz="quarter" idx="12"/>
          </p:nvPr>
        </p:nvSpPr>
        <p:spPr/>
        <p:txBody>
          <a:bodyPr/>
          <a:lstStyle/>
          <a:p>
            <a:pPr>
              <a:defRPr/>
            </a:pPr>
            <a:fld id="{F8C3E294-9E12-4E24-B275-9BA1AC14E86B}" type="slidenum">
              <a:rPr lang="en-US" smtClean="0"/>
              <a:pPr>
                <a:defRPr/>
              </a:pPr>
              <a:t>9</a:t>
            </a:fld>
            <a:endParaRPr lang="en-US" dirty="0"/>
          </a:p>
        </p:txBody>
      </p:sp>
    </p:spTree>
    <p:extLst>
      <p:ext uri="{BB962C8B-B14F-4D97-AF65-F5344CB8AC3E}">
        <p14:creationId xmlns:p14="http://schemas.microsoft.com/office/powerpoint/2010/main" val="19469482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16263</TotalTime>
  <Words>2147</Words>
  <Application>Microsoft Office PowerPoint</Application>
  <PresentationFormat>On-screen Show (4:3)</PresentationFormat>
  <Paragraphs>369</Paragraphs>
  <Slides>24</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Times New Roman</vt:lpstr>
      <vt:lpstr>Wingdings</vt:lpstr>
      <vt:lpstr>Office Theme</vt:lpstr>
      <vt:lpstr> Final Project  Azure Logic Apps  </vt:lpstr>
      <vt:lpstr>Overview</vt:lpstr>
      <vt:lpstr>Problem Statement</vt:lpstr>
      <vt:lpstr>What are Logic Apps</vt:lpstr>
      <vt:lpstr>Logic App building blocks - Workflow</vt:lpstr>
      <vt:lpstr>Logic App building blocks - Triggers</vt:lpstr>
      <vt:lpstr>Logic App building blocks – Actions</vt:lpstr>
      <vt:lpstr>Logic App building blocks – Actions(2)</vt:lpstr>
      <vt:lpstr>Logic App building blocks – Connectors</vt:lpstr>
      <vt:lpstr>Logic App building blocks – Connectors(2)</vt:lpstr>
      <vt:lpstr>Logic App building blocks – Connectors(3)</vt:lpstr>
      <vt:lpstr>Logic App building blocks – Code View</vt:lpstr>
      <vt:lpstr>Logic App building blocks – Code View(2)</vt:lpstr>
      <vt:lpstr>Logic Apps - Pricing</vt:lpstr>
      <vt:lpstr>Solution Demo</vt:lpstr>
      <vt:lpstr>Azure Function - JSON Transformation</vt:lpstr>
      <vt:lpstr>SQL Server Data Objects</vt:lpstr>
      <vt:lpstr>Logic App in Action</vt:lpstr>
      <vt:lpstr>Petroleum Prices</vt:lpstr>
      <vt:lpstr>Natural Gas Prices</vt:lpstr>
      <vt:lpstr>Petroleum and Natural Gas Price Comparison</vt:lpstr>
      <vt:lpstr>Petroleum and Natural Gas Prices</vt:lpstr>
      <vt:lpstr>Summary</vt:lpstr>
      <vt:lpstr>YouTube URLs, GitHub URL, Last Page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zdjordje</dc:creator>
  <cp:lastModifiedBy>James Adair</cp:lastModifiedBy>
  <cp:revision>960</cp:revision>
  <cp:lastPrinted>2012-11-30T20:59:45Z</cp:lastPrinted>
  <dcterms:created xsi:type="dcterms:W3CDTF">2006-08-16T00:00:00Z</dcterms:created>
  <dcterms:modified xsi:type="dcterms:W3CDTF">2018-02-08T04:43:50Z</dcterms:modified>
</cp:coreProperties>
</file>