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91" r:id="rId2"/>
    <p:sldId id="290" r:id="rId3"/>
    <p:sldId id="256" r:id="rId4"/>
    <p:sldId id="262" r:id="rId5"/>
    <p:sldId id="263" r:id="rId6"/>
    <p:sldId id="266" r:id="rId7"/>
    <p:sldId id="267" r:id="rId8"/>
    <p:sldId id="264" r:id="rId9"/>
    <p:sldId id="265" r:id="rId10"/>
    <p:sldId id="261" r:id="rId11"/>
    <p:sldId id="270" r:id="rId12"/>
    <p:sldId id="273" r:id="rId13"/>
    <p:sldId id="271" r:id="rId14"/>
    <p:sldId id="274" r:id="rId15"/>
    <p:sldId id="275" r:id="rId16"/>
    <p:sldId id="276" r:id="rId17"/>
    <p:sldId id="277" r:id="rId18"/>
    <p:sldId id="278" r:id="rId19"/>
    <p:sldId id="304" r:id="rId20"/>
    <p:sldId id="299" r:id="rId21"/>
    <p:sldId id="280" r:id="rId22"/>
    <p:sldId id="281" r:id="rId23"/>
    <p:sldId id="282" r:id="rId24"/>
    <p:sldId id="284" r:id="rId25"/>
    <p:sldId id="285" r:id="rId26"/>
    <p:sldId id="286" r:id="rId27"/>
    <p:sldId id="287" r:id="rId28"/>
    <p:sldId id="288" r:id="rId29"/>
    <p:sldId id="300" r:id="rId30"/>
    <p:sldId id="292" r:id="rId31"/>
    <p:sldId id="289" r:id="rId32"/>
    <p:sldId id="294" r:id="rId33"/>
    <p:sldId id="295" r:id="rId34"/>
    <p:sldId id="283" r:id="rId35"/>
    <p:sldId id="301" r:id="rId36"/>
    <p:sldId id="298" r:id="rId37"/>
    <p:sldId id="297" r:id="rId38"/>
    <p:sldId id="30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8">
          <p15:clr>
            <a:srgbClr val="A4A3A4"/>
          </p15:clr>
        </p15:guide>
        <p15:guide id="2" pos="56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138"/>
    <a:srgbClr val="A2B6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1" autoAdjust="0"/>
    <p:restoredTop sz="94660"/>
  </p:normalViewPr>
  <p:slideViewPr>
    <p:cSldViewPr snapToGrid="0" snapToObjects="1" showGuides="1">
      <p:cViewPr varScale="1">
        <p:scale>
          <a:sx n="109" d="100"/>
          <a:sy n="109" d="100"/>
        </p:scale>
        <p:origin x="1692" y="102"/>
      </p:cViewPr>
      <p:guideLst>
        <p:guide orient="horz" pos="1818"/>
        <p:guide pos="562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45EEA4-B710-B04C-9D5D-C46E5FF984E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198922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5EEA4-B710-B04C-9D5D-C46E5FF984E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412201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5EEA4-B710-B04C-9D5D-C46E5FF984E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283389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5EEA4-B710-B04C-9D5D-C46E5FF984E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72783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5EEA4-B710-B04C-9D5D-C46E5FF984E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28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45EEA4-B710-B04C-9D5D-C46E5FF984E2}"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330979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45EEA4-B710-B04C-9D5D-C46E5FF984E2}"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406541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45EEA4-B710-B04C-9D5D-C46E5FF984E2}"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397946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5EEA4-B710-B04C-9D5D-C46E5FF984E2}"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359807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5EEA4-B710-B04C-9D5D-C46E5FF984E2}"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14879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5EEA4-B710-B04C-9D5D-C46E5FF984E2}"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0E41C7-D8A2-5C42-812D-7C7C275B78D2}" type="slidenum">
              <a:rPr lang="en-US" smtClean="0"/>
              <a:t>‹#›</a:t>
            </a:fld>
            <a:endParaRPr lang="en-US"/>
          </a:p>
        </p:txBody>
      </p:sp>
    </p:spTree>
    <p:extLst>
      <p:ext uri="{BB962C8B-B14F-4D97-AF65-F5344CB8AC3E}">
        <p14:creationId xmlns:p14="http://schemas.microsoft.com/office/powerpoint/2010/main" val="199197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5EEA4-B710-B04C-9D5D-C46E5FF984E2}" type="datetimeFigureOut">
              <a:rPr lang="en-US" smtClean="0"/>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E41C7-D8A2-5C42-812D-7C7C275B78D2}" type="slidenum">
              <a:rPr lang="en-US" smtClean="0"/>
              <a:t>‹#›</a:t>
            </a:fld>
            <a:endParaRPr lang="en-US"/>
          </a:p>
        </p:txBody>
      </p:sp>
    </p:spTree>
    <p:extLst>
      <p:ext uri="{BB962C8B-B14F-4D97-AF65-F5344CB8AC3E}">
        <p14:creationId xmlns:p14="http://schemas.microsoft.com/office/powerpoint/2010/main" val="33164222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ee.kobotoolbox.org/x/#YmvW" TargetMode="Externa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home.bt.com/tech-gadgets/phones-tablets/7-tips-to-extend-your-tablets-battery-life-11363891775771" TargetMode="Externa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emf"/></Relationships>
</file>

<file path=ppt/slides/_rels/slide3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6.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ee.kobotoolbox.org/x/#YmvW" TargetMode="Externa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docs.google.com/a/crcna.org/document/d/1fbZmkycFSHoMOYMQQXuLxLvwMfZx1TT4FKfcHLK2TVg/edit?usp=shari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0484"/>
            <a:ext cx="9144000" cy="2636874"/>
          </a:xfrm>
          <a:solidFill>
            <a:schemeClr val="accent4">
              <a:lumMod val="75000"/>
            </a:schemeClr>
          </a:solidFill>
        </p:spPr>
        <p:txBody>
          <a:bodyPr>
            <a:noAutofit/>
          </a:bodyPr>
          <a:lstStyle/>
          <a:p>
            <a:r>
              <a:rPr lang="en-US" sz="6600" b="1" dirty="0">
                <a:solidFill>
                  <a:schemeClr val="bg1"/>
                </a:solidFill>
              </a:rPr>
              <a:t>EVERYTHING YOU NEED TO KNOW</a:t>
            </a:r>
          </a:p>
        </p:txBody>
      </p:sp>
      <p:sp>
        <p:nvSpPr>
          <p:cNvPr id="3" name="Title 1"/>
          <p:cNvSpPr txBox="1">
            <a:spLocks/>
          </p:cNvSpPr>
          <p:nvPr/>
        </p:nvSpPr>
        <p:spPr>
          <a:xfrm>
            <a:off x="340242" y="4057133"/>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About using KOBO to collect data for the GAC evaluation</a:t>
            </a:r>
          </a:p>
        </p:txBody>
      </p:sp>
      <p:pic>
        <p:nvPicPr>
          <p:cNvPr id="4" name="Picture 3"/>
          <p:cNvPicPr>
            <a:picLocks noChangeAspect="1"/>
          </p:cNvPicPr>
          <p:nvPr/>
        </p:nvPicPr>
        <p:blipFill>
          <a:blip r:embed="rId2"/>
          <a:stretch>
            <a:fillRect/>
          </a:stretch>
        </p:blipFill>
        <p:spPr>
          <a:xfrm>
            <a:off x="293338" y="5848505"/>
            <a:ext cx="8578076" cy="204937"/>
          </a:xfrm>
          <a:prstGeom prst="rect">
            <a:avLst/>
          </a:prstGeom>
        </p:spPr>
      </p:pic>
      <p:pic>
        <p:nvPicPr>
          <p:cNvPr id="5" name="Picture 4"/>
          <p:cNvPicPr>
            <a:picLocks noChangeAspect="1"/>
          </p:cNvPicPr>
          <p:nvPr/>
        </p:nvPicPr>
        <p:blipFill>
          <a:blip r:embed="rId3"/>
          <a:stretch>
            <a:fillRect/>
          </a:stretch>
        </p:blipFill>
        <p:spPr>
          <a:xfrm>
            <a:off x="5029200" y="6065237"/>
            <a:ext cx="3471340" cy="622387"/>
          </a:xfrm>
          <a:prstGeom prst="rect">
            <a:avLst/>
          </a:prstGeom>
        </p:spPr>
      </p:pic>
    </p:spTree>
    <p:extLst>
      <p:ext uri="{BB962C8B-B14F-4D97-AF65-F5344CB8AC3E}">
        <p14:creationId xmlns:p14="http://schemas.microsoft.com/office/powerpoint/2010/main" val="177110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ctr"/>
          <a:lstStyle/>
          <a:p>
            <a:pPr marL="0" indent="0">
              <a:buNone/>
            </a:pPr>
            <a:r>
              <a:rPr lang="en-US" b="1" dirty="0"/>
              <a:t>Required </a:t>
            </a:r>
            <a:r>
              <a:rPr lang="en-US" dirty="0"/>
              <a:t>questions are marked with a *</a:t>
            </a:r>
          </a:p>
          <a:p>
            <a:pPr marL="0" indent="0">
              <a:buNone/>
            </a:pPr>
            <a:endParaRPr lang="en-US" b="1" dirty="0"/>
          </a:p>
          <a:p>
            <a:pPr marL="0" indent="0">
              <a:buNone/>
            </a:pPr>
            <a:r>
              <a:rPr lang="en-US" sz="2400" i="1" dirty="0"/>
              <a:t>Note: you will receive an error message if you do not fill out these questions</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6147" name="Picture 3" descr="C:\Users\adeboer\Downloads\IMG-0854.PNG"/>
          <p:cNvPicPr>
            <a:picLocks noChangeAspect="1" noChangeArrowheads="1"/>
          </p:cNvPicPr>
          <p:nvPr/>
        </p:nvPicPr>
        <p:blipFill rotWithShape="1">
          <a:blip r:embed="rId4">
            <a:extLst>
              <a:ext uri="{28A0092B-C50C-407E-A947-70E740481C1C}">
                <a14:useLocalDpi xmlns:a14="http://schemas.microsoft.com/office/drawing/2010/main" val="0"/>
              </a:ext>
            </a:extLst>
          </a:blip>
          <a:srcRect t="43410" b="33644"/>
          <a:stretch/>
        </p:blipFill>
        <p:spPr bwMode="auto">
          <a:xfrm>
            <a:off x="5015717" y="2796361"/>
            <a:ext cx="3855697" cy="157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2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393148" y="1600200"/>
            <a:ext cx="4125176" cy="4525963"/>
          </a:xfrm>
        </p:spPr>
        <p:txBody>
          <a:bodyPr anchor="ctr"/>
          <a:lstStyle/>
          <a:p>
            <a:pPr marL="0" indent="0">
              <a:buNone/>
            </a:pPr>
            <a:r>
              <a:rPr lang="en-US" dirty="0"/>
              <a:t>Questions are in </a:t>
            </a:r>
            <a:r>
              <a:rPr lang="en-US" b="1" dirty="0">
                <a:solidFill>
                  <a:srgbClr val="0070C0"/>
                </a:solidFill>
              </a:rPr>
              <a:t>Blue</a:t>
            </a:r>
            <a:r>
              <a:rPr lang="en-US" dirty="0">
                <a:solidFill>
                  <a:srgbClr val="0070C0"/>
                </a:solidFill>
              </a:rPr>
              <a:t> </a:t>
            </a:r>
            <a:r>
              <a:rPr lang="en-US" dirty="0"/>
              <a:t>or </a:t>
            </a:r>
            <a:r>
              <a:rPr lang="en-US" b="1" dirty="0"/>
              <a:t>Black bold</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7171" name="Picture 3" descr="C:\Users\adeboer\Downloads\IMG-0856.PNG"/>
          <p:cNvPicPr>
            <a:picLocks noChangeAspect="1" noChangeArrowheads="1"/>
          </p:cNvPicPr>
          <p:nvPr/>
        </p:nvPicPr>
        <p:blipFill rotWithShape="1">
          <a:blip r:embed="rId4">
            <a:extLst>
              <a:ext uri="{28A0092B-C50C-407E-A947-70E740481C1C}">
                <a14:useLocalDpi xmlns:a14="http://schemas.microsoft.com/office/drawing/2010/main" val="0"/>
              </a:ext>
            </a:extLst>
          </a:blip>
          <a:srcRect t="52712" b="19381"/>
          <a:stretch/>
        </p:blipFill>
        <p:spPr bwMode="auto">
          <a:xfrm>
            <a:off x="4837020" y="2977116"/>
            <a:ext cx="3855697" cy="191386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837016" y="2971798"/>
            <a:ext cx="3855697" cy="9516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37015" y="4557824"/>
            <a:ext cx="3855697" cy="3331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20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ctr"/>
          <a:lstStyle/>
          <a:p>
            <a:pPr marL="0" indent="0">
              <a:buNone/>
            </a:pPr>
            <a:r>
              <a:rPr lang="en-US" dirty="0"/>
              <a:t>Some questions contain help text.</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7171" name="Picture 3" descr="C:\Users\adeboer\Downloads\IMG-0856.PNG"/>
          <p:cNvPicPr>
            <a:picLocks noChangeAspect="1" noChangeArrowheads="1"/>
          </p:cNvPicPr>
          <p:nvPr/>
        </p:nvPicPr>
        <p:blipFill rotWithShape="1">
          <a:blip r:embed="rId4">
            <a:extLst>
              <a:ext uri="{28A0092B-C50C-407E-A947-70E740481C1C}">
                <a14:useLocalDpi xmlns:a14="http://schemas.microsoft.com/office/drawing/2010/main" val="0"/>
              </a:ext>
            </a:extLst>
          </a:blip>
          <a:srcRect t="52713" b="24807"/>
          <a:stretch/>
        </p:blipFill>
        <p:spPr bwMode="auto">
          <a:xfrm>
            <a:off x="4837020" y="2977116"/>
            <a:ext cx="3855697" cy="15417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837017" y="3918097"/>
            <a:ext cx="3855697" cy="6007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41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t"/>
          <a:lstStyle/>
          <a:p>
            <a:pPr marL="0" indent="0">
              <a:buNone/>
            </a:pPr>
            <a:r>
              <a:rPr lang="en-US" dirty="0"/>
              <a:t>Question types:</a:t>
            </a:r>
          </a:p>
          <a:p>
            <a:pPr marL="514350" indent="-514350">
              <a:buFont typeface="+mj-lt"/>
              <a:buAutoNum type="arabicPeriod"/>
            </a:pPr>
            <a:r>
              <a:rPr lang="en-US" dirty="0"/>
              <a:t>Scale</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7171" name="Picture 3" descr="C:\Users\adeboer\Downloads\IMG-0856.PNG"/>
          <p:cNvPicPr>
            <a:picLocks noChangeAspect="1" noChangeArrowheads="1"/>
          </p:cNvPicPr>
          <p:nvPr/>
        </p:nvPicPr>
        <p:blipFill rotWithShape="1">
          <a:blip r:embed="rId4">
            <a:extLst>
              <a:ext uri="{28A0092B-C50C-407E-A947-70E740481C1C}">
                <a14:useLocalDpi xmlns:a14="http://schemas.microsoft.com/office/drawing/2010/main" val="0"/>
              </a:ext>
            </a:extLst>
          </a:blip>
          <a:srcRect t="74883" b="8683"/>
          <a:stretch/>
        </p:blipFill>
        <p:spPr bwMode="auto">
          <a:xfrm>
            <a:off x="4837020" y="1881940"/>
            <a:ext cx="3855697" cy="112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17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t"/>
          <a:lstStyle/>
          <a:p>
            <a:pPr marL="0" indent="0">
              <a:buNone/>
            </a:pPr>
            <a:r>
              <a:rPr lang="en-US" dirty="0"/>
              <a:t>Question types:</a:t>
            </a:r>
          </a:p>
          <a:p>
            <a:pPr marL="514350" indent="-514350">
              <a:buFont typeface="+mj-lt"/>
              <a:buAutoNum type="arabicPeriod"/>
            </a:pPr>
            <a:r>
              <a:rPr lang="en-US" dirty="0">
                <a:solidFill>
                  <a:schemeClr val="bg1">
                    <a:lumMod val="75000"/>
                  </a:schemeClr>
                </a:solidFill>
              </a:rPr>
              <a:t>Scale</a:t>
            </a:r>
          </a:p>
          <a:p>
            <a:pPr marL="514350" indent="-514350">
              <a:buFont typeface="+mj-lt"/>
              <a:buAutoNum type="arabicPeriod"/>
            </a:pPr>
            <a:r>
              <a:rPr lang="en-US" dirty="0"/>
              <a:t>Select multiple</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807" y="2053745"/>
            <a:ext cx="4048125" cy="1857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9213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t"/>
          <a:lstStyle/>
          <a:p>
            <a:pPr marL="0" indent="0">
              <a:buNone/>
            </a:pPr>
            <a:r>
              <a:rPr lang="en-US" dirty="0"/>
              <a:t>Question types:</a:t>
            </a:r>
          </a:p>
          <a:p>
            <a:pPr marL="514350" indent="-514350">
              <a:buFont typeface="+mj-lt"/>
              <a:buAutoNum type="arabicPeriod"/>
            </a:pPr>
            <a:r>
              <a:rPr lang="en-US" dirty="0">
                <a:solidFill>
                  <a:schemeClr val="bg1">
                    <a:lumMod val="75000"/>
                  </a:schemeClr>
                </a:solidFill>
              </a:rPr>
              <a:t>Scale</a:t>
            </a:r>
          </a:p>
          <a:p>
            <a:pPr marL="514350" indent="-514350">
              <a:buFont typeface="+mj-lt"/>
              <a:buAutoNum type="arabicPeriod"/>
            </a:pPr>
            <a:r>
              <a:rPr lang="en-US" dirty="0">
                <a:solidFill>
                  <a:schemeClr val="bg1">
                    <a:lumMod val="75000"/>
                  </a:schemeClr>
                </a:solidFill>
              </a:rPr>
              <a:t>Select multiple</a:t>
            </a:r>
          </a:p>
          <a:p>
            <a:pPr marL="514350" indent="-514350">
              <a:buFont typeface="+mj-lt"/>
              <a:buAutoNum type="arabicPeriod"/>
            </a:pPr>
            <a:r>
              <a:rPr lang="en-US" dirty="0"/>
              <a:t>Select only one</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620" y="2248561"/>
            <a:ext cx="4000500" cy="2190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Oval 2"/>
          <p:cNvSpPr/>
          <p:nvPr/>
        </p:nvSpPr>
        <p:spPr>
          <a:xfrm>
            <a:off x="5114260" y="2881422"/>
            <a:ext cx="180754" cy="180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0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ctr"/>
          <a:lstStyle/>
          <a:p>
            <a:pPr marL="0" indent="0">
              <a:buNone/>
            </a:pPr>
            <a:r>
              <a:rPr lang="en-US" dirty="0"/>
              <a:t>Some questions appear based on your selection</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00558"/>
            <a:ext cx="353377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9833" y="2106130"/>
            <a:ext cx="40005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7187699" y="2562437"/>
            <a:ext cx="0" cy="54226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00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ctr"/>
          <a:lstStyle/>
          <a:p>
            <a:pPr marL="0" indent="0">
              <a:buNone/>
            </a:pPr>
            <a:r>
              <a:rPr lang="en-US" dirty="0"/>
              <a:t>Text box appears if you select a choice under “Other”</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864" y="2421122"/>
            <a:ext cx="401955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flipV="1">
            <a:off x="4582376" y="2700670"/>
            <a:ext cx="372396" cy="58125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95025" y="3370521"/>
            <a:ext cx="0" cy="914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2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ctr">
            <a:normAutofit/>
          </a:bodyPr>
          <a:lstStyle/>
          <a:p>
            <a:pPr marL="0" indent="0">
              <a:buNone/>
            </a:pPr>
            <a:r>
              <a:rPr lang="en-US" dirty="0"/>
              <a:t>Some questions will have </a:t>
            </a:r>
            <a:r>
              <a:rPr lang="en-US" b="1" dirty="0"/>
              <a:t>auto-calculations </a:t>
            </a:r>
            <a:r>
              <a:rPr lang="en-US" dirty="0"/>
              <a:t>beneath them</a:t>
            </a:r>
          </a:p>
          <a:p>
            <a:pPr marL="0" indent="0">
              <a:buNone/>
            </a:pPr>
            <a:endParaRPr lang="en-US" sz="2800" i="1" dirty="0"/>
          </a:p>
          <a:p>
            <a:pPr marL="0" indent="0">
              <a:buNone/>
            </a:pPr>
            <a:r>
              <a:rPr lang="en-US" sz="2800" i="1" dirty="0"/>
              <a:t>You don’t need to do anything with these, they are there to provide summary data as you fill out the survey</a:t>
            </a:r>
          </a:p>
          <a:p>
            <a:pPr marL="0" indent="0">
              <a:buNone/>
            </a:pPr>
            <a:endParaRPr lang="en-US" sz="2800" i="1"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900" y="1600200"/>
            <a:ext cx="3873355" cy="3365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5157900" y="3009014"/>
            <a:ext cx="2742091" cy="195694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301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Filling out the survey</a:t>
            </a:r>
          </a:p>
        </p:txBody>
      </p:sp>
      <p:sp>
        <p:nvSpPr>
          <p:cNvPr id="4" name="Content Placeholder 3"/>
          <p:cNvSpPr>
            <a:spLocks noGrp="1"/>
          </p:cNvSpPr>
          <p:nvPr>
            <p:ph idx="1"/>
          </p:nvPr>
        </p:nvSpPr>
        <p:spPr>
          <a:xfrm>
            <a:off x="457200" y="1600200"/>
            <a:ext cx="4125176" cy="4525963"/>
          </a:xfrm>
        </p:spPr>
        <p:txBody>
          <a:bodyPr anchor="ctr"/>
          <a:lstStyle/>
          <a:p>
            <a:pPr marL="0" indent="0">
              <a:buNone/>
            </a:pPr>
            <a:r>
              <a:rPr lang="en-US" dirty="0"/>
              <a:t>You can also “un-select” a choice by tapping it again</a:t>
            </a:r>
          </a:p>
          <a:p>
            <a:pPr marL="0" indent="0">
              <a:buNone/>
            </a:pPr>
            <a:endParaRPr lang="en-US" sz="2800" i="1" dirty="0"/>
          </a:p>
          <a:p>
            <a:pPr marL="0" indent="0">
              <a:buNone/>
            </a:pPr>
            <a:r>
              <a:rPr lang="en-US" sz="2800" i="1" dirty="0"/>
              <a:t>So if you accidentally select the wrong choice, no worries! </a:t>
            </a:r>
          </a:p>
          <a:p>
            <a:pPr marL="0" indent="0">
              <a:buNone/>
            </a:pPr>
            <a:r>
              <a:rPr lang="en-US" sz="2800" i="1" dirty="0"/>
              <a:t>It’s easy to correct</a:t>
            </a:r>
          </a:p>
          <a:p>
            <a:pPr marL="0" indent="0">
              <a:buNone/>
            </a:pPr>
            <a:endParaRPr lang="en-US" sz="2800" i="1"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cxnSp>
        <p:nvCxnSpPr>
          <p:cNvPr id="10" name="Straight Arrow Connector 9"/>
          <p:cNvCxnSpPr/>
          <p:nvPr/>
        </p:nvCxnSpPr>
        <p:spPr>
          <a:xfrm>
            <a:off x="3636335" y="2950203"/>
            <a:ext cx="1282204" cy="1"/>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539" y="1992941"/>
            <a:ext cx="39528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216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23284" y="1881945"/>
            <a:ext cx="2828260" cy="21265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223284" y="2424206"/>
            <a:ext cx="2828260" cy="3046988"/>
          </a:xfrm>
          <a:prstGeom prst="rect">
            <a:avLst/>
          </a:prstGeom>
          <a:solidFill>
            <a:schemeClr val="accent1"/>
          </a:solidFill>
          <a:ln>
            <a:solidFill>
              <a:schemeClr val="tx1"/>
            </a:solidFill>
          </a:ln>
        </p:spPr>
        <p:txBody>
          <a:bodyPr wrap="square" rtlCol="0">
            <a:spAutoFit/>
          </a:bodyPr>
          <a:lstStyle/>
          <a:p>
            <a:r>
              <a:rPr lang="en-US" sz="2400" dirty="0">
                <a:solidFill>
                  <a:schemeClr val="bg1"/>
                </a:solidFill>
              </a:rPr>
              <a:t>Step One: Set-Up</a:t>
            </a:r>
          </a:p>
          <a:p>
            <a:endParaRPr lang="en-US" sz="2400" dirty="0">
              <a:solidFill>
                <a:schemeClr val="bg1"/>
              </a:solidFill>
            </a:endParaRPr>
          </a:p>
          <a:p>
            <a:pPr marL="400050" indent="-400050">
              <a:buFont typeface="+mj-lt"/>
              <a:buAutoNum type="romanLcPeriod"/>
            </a:pPr>
            <a:r>
              <a:rPr lang="en-US" sz="2400" dirty="0">
                <a:solidFill>
                  <a:schemeClr val="bg1"/>
                </a:solidFill>
              </a:rPr>
              <a:t>Connect devices to WIFI</a:t>
            </a:r>
          </a:p>
          <a:p>
            <a:pPr marL="400050" indent="-400050">
              <a:buFont typeface="+mj-lt"/>
              <a:buAutoNum type="romanLcPeriod"/>
            </a:pPr>
            <a:r>
              <a:rPr lang="en-US" sz="2400" dirty="0">
                <a:solidFill>
                  <a:schemeClr val="bg1"/>
                </a:solidFill>
              </a:rPr>
              <a:t>Load and save survey to mobile browser (i.e. Chrome)</a:t>
            </a:r>
          </a:p>
        </p:txBody>
      </p:sp>
      <p:sp>
        <p:nvSpPr>
          <p:cNvPr id="6" name="Chevron 5"/>
          <p:cNvSpPr/>
          <p:nvPr/>
        </p:nvSpPr>
        <p:spPr>
          <a:xfrm>
            <a:off x="3203944" y="1881944"/>
            <a:ext cx="2828260" cy="21265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203944" y="2424206"/>
            <a:ext cx="2828260" cy="3046988"/>
          </a:xfrm>
          <a:prstGeom prst="rect">
            <a:avLst/>
          </a:prstGeom>
          <a:solidFill>
            <a:schemeClr val="accent3"/>
          </a:solidFill>
          <a:ln>
            <a:solidFill>
              <a:schemeClr val="tx1"/>
            </a:solidFill>
          </a:ln>
        </p:spPr>
        <p:txBody>
          <a:bodyPr wrap="square" rtlCol="0">
            <a:spAutoFit/>
          </a:bodyPr>
          <a:lstStyle/>
          <a:p>
            <a:r>
              <a:rPr lang="en-US" sz="2400" dirty="0">
                <a:solidFill>
                  <a:schemeClr val="bg1"/>
                </a:solidFill>
              </a:rPr>
              <a:t>Step Two: Collection</a:t>
            </a:r>
          </a:p>
          <a:p>
            <a:endParaRPr lang="en-US" sz="2400" dirty="0">
              <a:solidFill>
                <a:schemeClr val="bg1"/>
              </a:solidFill>
            </a:endParaRPr>
          </a:p>
          <a:p>
            <a:pPr marL="400050" indent="-400050">
              <a:buFont typeface="+mj-lt"/>
              <a:buAutoNum type="romanLcPeriod"/>
            </a:pPr>
            <a:r>
              <a:rPr lang="en-US" sz="2400" dirty="0">
                <a:solidFill>
                  <a:schemeClr val="bg1"/>
                </a:solidFill>
              </a:rPr>
              <a:t>Open page on browser</a:t>
            </a:r>
          </a:p>
          <a:p>
            <a:pPr marL="400050" indent="-400050">
              <a:buFont typeface="+mj-lt"/>
              <a:buAutoNum type="romanLcPeriod"/>
            </a:pPr>
            <a:r>
              <a:rPr lang="en-US" sz="2400" dirty="0">
                <a:solidFill>
                  <a:schemeClr val="bg1"/>
                </a:solidFill>
              </a:rPr>
              <a:t>Fill out one survey at a time</a:t>
            </a:r>
          </a:p>
          <a:p>
            <a:pPr marL="400050" indent="-400050">
              <a:buFont typeface="+mj-lt"/>
              <a:buAutoNum type="romanLcPeriod"/>
            </a:pPr>
            <a:r>
              <a:rPr lang="en-US" sz="2400" dirty="0">
                <a:solidFill>
                  <a:schemeClr val="bg1"/>
                </a:solidFill>
              </a:rPr>
              <a:t>Submit/Save as Draft</a:t>
            </a:r>
          </a:p>
        </p:txBody>
      </p:sp>
      <p:sp>
        <p:nvSpPr>
          <p:cNvPr id="8" name="Chevron 7"/>
          <p:cNvSpPr/>
          <p:nvPr/>
        </p:nvSpPr>
        <p:spPr>
          <a:xfrm>
            <a:off x="6184604" y="1881943"/>
            <a:ext cx="2828260" cy="21265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6184604" y="2424206"/>
            <a:ext cx="2828260" cy="3046988"/>
          </a:xfrm>
          <a:prstGeom prst="rect">
            <a:avLst/>
          </a:prstGeom>
          <a:solidFill>
            <a:schemeClr val="accent6"/>
          </a:solidFill>
          <a:ln>
            <a:solidFill>
              <a:schemeClr val="tx1"/>
            </a:solidFill>
          </a:ln>
        </p:spPr>
        <p:txBody>
          <a:bodyPr wrap="square" rtlCol="0">
            <a:spAutoFit/>
          </a:bodyPr>
          <a:lstStyle/>
          <a:p>
            <a:r>
              <a:rPr lang="en-US" sz="2400" dirty="0">
                <a:solidFill>
                  <a:schemeClr val="bg1"/>
                </a:solidFill>
              </a:rPr>
              <a:t>Step Three: Upload</a:t>
            </a:r>
          </a:p>
          <a:p>
            <a:endParaRPr lang="en-US" sz="2400" dirty="0">
              <a:solidFill>
                <a:schemeClr val="bg1"/>
              </a:solidFill>
            </a:endParaRPr>
          </a:p>
          <a:p>
            <a:pPr marL="400050" indent="-400050">
              <a:buFont typeface="+mj-lt"/>
              <a:buAutoNum type="romanLcPeriod"/>
            </a:pPr>
            <a:r>
              <a:rPr lang="en-US" sz="2400" dirty="0">
                <a:solidFill>
                  <a:schemeClr val="bg1"/>
                </a:solidFill>
              </a:rPr>
              <a:t>Connect devices to WIFI</a:t>
            </a:r>
          </a:p>
          <a:p>
            <a:pPr marL="400050" indent="-400050">
              <a:buFont typeface="+mj-lt"/>
              <a:buAutoNum type="romanLcPeriod"/>
            </a:pPr>
            <a:r>
              <a:rPr lang="en-US" sz="2400" dirty="0">
                <a:solidFill>
                  <a:schemeClr val="bg1"/>
                </a:solidFill>
              </a:rPr>
              <a:t>Open up page on browser</a:t>
            </a:r>
          </a:p>
          <a:p>
            <a:pPr marL="400050" indent="-400050">
              <a:buFont typeface="+mj-lt"/>
              <a:buAutoNum type="romanLcPeriod"/>
            </a:pPr>
            <a:r>
              <a:rPr lang="en-US" sz="2400" dirty="0">
                <a:solidFill>
                  <a:schemeClr val="bg1"/>
                </a:solidFill>
              </a:rPr>
              <a:t>Records upload automatically</a:t>
            </a:r>
          </a:p>
        </p:txBody>
      </p:sp>
      <p:sp>
        <p:nvSpPr>
          <p:cNvPr id="10" name="Title 9"/>
          <p:cNvSpPr>
            <a:spLocks noGrp="1"/>
          </p:cNvSpPr>
          <p:nvPr>
            <p:ph type="title"/>
          </p:nvPr>
        </p:nvSpPr>
        <p:spPr>
          <a:xfrm>
            <a:off x="457200" y="306537"/>
            <a:ext cx="8229600" cy="1143000"/>
          </a:xfrm>
        </p:spPr>
        <p:txBody>
          <a:bodyPr/>
          <a:lstStyle/>
          <a:p>
            <a:r>
              <a:rPr lang="en-US" b="1" dirty="0"/>
              <a:t>OVERALL PROCESS</a:t>
            </a:r>
          </a:p>
        </p:txBody>
      </p:sp>
      <p:pic>
        <p:nvPicPr>
          <p:cNvPr id="11" name="Picture 10"/>
          <p:cNvPicPr>
            <a:picLocks noChangeAspect="1"/>
          </p:cNvPicPr>
          <p:nvPr/>
        </p:nvPicPr>
        <p:blipFill>
          <a:blip r:embed="rId2"/>
          <a:stretch>
            <a:fillRect/>
          </a:stretch>
        </p:blipFill>
        <p:spPr>
          <a:xfrm>
            <a:off x="293338" y="5848505"/>
            <a:ext cx="8578076" cy="204937"/>
          </a:xfrm>
          <a:prstGeom prst="rect">
            <a:avLst/>
          </a:prstGeom>
        </p:spPr>
      </p:pic>
      <p:pic>
        <p:nvPicPr>
          <p:cNvPr id="12" name="Picture 11"/>
          <p:cNvPicPr>
            <a:picLocks noChangeAspect="1"/>
          </p:cNvPicPr>
          <p:nvPr/>
        </p:nvPicPr>
        <p:blipFill>
          <a:blip r:embed="rId3"/>
          <a:stretch>
            <a:fillRect/>
          </a:stretch>
        </p:blipFill>
        <p:spPr>
          <a:xfrm>
            <a:off x="5029200" y="6065237"/>
            <a:ext cx="3471340" cy="622387"/>
          </a:xfrm>
          <a:prstGeom prst="rect">
            <a:avLst/>
          </a:prstGeom>
        </p:spPr>
      </p:pic>
    </p:spTree>
    <p:extLst>
      <p:ext uri="{BB962C8B-B14F-4D97-AF65-F5344CB8AC3E}">
        <p14:creationId xmlns:p14="http://schemas.microsoft.com/office/powerpoint/2010/main" val="11041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Specific Questions to Pay Attention to:</a:t>
            </a:r>
          </a:p>
        </p:txBody>
      </p:sp>
      <p:sp>
        <p:nvSpPr>
          <p:cNvPr id="4" name="Content Placeholder 3"/>
          <p:cNvSpPr>
            <a:spLocks noGrp="1"/>
          </p:cNvSpPr>
          <p:nvPr>
            <p:ph idx="1"/>
          </p:nvPr>
        </p:nvSpPr>
        <p:spPr>
          <a:xfrm>
            <a:off x="457200" y="1600200"/>
            <a:ext cx="4125176" cy="4525963"/>
          </a:xfrm>
        </p:spPr>
        <p:txBody>
          <a:bodyPr anchor="ctr">
            <a:normAutofit fontScale="92500" lnSpcReduction="20000"/>
          </a:bodyPr>
          <a:lstStyle/>
          <a:p>
            <a:pPr marL="0" indent="0">
              <a:buNone/>
            </a:pPr>
            <a:r>
              <a:rPr lang="en-US" b="1" dirty="0"/>
              <a:t>Program Participation</a:t>
            </a:r>
            <a:endParaRPr lang="en-US" dirty="0"/>
          </a:p>
          <a:p>
            <a:pPr marL="0" indent="0">
              <a:buNone/>
            </a:pPr>
            <a:endParaRPr lang="en-US" sz="2800" b="1" i="1" dirty="0"/>
          </a:p>
          <a:p>
            <a:pPr marL="0" indent="0">
              <a:buNone/>
            </a:pPr>
            <a:r>
              <a:rPr lang="en-US" sz="2800" dirty="0"/>
              <a:t>This question determines which questions will be visible later on.  </a:t>
            </a:r>
          </a:p>
          <a:p>
            <a:pPr marL="0" indent="0">
              <a:buNone/>
            </a:pPr>
            <a:endParaRPr lang="en-US" sz="2400" i="1" dirty="0"/>
          </a:p>
          <a:p>
            <a:pPr marL="0" indent="0">
              <a:buNone/>
            </a:pPr>
            <a:r>
              <a:rPr lang="en-US" sz="2400" i="1" dirty="0"/>
              <a:t>So, if the respondent was only involved in agriculture, they will only see </a:t>
            </a:r>
            <a:r>
              <a:rPr lang="en-US" sz="2400" b="1" i="1" dirty="0"/>
              <a:t>agriculture questions. </a:t>
            </a:r>
            <a:r>
              <a:rPr lang="en-US" sz="2400" i="1" dirty="0"/>
              <a:t>Or if they participated in both agriculture and micro-credit groups, they will see </a:t>
            </a:r>
            <a:r>
              <a:rPr lang="en-US" sz="2400" b="1" i="1" dirty="0"/>
              <a:t>both sets of questions.</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356" y="1708189"/>
            <a:ext cx="4076273" cy="3788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47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Specific Questions to Pay Attention to:</a:t>
            </a:r>
          </a:p>
        </p:txBody>
      </p:sp>
      <p:sp>
        <p:nvSpPr>
          <p:cNvPr id="4" name="Content Placeholder 3"/>
          <p:cNvSpPr>
            <a:spLocks noGrp="1"/>
          </p:cNvSpPr>
          <p:nvPr>
            <p:ph idx="1"/>
          </p:nvPr>
        </p:nvSpPr>
        <p:spPr>
          <a:xfrm>
            <a:off x="457200" y="1600200"/>
            <a:ext cx="4125176" cy="4525963"/>
          </a:xfrm>
        </p:spPr>
        <p:txBody>
          <a:bodyPr anchor="ctr">
            <a:normAutofit lnSpcReduction="10000"/>
          </a:bodyPr>
          <a:lstStyle/>
          <a:p>
            <a:pPr marL="0" indent="0">
              <a:buNone/>
            </a:pPr>
            <a:r>
              <a:rPr lang="en-US" b="1" dirty="0"/>
              <a:t>Sections A and B</a:t>
            </a:r>
            <a:endParaRPr lang="en-US" dirty="0"/>
          </a:p>
          <a:p>
            <a:pPr marL="0" indent="0">
              <a:buNone/>
            </a:pPr>
            <a:endParaRPr lang="en-US" sz="2800" b="1" i="1" dirty="0"/>
          </a:p>
          <a:p>
            <a:pPr marL="0" indent="0">
              <a:buNone/>
            </a:pPr>
            <a:r>
              <a:rPr lang="en-US" sz="2800" dirty="0"/>
              <a:t>Include questions on Food Security and Livelihoods Sources are standard for all countries and partners.</a:t>
            </a:r>
          </a:p>
          <a:p>
            <a:pPr marL="0" indent="0">
              <a:buNone/>
            </a:pPr>
            <a:endParaRPr lang="en-US" sz="2400" i="1" dirty="0"/>
          </a:p>
          <a:p>
            <a:pPr marL="0" indent="0">
              <a:buNone/>
            </a:pPr>
            <a:r>
              <a:rPr lang="en-US" sz="2400" i="1" dirty="0"/>
              <a:t>These will provide Impact-level data on the ultimate outcomes of the program on participants’ livelihoods.</a:t>
            </a:r>
            <a:endParaRPr lang="en-US" sz="2400" b="1" i="1"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120" y="1461757"/>
            <a:ext cx="3619500" cy="2009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2745" y="3577967"/>
            <a:ext cx="3571875" cy="2105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64478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Specific Questions to Pay Attention to:</a:t>
            </a:r>
          </a:p>
        </p:txBody>
      </p:sp>
      <p:sp>
        <p:nvSpPr>
          <p:cNvPr id="4" name="Content Placeholder 3"/>
          <p:cNvSpPr>
            <a:spLocks noGrp="1"/>
          </p:cNvSpPr>
          <p:nvPr>
            <p:ph idx="1"/>
          </p:nvPr>
        </p:nvSpPr>
        <p:spPr>
          <a:xfrm>
            <a:off x="457200" y="1600200"/>
            <a:ext cx="4125176" cy="4525963"/>
          </a:xfrm>
        </p:spPr>
        <p:txBody>
          <a:bodyPr anchor="ctr">
            <a:normAutofit fontScale="70000" lnSpcReduction="20000"/>
          </a:bodyPr>
          <a:lstStyle/>
          <a:p>
            <a:pPr marL="0" indent="0">
              <a:buNone/>
            </a:pPr>
            <a:r>
              <a:rPr lang="en-US" b="1" dirty="0"/>
              <a:t>Own/Use vs. New since program started</a:t>
            </a:r>
          </a:p>
          <a:p>
            <a:pPr marL="0" indent="0">
              <a:buNone/>
            </a:pPr>
            <a:endParaRPr lang="en-US" b="1" dirty="0"/>
          </a:p>
          <a:p>
            <a:pPr marL="0" indent="0">
              <a:buNone/>
            </a:pPr>
            <a:r>
              <a:rPr lang="en-US" dirty="0"/>
              <a:t>These questions are trying to determine how many assets/practices/methods people currently use, and whether the program contributed to that or not.</a:t>
            </a:r>
          </a:p>
          <a:p>
            <a:pPr marL="0" indent="0">
              <a:buNone/>
            </a:pPr>
            <a:endParaRPr lang="en-US" dirty="0"/>
          </a:p>
          <a:p>
            <a:pPr marL="0" indent="0">
              <a:buNone/>
            </a:pPr>
            <a:r>
              <a:rPr lang="en-US" i="1" dirty="0"/>
              <a:t>First ask if they own something, then follow-up to see if that’s new since the program began.</a:t>
            </a:r>
            <a:endParaRPr lang="en-US" sz="2800" i="1"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2338" y="2194756"/>
            <a:ext cx="4029075" cy="3276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6983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Restricted answer combinations</a:t>
            </a:r>
          </a:p>
        </p:txBody>
      </p:sp>
      <p:sp>
        <p:nvSpPr>
          <p:cNvPr id="4" name="Content Placeholder 3"/>
          <p:cNvSpPr>
            <a:spLocks noGrp="1"/>
          </p:cNvSpPr>
          <p:nvPr>
            <p:ph idx="1"/>
          </p:nvPr>
        </p:nvSpPr>
        <p:spPr>
          <a:xfrm>
            <a:off x="457200" y="1461971"/>
            <a:ext cx="4125176" cy="4525963"/>
          </a:xfrm>
        </p:spPr>
        <p:txBody>
          <a:bodyPr anchor="ctr">
            <a:normAutofit/>
          </a:bodyPr>
          <a:lstStyle/>
          <a:p>
            <a:pPr marL="0" indent="0">
              <a:buNone/>
            </a:pPr>
            <a:r>
              <a:rPr lang="en-US" b="1" dirty="0"/>
              <a:t>Land agreements</a:t>
            </a:r>
          </a:p>
          <a:p>
            <a:pPr marL="0" indent="0">
              <a:buNone/>
            </a:pPr>
            <a:r>
              <a:rPr lang="en-US" sz="2400" dirty="0"/>
              <a:t>This question won’t allow you to select the last answer (no agreement) in combination with another answer.  You will get an error message like this if you try to do that.</a:t>
            </a:r>
          </a:p>
          <a:p>
            <a:pPr marL="0" indent="0">
              <a:buNone/>
            </a:pPr>
            <a:endParaRPr lang="en-US" sz="2400" dirty="0"/>
          </a:p>
          <a:p>
            <a:pPr marL="0" indent="0">
              <a:buNone/>
            </a:pPr>
            <a:r>
              <a:rPr lang="en-US" sz="2000" i="1" dirty="0"/>
              <a:t>Because it’s impossible to have some type of agreement </a:t>
            </a:r>
            <a:r>
              <a:rPr lang="en-US" sz="2000" b="1" i="1" dirty="0"/>
              <a:t>and </a:t>
            </a:r>
            <a:r>
              <a:rPr lang="en-US" sz="2000" i="1" dirty="0"/>
              <a:t>no type of agreement at the same time </a:t>
            </a:r>
            <a:r>
              <a:rPr lang="en-US" sz="2000" dirty="0">
                <a:sym typeface="Wingdings" panose="05000000000000000000" pitchFamily="2" charset="2"/>
              </a:rPr>
              <a:t></a:t>
            </a:r>
            <a:endParaRPr lang="en-US" sz="2800"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638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0764"/>
          <a:stretch/>
        </p:blipFill>
        <p:spPr bwMode="auto">
          <a:xfrm>
            <a:off x="5188661" y="1502702"/>
            <a:ext cx="3753311" cy="4260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12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Saving vs. Submitting</a:t>
            </a:r>
          </a:p>
        </p:txBody>
      </p:sp>
      <p:sp>
        <p:nvSpPr>
          <p:cNvPr id="4" name="Content Placeholder 3"/>
          <p:cNvSpPr>
            <a:spLocks noGrp="1"/>
          </p:cNvSpPr>
          <p:nvPr>
            <p:ph idx="1"/>
          </p:nvPr>
        </p:nvSpPr>
        <p:spPr>
          <a:xfrm>
            <a:off x="457200" y="1461971"/>
            <a:ext cx="4125176" cy="4525963"/>
          </a:xfrm>
        </p:spPr>
        <p:txBody>
          <a:bodyPr anchor="t">
            <a:normAutofit/>
          </a:bodyPr>
          <a:lstStyle/>
          <a:p>
            <a:pPr marL="0" indent="0">
              <a:buNone/>
            </a:pPr>
            <a:r>
              <a:rPr lang="en-US" b="1" dirty="0"/>
              <a:t>At the end of the survey…</a:t>
            </a:r>
          </a:p>
          <a:p>
            <a:pPr marL="0" indent="0">
              <a:buNone/>
            </a:pPr>
            <a:endParaRPr lang="en-US" sz="2400" dirty="0"/>
          </a:p>
          <a:p>
            <a:pPr marL="0" indent="0">
              <a:buNone/>
            </a:pPr>
            <a:r>
              <a:rPr lang="en-US" sz="2400" dirty="0"/>
              <a:t>You can tap </a:t>
            </a:r>
            <a:r>
              <a:rPr lang="en-US" sz="2400" b="1" dirty="0"/>
              <a:t>Submit </a:t>
            </a:r>
            <a:r>
              <a:rPr lang="en-US" sz="2400" dirty="0"/>
              <a:t>or </a:t>
            </a:r>
            <a:r>
              <a:rPr lang="en-US" sz="2400" b="1" i="1" dirty="0"/>
              <a:t>Save as Draft.</a:t>
            </a:r>
            <a:endParaRPr lang="en-US" sz="2400"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13" y="2240590"/>
            <a:ext cx="347662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425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Saving vs. Submitting</a:t>
            </a:r>
          </a:p>
        </p:txBody>
      </p:sp>
      <p:sp>
        <p:nvSpPr>
          <p:cNvPr id="4" name="Content Placeholder 3"/>
          <p:cNvSpPr>
            <a:spLocks noGrp="1"/>
          </p:cNvSpPr>
          <p:nvPr>
            <p:ph idx="1"/>
          </p:nvPr>
        </p:nvSpPr>
        <p:spPr>
          <a:xfrm>
            <a:off x="457200" y="1461971"/>
            <a:ext cx="4125176" cy="4525963"/>
          </a:xfrm>
        </p:spPr>
        <p:txBody>
          <a:bodyPr anchor="t">
            <a:normAutofit fontScale="92500" lnSpcReduction="10000"/>
          </a:bodyPr>
          <a:lstStyle/>
          <a:p>
            <a:pPr marL="0" indent="0">
              <a:buNone/>
            </a:pPr>
            <a:r>
              <a:rPr lang="en-US" b="1" dirty="0"/>
              <a:t>Clicking </a:t>
            </a:r>
            <a:r>
              <a:rPr lang="en-US" b="1" u="sng" dirty="0"/>
              <a:t>Submit</a:t>
            </a:r>
            <a:r>
              <a:rPr lang="en-US" b="1" dirty="0"/>
              <a:t> adds the record to your queue menu</a:t>
            </a:r>
            <a:endParaRPr lang="en-US" sz="2400" dirty="0"/>
          </a:p>
          <a:p>
            <a:r>
              <a:rPr lang="en-US" sz="2400" dirty="0"/>
              <a:t>If working online, the record will be submitted to the system in a few seconds</a:t>
            </a:r>
          </a:p>
          <a:p>
            <a:r>
              <a:rPr lang="en-US" sz="2400" dirty="0"/>
              <a:t>If working offline, the record will be saved to your browser and </a:t>
            </a:r>
            <a:r>
              <a:rPr lang="en-US" sz="2400" b="1" dirty="0"/>
              <a:t>uploaded automatically </a:t>
            </a:r>
            <a:r>
              <a:rPr lang="en-US" sz="2400" dirty="0"/>
              <a:t>when you reconnect to WIFI.</a:t>
            </a:r>
          </a:p>
          <a:p>
            <a:r>
              <a:rPr lang="en-US" sz="2400" dirty="0"/>
              <a:t>These records can still be viewed in the side-menu</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526" y="4008144"/>
            <a:ext cx="26765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526" y="1490114"/>
            <a:ext cx="3903145" cy="2317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4327451" y="4325971"/>
            <a:ext cx="80807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64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Saving vs. Submitting</a:t>
            </a:r>
          </a:p>
        </p:txBody>
      </p:sp>
      <p:sp>
        <p:nvSpPr>
          <p:cNvPr id="4" name="Content Placeholder 3"/>
          <p:cNvSpPr>
            <a:spLocks noGrp="1"/>
          </p:cNvSpPr>
          <p:nvPr>
            <p:ph idx="1"/>
          </p:nvPr>
        </p:nvSpPr>
        <p:spPr>
          <a:xfrm>
            <a:off x="457200" y="1461971"/>
            <a:ext cx="4125176" cy="4525963"/>
          </a:xfrm>
        </p:spPr>
        <p:txBody>
          <a:bodyPr anchor="t">
            <a:normAutofit/>
          </a:bodyPr>
          <a:lstStyle/>
          <a:p>
            <a:pPr marL="0" indent="0">
              <a:buNone/>
            </a:pPr>
            <a:r>
              <a:rPr lang="en-US" b="1" dirty="0"/>
              <a:t>Clicking </a:t>
            </a:r>
            <a:r>
              <a:rPr lang="en-US" b="1" i="1" u="sng" dirty="0"/>
              <a:t>Save as Draft</a:t>
            </a:r>
            <a:r>
              <a:rPr lang="en-US" b="1" i="1" dirty="0"/>
              <a:t> </a:t>
            </a:r>
            <a:r>
              <a:rPr lang="en-US" b="1" dirty="0"/>
              <a:t>adds the record to your queue</a:t>
            </a:r>
            <a:endParaRPr lang="en-US" sz="2400" dirty="0"/>
          </a:p>
          <a:p>
            <a:r>
              <a:rPr lang="en-US" sz="2400" dirty="0"/>
              <a:t>The record still gets saved to your browser, but you can still go back to edit it later</a:t>
            </a:r>
          </a:p>
          <a:p>
            <a:r>
              <a:rPr lang="en-US" sz="2400" dirty="0"/>
              <a:t>You will need to manually upload any records saved as draft</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30842"/>
            <a:ext cx="3694034" cy="2202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720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Accessing your queue</a:t>
            </a:r>
          </a:p>
        </p:txBody>
      </p:sp>
      <p:sp>
        <p:nvSpPr>
          <p:cNvPr id="4" name="Content Placeholder 3"/>
          <p:cNvSpPr>
            <a:spLocks noGrp="1"/>
          </p:cNvSpPr>
          <p:nvPr>
            <p:ph idx="1"/>
          </p:nvPr>
        </p:nvSpPr>
        <p:spPr>
          <a:xfrm>
            <a:off x="457200" y="1461971"/>
            <a:ext cx="4125176" cy="4525963"/>
          </a:xfrm>
        </p:spPr>
        <p:txBody>
          <a:bodyPr anchor="t">
            <a:normAutofit/>
          </a:bodyPr>
          <a:lstStyle/>
          <a:p>
            <a:pPr marL="0" indent="0">
              <a:buNone/>
            </a:pPr>
            <a:r>
              <a:rPr lang="en-US" b="1" dirty="0"/>
              <a:t>All records get saved to your queue</a:t>
            </a:r>
            <a:endParaRPr lang="en-US" sz="2400" dirty="0"/>
          </a:p>
          <a:p>
            <a:r>
              <a:rPr lang="en-US" sz="2400" dirty="0"/>
              <a:t>You can see the list of records by tapping the bracket to open the </a:t>
            </a:r>
            <a:r>
              <a:rPr lang="en-US" sz="2400" b="1" dirty="0"/>
              <a:t>side menu</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313" y="1690728"/>
            <a:ext cx="2938317" cy="46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C:\Users\adeboer\Downloads\IMG-0851.PNG"/>
          <p:cNvPicPr>
            <a:picLocks noChangeAspect="1" noChangeArrowheads="1"/>
          </p:cNvPicPr>
          <p:nvPr/>
        </p:nvPicPr>
        <p:blipFill rotWithShape="1">
          <a:blip r:embed="rId3">
            <a:extLst>
              <a:ext uri="{28A0092B-C50C-407E-A947-70E740481C1C}">
                <a14:useLocalDpi xmlns:a14="http://schemas.microsoft.com/office/drawing/2010/main" val="0"/>
              </a:ext>
            </a:extLst>
          </a:blip>
          <a:srcRect l="-2" t="35431" r="11921" b="24723"/>
          <a:stretch/>
        </p:blipFill>
        <p:spPr bwMode="auto">
          <a:xfrm>
            <a:off x="1381464" y="4325971"/>
            <a:ext cx="2669284" cy="214777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275907" y="5273749"/>
            <a:ext cx="326264" cy="6379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1275907" y="3996363"/>
            <a:ext cx="1" cy="116958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05715" y="5592726"/>
            <a:ext cx="3955113"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263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Accessing your queue</a:t>
            </a:r>
          </a:p>
        </p:txBody>
      </p:sp>
      <p:sp>
        <p:nvSpPr>
          <p:cNvPr id="4" name="Content Placeholder 3"/>
          <p:cNvSpPr>
            <a:spLocks noGrp="1"/>
          </p:cNvSpPr>
          <p:nvPr>
            <p:ph idx="1"/>
          </p:nvPr>
        </p:nvSpPr>
        <p:spPr>
          <a:xfrm>
            <a:off x="457199" y="1717163"/>
            <a:ext cx="4561367" cy="4525963"/>
          </a:xfrm>
        </p:spPr>
        <p:txBody>
          <a:bodyPr anchor="ctr">
            <a:normAutofit/>
          </a:bodyPr>
          <a:lstStyle/>
          <a:p>
            <a:pPr marL="0" indent="0">
              <a:buNone/>
            </a:pPr>
            <a:r>
              <a:rPr lang="en-US" b="1" dirty="0"/>
              <a:t>Records with a pencil icon </a:t>
            </a:r>
            <a:r>
              <a:rPr lang="en-US" dirty="0"/>
              <a:t>are saved as drafts and can be edited</a:t>
            </a:r>
          </a:p>
          <a:p>
            <a:pPr marL="0" indent="0">
              <a:buNone/>
            </a:pPr>
            <a:endParaRPr lang="en-US" sz="2400" dirty="0"/>
          </a:p>
          <a:p>
            <a:pPr marL="0" indent="0">
              <a:buNone/>
            </a:pPr>
            <a:r>
              <a:rPr lang="en-US" b="1" dirty="0"/>
              <a:t>Records outlined in white</a:t>
            </a:r>
            <a:r>
              <a:rPr lang="en-US" dirty="0"/>
              <a:t> are saved and ready to be submitted</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313" y="1690728"/>
            <a:ext cx="2938317" cy="46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3094074" y="3476839"/>
            <a:ext cx="266123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018566" y="4476307"/>
            <a:ext cx="839974"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39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Accessing your queue</a:t>
            </a:r>
          </a:p>
        </p:txBody>
      </p:sp>
      <p:sp>
        <p:nvSpPr>
          <p:cNvPr id="4" name="Content Placeholder 3"/>
          <p:cNvSpPr>
            <a:spLocks noGrp="1"/>
          </p:cNvSpPr>
          <p:nvPr>
            <p:ph idx="1"/>
          </p:nvPr>
        </p:nvSpPr>
        <p:spPr>
          <a:xfrm>
            <a:off x="457199" y="1717163"/>
            <a:ext cx="4561367" cy="4525963"/>
          </a:xfrm>
        </p:spPr>
        <p:txBody>
          <a:bodyPr anchor="ctr">
            <a:normAutofit fontScale="85000" lnSpcReduction="20000"/>
          </a:bodyPr>
          <a:lstStyle/>
          <a:p>
            <a:pPr marL="0" indent="0">
              <a:buNone/>
            </a:pPr>
            <a:r>
              <a:rPr lang="en-US" b="1" dirty="0"/>
              <a:t>Note: </a:t>
            </a:r>
            <a:r>
              <a:rPr lang="en-US" dirty="0"/>
              <a:t>Records in your queue will be </a:t>
            </a:r>
            <a:r>
              <a:rPr lang="en-US" b="1" dirty="0"/>
              <a:t>saved to your browser.  </a:t>
            </a:r>
            <a:r>
              <a:rPr lang="en-US" dirty="0"/>
              <a:t>They will not be deleted if you close the browser or turn off the device.</a:t>
            </a:r>
          </a:p>
          <a:p>
            <a:pPr marL="0" indent="0">
              <a:buNone/>
            </a:pPr>
            <a:endParaRPr lang="en-US" b="1" dirty="0"/>
          </a:p>
          <a:p>
            <a:pPr marL="0" indent="0">
              <a:buNone/>
            </a:pPr>
            <a:r>
              <a:rPr lang="en-US" b="1" dirty="0"/>
              <a:t>Best practice: </a:t>
            </a:r>
            <a:r>
              <a:rPr lang="en-US" dirty="0"/>
              <a:t>if you need to close the browser or turn off your device, </a:t>
            </a:r>
            <a:r>
              <a:rPr lang="en-US" b="1" dirty="0"/>
              <a:t>leave the survey page open</a:t>
            </a:r>
            <a:r>
              <a:rPr lang="en-US" dirty="0"/>
              <a:t> in your browser so you can easily access it when you open the browser again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313" y="1690728"/>
            <a:ext cx="2938317" cy="46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788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1"/>
          </a:solidFill>
        </p:spPr>
        <p:txBody>
          <a:bodyPr/>
          <a:lstStyle/>
          <a:p>
            <a:r>
              <a:rPr lang="en-US" dirty="0">
                <a:solidFill>
                  <a:schemeClr val="bg1"/>
                </a:solidFill>
              </a:rPr>
              <a:t>What you’ll need for set-up</a:t>
            </a:r>
          </a:p>
        </p:txBody>
      </p:sp>
      <p:sp>
        <p:nvSpPr>
          <p:cNvPr id="4" name="Content Placeholder 3"/>
          <p:cNvSpPr>
            <a:spLocks noGrp="1"/>
          </p:cNvSpPr>
          <p:nvPr>
            <p:ph idx="1"/>
          </p:nvPr>
        </p:nvSpPr>
        <p:spPr/>
        <p:txBody>
          <a:bodyPr>
            <a:normAutofit fontScale="92500" lnSpcReduction="10000"/>
          </a:bodyPr>
          <a:lstStyle/>
          <a:p>
            <a:pPr marL="514350" indent="-514350">
              <a:buFont typeface="+mj-lt"/>
              <a:buAutoNum type="arabicPeriod"/>
            </a:pPr>
            <a:r>
              <a:rPr lang="en-US" dirty="0"/>
              <a:t>A phone/tablet that can connect to WIFI</a:t>
            </a:r>
          </a:p>
          <a:p>
            <a:pPr marL="514350" indent="-514350">
              <a:buFont typeface="+mj-lt"/>
              <a:buAutoNum type="arabicPeriod"/>
            </a:pPr>
            <a:endParaRPr lang="en-US" dirty="0"/>
          </a:p>
          <a:p>
            <a:pPr marL="514350" indent="-514350">
              <a:buFont typeface="+mj-lt"/>
              <a:buAutoNum type="arabicPeriod"/>
            </a:pPr>
            <a:r>
              <a:rPr lang="en-US" dirty="0"/>
              <a:t>Google Chrome or Firefox mobile app</a:t>
            </a:r>
          </a:p>
          <a:p>
            <a:pPr marL="514350" indent="-514350">
              <a:buFont typeface="+mj-lt"/>
              <a:buAutoNum type="arabicPeriod"/>
            </a:pPr>
            <a:endParaRPr lang="en-US" dirty="0"/>
          </a:p>
          <a:p>
            <a:pPr marL="514350" indent="-514350">
              <a:buFont typeface="+mj-lt"/>
              <a:buAutoNum type="arabicPeriod"/>
            </a:pPr>
            <a:r>
              <a:rPr lang="en-US" dirty="0"/>
              <a:t>Link to your partner’s survey</a:t>
            </a:r>
          </a:p>
          <a:p>
            <a:pPr marL="862013" lvl="1" indent="0">
              <a:buNone/>
            </a:pPr>
            <a:r>
              <a:rPr lang="en-US" i="1" dirty="0"/>
              <a:t>For a demo to use while following along, go to: </a:t>
            </a:r>
            <a:r>
              <a:rPr lang="en-US" dirty="0">
                <a:hlinkClick r:id="rId2"/>
              </a:rPr>
              <a:t>https://ee.kobotoolbox.org/x/#YmvW</a:t>
            </a:r>
            <a:endParaRPr lang="en-US" dirty="0"/>
          </a:p>
          <a:p>
            <a:pPr marL="400050" lvl="1" indent="0">
              <a:buNone/>
            </a:pPr>
            <a:endParaRPr lang="en-US" dirty="0"/>
          </a:p>
          <a:p>
            <a:pPr marL="514350" indent="-514350">
              <a:buFont typeface="+mj-lt"/>
              <a:buAutoNum type="arabicPeriod"/>
            </a:pPr>
            <a:r>
              <a:rPr lang="en-US" dirty="0"/>
              <a:t>WIFI</a:t>
            </a:r>
          </a:p>
          <a:p>
            <a:endParaRPr lang="en-US" dirty="0"/>
          </a:p>
        </p:txBody>
      </p:sp>
      <p:pic>
        <p:nvPicPr>
          <p:cNvPr id="5" name="Picture 4"/>
          <p:cNvPicPr>
            <a:picLocks noChangeAspect="1"/>
          </p:cNvPicPr>
          <p:nvPr/>
        </p:nvPicPr>
        <p:blipFill>
          <a:blip r:embed="rId3"/>
          <a:stretch>
            <a:fillRect/>
          </a:stretch>
        </p:blipFill>
        <p:spPr>
          <a:xfrm>
            <a:off x="293338" y="5848505"/>
            <a:ext cx="8578076" cy="204937"/>
          </a:xfrm>
          <a:prstGeom prst="rect">
            <a:avLst/>
          </a:prstGeom>
        </p:spPr>
      </p:pic>
      <p:pic>
        <p:nvPicPr>
          <p:cNvPr id="9" name="Picture 8"/>
          <p:cNvPicPr>
            <a:picLocks noChangeAspect="1"/>
          </p:cNvPicPr>
          <p:nvPr/>
        </p:nvPicPr>
        <p:blipFill>
          <a:blip r:embed="rId4"/>
          <a:stretch>
            <a:fillRect/>
          </a:stretch>
        </p:blipFill>
        <p:spPr>
          <a:xfrm>
            <a:off x="5029200" y="6065237"/>
            <a:ext cx="3471340" cy="622387"/>
          </a:xfrm>
          <a:prstGeom prst="rect">
            <a:avLst/>
          </a:prstGeom>
        </p:spPr>
      </p:pic>
    </p:spTree>
    <p:extLst>
      <p:ext uri="{BB962C8B-B14F-4D97-AF65-F5344CB8AC3E}">
        <p14:creationId xmlns:p14="http://schemas.microsoft.com/office/powerpoint/2010/main" val="2272029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sp>
        <p:nvSpPr>
          <p:cNvPr id="3" name="Title 2"/>
          <p:cNvSpPr>
            <a:spLocks noGrp="1"/>
          </p:cNvSpPr>
          <p:nvPr>
            <p:ph type="title"/>
          </p:nvPr>
        </p:nvSpPr>
        <p:spPr/>
        <p:txBody>
          <a:bodyPr/>
          <a:lstStyle/>
          <a:p>
            <a:r>
              <a:rPr lang="en-US" dirty="0"/>
              <a:t>Almost there! On to </a:t>
            </a:r>
            <a:r>
              <a:rPr lang="en-US" b="1" dirty="0"/>
              <a:t>Step Three!</a:t>
            </a:r>
            <a:endParaRPr lang="en-US" dirty="0"/>
          </a:p>
        </p:txBody>
      </p:sp>
      <p:sp>
        <p:nvSpPr>
          <p:cNvPr id="11" name="Chevron 10"/>
          <p:cNvSpPr/>
          <p:nvPr/>
        </p:nvSpPr>
        <p:spPr>
          <a:xfrm>
            <a:off x="6184604" y="1881943"/>
            <a:ext cx="2828260" cy="212651"/>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6184604" y="2424206"/>
            <a:ext cx="2828260" cy="3046988"/>
          </a:xfrm>
          <a:prstGeom prst="rect">
            <a:avLst/>
          </a:prstGeom>
          <a:solidFill>
            <a:schemeClr val="accent6"/>
          </a:solidFill>
          <a:ln>
            <a:solidFill>
              <a:schemeClr val="tx1"/>
            </a:solidFill>
          </a:ln>
        </p:spPr>
        <p:txBody>
          <a:bodyPr wrap="square" rtlCol="0">
            <a:spAutoFit/>
          </a:bodyPr>
          <a:lstStyle/>
          <a:p>
            <a:r>
              <a:rPr lang="en-US" sz="2400" b="1" dirty="0">
                <a:solidFill>
                  <a:schemeClr val="bg1"/>
                </a:solidFill>
              </a:rPr>
              <a:t>Step Three: Upload</a:t>
            </a:r>
          </a:p>
          <a:p>
            <a:endParaRPr lang="en-US" sz="2400" dirty="0">
              <a:solidFill>
                <a:schemeClr val="bg1"/>
              </a:solidFill>
            </a:endParaRPr>
          </a:p>
          <a:p>
            <a:pPr marL="400050" indent="-400050">
              <a:buFont typeface="+mj-lt"/>
              <a:buAutoNum type="romanLcPeriod"/>
            </a:pPr>
            <a:r>
              <a:rPr lang="en-US" sz="2400" dirty="0">
                <a:solidFill>
                  <a:schemeClr val="bg1"/>
                </a:solidFill>
              </a:rPr>
              <a:t>Re-connect devices to WIFI</a:t>
            </a:r>
          </a:p>
          <a:p>
            <a:pPr marL="400050" indent="-400050">
              <a:buFont typeface="+mj-lt"/>
              <a:buAutoNum type="romanLcPeriod"/>
            </a:pPr>
            <a:r>
              <a:rPr lang="en-US" sz="2400" dirty="0">
                <a:solidFill>
                  <a:schemeClr val="bg1"/>
                </a:solidFill>
              </a:rPr>
              <a:t>Open up page on browser</a:t>
            </a:r>
          </a:p>
          <a:p>
            <a:pPr marL="400050" indent="-400050">
              <a:buFont typeface="+mj-lt"/>
              <a:buAutoNum type="romanLcPeriod"/>
            </a:pPr>
            <a:r>
              <a:rPr lang="en-US" sz="2400" dirty="0">
                <a:solidFill>
                  <a:schemeClr val="bg1"/>
                </a:solidFill>
              </a:rPr>
              <a:t>Records upload automatically</a:t>
            </a:r>
          </a:p>
        </p:txBody>
      </p:sp>
    </p:spTree>
    <p:extLst>
      <p:ext uri="{BB962C8B-B14F-4D97-AF65-F5344CB8AC3E}">
        <p14:creationId xmlns:p14="http://schemas.microsoft.com/office/powerpoint/2010/main" val="399537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6"/>
          </a:solidFill>
        </p:spPr>
        <p:txBody>
          <a:bodyPr/>
          <a:lstStyle/>
          <a:p>
            <a:r>
              <a:rPr lang="en-US" dirty="0">
                <a:solidFill>
                  <a:schemeClr val="bg1"/>
                </a:solidFill>
              </a:rPr>
              <a:t>When you can re-connect…</a:t>
            </a:r>
          </a:p>
        </p:txBody>
      </p:sp>
      <p:sp>
        <p:nvSpPr>
          <p:cNvPr id="4" name="Content Placeholder 3"/>
          <p:cNvSpPr>
            <a:spLocks noGrp="1"/>
          </p:cNvSpPr>
          <p:nvPr>
            <p:ph idx="1"/>
          </p:nvPr>
        </p:nvSpPr>
        <p:spPr>
          <a:xfrm>
            <a:off x="457199" y="1717163"/>
            <a:ext cx="4561367" cy="4525963"/>
          </a:xfrm>
        </p:spPr>
        <p:txBody>
          <a:bodyPr anchor="ctr">
            <a:normAutofit/>
          </a:bodyPr>
          <a:lstStyle/>
          <a:p>
            <a:pPr marL="0" indent="0">
              <a:buNone/>
            </a:pPr>
            <a:r>
              <a:rPr lang="en-US" b="1" dirty="0"/>
              <a:t>Records that you previously tapped to “Submit” </a:t>
            </a:r>
            <a:r>
              <a:rPr lang="en-US" dirty="0"/>
              <a:t>will be uploaded automatically from your queue.</a:t>
            </a:r>
          </a:p>
          <a:p>
            <a:pPr marL="0" indent="0">
              <a:buNone/>
            </a:pP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313" y="1690728"/>
            <a:ext cx="2938317" cy="46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837275" y="4051004"/>
            <a:ext cx="1733106" cy="8718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774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6"/>
          </a:solidFill>
        </p:spPr>
        <p:txBody>
          <a:bodyPr/>
          <a:lstStyle/>
          <a:p>
            <a:r>
              <a:rPr lang="en-US" dirty="0">
                <a:solidFill>
                  <a:schemeClr val="bg1"/>
                </a:solidFill>
              </a:rPr>
              <a:t>When you can re-connect…</a:t>
            </a:r>
          </a:p>
        </p:txBody>
      </p:sp>
      <p:sp>
        <p:nvSpPr>
          <p:cNvPr id="4" name="Content Placeholder 3"/>
          <p:cNvSpPr>
            <a:spLocks noGrp="1"/>
          </p:cNvSpPr>
          <p:nvPr>
            <p:ph idx="1"/>
          </p:nvPr>
        </p:nvSpPr>
        <p:spPr>
          <a:xfrm>
            <a:off x="457199" y="1717163"/>
            <a:ext cx="4561367" cy="4525963"/>
          </a:xfrm>
        </p:spPr>
        <p:txBody>
          <a:bodyPr anchor="ctr">
            <a:normAutofit fontScale="92500"/>
          </a:bodyPr>
          <a:lstStyle/>
          <a:p>
            <a:pPr marL="0" indent="0">
              <a:buNone/>
            </a:pPr>
            <a:r>
              <a:rPr lang="en-US" b="1" dirty="0"/>
              <a:t>Records in Draft need to be manually uploaded:</a:t>
            </a:r>
          </a:p>
          <a:p>
            <a:pPr marL="514350" indent="-514350">
              <a:buFont typeface="+mj-lt"/>
              <a:buAutoNum type="arabicPeriod"/>
            </a:pPr>
            <a:r>
              <a:rPr lang="en-US" sz="3000" dirty="0"/>
              <a:t>Tap the pencil icon to open them one at a time</a:t>
            </a:r>
          </a:p>
          <a:p>
            <a:pPr marL="514350" indent="-514350">
              <a:buFont typeface="+mj-lt"/>
              <a:buAutoNum type="arabicPeriod"/>
            </a:pPr>
            <a:r>
              <a:rPr lang="en-US" sz="3000" dirty="0"/>
              <a:t>Fill out any additional information for the record</a:t>
            </a:r>
          </a:p>
          <a:p>
            <a:pPr marL="514350" indent="-514350">
              <a:buFont typeface="+mj-lt"/>
              <a:buAutoNum type="arabicPeriod"/>
            </a:pPr>
            <a:r>
              <a:rPr lang="en-US" sz="3000" dirty="0"/>
              <a:t>Scroll to the bottom, deselect “Save as Draft”</a:t>
            </a:r>
          </a:p>
          <a:p>
            <a:pPr marL="514350" indent="-514350">
              <a:buFont typeface="+mj-lt"/>
              <a:buAutoNum type="arabicPeriod"/>
            </a:pPr>
            <a:r>
              <a:rPr lang="en-US" sz="3000" dirty="0"/>
              <a:t>Tap “Submit”</a:t>
            </a:r>
            <a:endParaRPr lang="en-US"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0203" b="24604"/>
          <a:stretch/>
        </p:blipFill>
        <p:spPr bwMode="auto">
          <a:xfrm>
            <a:off x="5755313" y="1860698"/>
            <a:ext cx="2938317" cy="2083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837275" y="2126511"/>
            <a:ext cx="1733106" cy="8718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624" y="4211711"/>
            <a:ext cx="2220654" cy="128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932" y="5493960"/>
            <a:ext cx="2351346" cy="1364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V="1">
            <a:off x="4752753" y="4476307"/>
            <a:ext cx="1105787" cy="7549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2051" idx="1"/>
          </p:cNvCxnSpPr>
          <p:nvPr/>
        </p:nvCxnSpPr>
        <p:spPr>
          <a:xfrm>
            <a:off x="3466214" y="5943600"/>
            <a:ext cx="2471718" cy="23238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13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6"/>
          </a:solidFill>
        </p:spPr>
        <p:txBody>
          <a:bodyPr/>
          <a:lstStyle/>
          <a:p>
            <a:r>
              <a:rPr lang="en-US" dirty="0">
                <a:solidFill>
                  <a:schemeClr val="bg1"/>
                </a:solidFill>
              </a:rPr>
              <a:t>When you can re-connect…</a:t>
            </a:r>
          </a:p>
        </p:txBody>
      </p:sp>
      <p:sp>
        <p:nvSpPr>
          <p:cNvPr id="4" name="Content Placeholder 3"/>
          <p:cNvSpPr>
            <a:spLocks noGrp="1"/>
          </p:cNvSpPr>
          <p:nvPr>
            <p:ph idx="1"/>
          </p:nvPr>
        </p:nvSpPr>
        <p:spPr>
          <a:xfrm>
            <a:off x="457199" y="1717163"/>
            <a:ext cx="4561367" cy="4525963"/>
          </a:xfrm>
        </p:spPr>
        <p:txBody>
          <a:bodyPr anchor="ctr">
            <a:normAutofit/>
          </a:bodyPr>
          <a:lstStyle/>
          <a:p>
            <a:pPr marL="0" indent="0">
              <a:buNone/>
            </a:pPr>
            <a:r>
              <a:rPr lang="en-US" b="1" dirty="0"/>
              <a:t>KOBO automatically uploads </a:t>
            </a:r>
            <a:r>
              <a:rPr lang="en-US" dirty="0"/>
              <a:t>records every few minutes once connected to WIFI.  </a:t>
            </a:r>
          </a:p>
          <a:p>
            <a:pPr marL="0" indent="0">
              <a:buNone/>
            </a:pPr>
            <a:r>
              <a:rPr lang="en-US" dirty="0"/>
              <a:t>To do this manually in between automatic uploads, click the blue Upload button.</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313" y="1648197"/>
            <a:ext cx="2938317" cy="46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837275" y="4880348"/>
            <a:ext cx="1733106" cy="58479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359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94220">
            <a:off x="552892" y="1688771"/>
            <a:ext cx="8229600" cy="1143000"/>
          </a:xfrm>
          <a:solidFill>
            <a:schemeClr val="accent2"/>
          </a:solidFill>
          <a:ln>
            <a:solidFill>
              <a:srgbClr val="321138"/>
            </a:solidFill>
          </a:ln>
        </p:spPr>
        <p:txBody>
          <a:bodyPr/>
          <a:lstStyle/>
          <a:p>
            <a:r>
              <a:rPr lang="en-US" b="1" dirty="0">
                <a:solidFill>
                  <a:schemeClr val="bg1"/>
                </a:solidFill>
              </a:rPr>
              <a:t>You’re almost ready!</a:t>
            </a:r>
          </a:p>
        </p:txBody>
      </p:sp>
      <p:sp>
        <p:nvSpPr>
          <p:cNvPr id="4" name="TextBox 3"/>
          <p:cNvSpPr txBox="1"/>
          <p:nvPr/>
        </p:nvSpPr>
        <p:spPr>
          <a:xfrm>
            <a:off x="4667693" y="3604437"/>
            <a:ext cx="4028689" cy="2062103"/>
          </a:xfrm>
          <a:prstGeom prst="rect">
            <a:avLst/>
          </a:prstGeom>
          <a:noFill/>
        </p:spPr>
        <p:txBody>
          <a:bodyPr wrap="square" rtlCol="0">
            <a:spAutoFit/>
          </a:bodyPr>
          <a:lstStyle/>
          <a:p>
            <a:r>
              <a:rPr lang="en-US" sz="3200" b="1" dirty="0"/>
              <a:t>But first…</a:t>
            </a:r>
          </a:p>
          <a:p>
            <a:endParaRPr lang="en-US" sz="3200" b="1" dirty="0"/>
          </a:p>
          <a:p>
            <a:r>
              <a:rPr lang="en-US" sz="3200" dirty="0"/>
              <a:t>A few things about using the technology.</a:t>
            </a:r>
          </a:p>
        </p:txBody>
      </p:sp>
    </p:spTree>
    <p:extLst>
      <p:ext uri="{BB962C8B-B14F-4D97-AF65-F5344CB8AC3E}">
        <p14:creationId xmlns:p14="http://schemas.microsoft.com/office/powerpoint/2010/main" val="3048882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2"/>
          </a:solidFill>
        </p:spPr>
        <p:txBody>
          <a:bodyPr>
            <a:normAutofit/>
          </a:bodyPr>
          <a:lstStyle/>
          <a:p>
            <a:r>
              <a:rPr lang="en-US" dirty="0">
                <a:solidFill>
                  <a:schemeClr val="bg1"/>
                </a:solidFill>
              </a:rPr>
              <a:t>Connect to WIFI whenever possible</a:t>
            </a:r>
          </a:p>
        </p:txBody>
      </p:sp>
      <p:sp>
        <p:nvSpPr>
          <p:cNvPr id="4" name="Content Placeholder 3"/>
          <p:cNvSpPr>
            <a:spLocks noGrp="1"/>
          </p:cNvSpPr>
          <p:nvPr>
            <p:ph idx="1"/>
          </p:nvPr>
        </p:nvSpPr>
        <p:spPr>
          <a:xfrm>
            <a:off x="457199" y="1600200"/>
            <a:ext cx="5411973" cy="4525963"/>
          </a:xfrm>
        </p:spPr>
        <p:txBody>
          <a:bodyPr>
            <a:normAutofit fontScale="77500" lnSpcReduction="20000"/>
          </a:bodyPr>
          <a:lstStyle/>
          <a:p>
            <a:r>
              <a:rPr lang="en-US" dirty="0"/>
              <a:t>If you are staying somewhere with </a:t>
            </a:r>
            <a:r>
              <a:rPr lang="en-US" dirty="0" err="1"/>
              <a:t>Wifi</a:t>
            </a:r>
            <a:r>
              <a:rPr lang="en-US" dirty="0"/>
              <a:t> (or can access </a:t>
            </a:r>
            <a:r>
              <a:rPr lang="en-US" dirty="0" err="1"/>
              <a:t>Wifi</a:t>
            </a:r>
            <a:r>
              <a:rPr lang="en-US" dirty="0"/>
              <a:t> at a restaurant or other location) while administering the survey, </a:t>
            </a:r>
            <a:r>
              <a:rPr lang="en-US" b="1" dirty="0"/>
              <a:t>connect at the end of each day (or whenever possible) </a:t>
            </a:r>
            <a:r>
              <a:rPr lang="en-US" dirty="0"/>
              <a:t>to upload responses</a:t>
            </a:r>
          </a:p>
          <a:p>
            <a:endParaRPr lang="en-US" dirty="0"/>
          </a:p>
          <a:p>
            <a:pPr marL="0" indent="0">
              <a:buNone/>
            </a:pPr>
            <a:r>
              <a:rPr lang="en-US" i="1" dirty="0"/>
              <a:t>This will provide everyone with more “real-time” data and lessen the risk of records being lost while uploading at the end of several days of saving records.</a:t>
            </a:r>
          </a:p>
          <a:p>
            <a:endParaRPr lang="en-US" dirty="0"/>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3074" name="Picture 2" descr="Image result for connect to wifi andro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6938" y="1823370"/>
            <a:ext cx="3033299" cy="278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509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9144000" cy="1298981"/>
          </a:xfrm>
          <a:solidFill>
            <a:schemeClr val="accent2"/>
          </a:solidFill>
        </p:spPr>
        <p:txBody>
          <a:bodyPr>
            <a:normAutofit/>
          </a:bodyPr>
          <a:lstStyle/>
          <a:p>
            <a:r>
              <a:rPr lang="en-US" dirty="0">
                <a:solidFill>
                  <a:schemeClr val="bg1"/>
                </a:solidFill>
              </a:rPr>
              <a:t>Tips to preserve battery</a:t>
            </a:r>
          </a:p>
        </p:txBody>
      </p:sp>
      <p:sp>
        <p:nvSpPr>
          <p:cNvPr id="4" name="Content Placeholder 3"/>
          <p:cNvSpPr>
            <a:spLocks noGrp="1"/>
          </p:cNvSpPr>
          <p:nvPr>
            <p:ph idx="1"/>
          </p:nvPr>
        </p:nvSpPr>
        <p:spPr>
          <a:xfrm>
            <a:off x="467576" y="1871330"/>
            <a:ext cx="8229600" cy="3957109"/>
          </a:xfrm>
        </p:spPr>
        <p:txBody>
          <a:bodyPr>
            <a:normAutofit lnSpcReduction="10000"/>
          </a:bodyPr>
          <a:lstStyle/>
          <a:p>
            <a:r>
              <a:rPr lang="en-US" dirty="0"/>
              <a:t>Turn down brightness</a:t>
            </a:r>
          </a:p>
          <a:p>
            <a:pPr lvl="1"/>
            <a:r>
              <a:rPr lang="en-US" dirty="0"/>
              <a:t>Settings &gt; Display &gt; Brightness</a:t>
            </a:r>
          </a:p>
          <a:p>
            <a:pPr lvl="1"/>
            <a:endParaRPr lang="en-US" dirty="0"/>
          </a:p>
          <a:p>
            <a:r>
              <a:rPr lang="en-US" dirty="0"/>
              <a:t>Turn off Bluetooth (and </a:t>
            </a:r>
            <a:r>
              <a:rPr lang="en-US" dirty="0" err="1"/>
              <a:t>Wifi</a:t>
            </a:r>
            <a:r>
              <a:rPr lang="en-US" dirty="0"/>
              <a:t> when not in use)</a:t>
            </a:r>
          </a:p>
          <a:p>
            <a:pPr lvl="1"/>
            <a:r>
              <a:rPr lang="en-US" dirty="0"/>
              <a:t>Settings &gt; Bluetooth</a:t>
            </a:r>
          </a:p>
          <a:p>
            <a:pPr lvl="1"/>
            <a:r>
              <a:rPr lang="en-US" dirty="0"/>
              <a:t>Settings &gt; </a:t>
            </a:r>
            <a:r>
              <a:rPr lang="en-US" dirty="0" err="1"/>
              <a:t>Wifi</a:t>
            </a:r>
            <a:endParaRPr lang="en-US" dirty="0"/>
          </a:p>
          <a:p>
            <a:pPr lvl="1"/>
            <a:endParaRPr lang="en-US" dirty="0"/>
          </a:p>
          <a:p>
            <a:r>
              <a:rPr lang="en-US" dirty="0">
                <a:hlinkClick r:id="rId2"/>
              </a:rPr>
              <a:t>Other tips</a:t>
            </a:r>
            <a:endParaRPr lang="en-US" dirty="0"/>
          </a:p>
          <a:p>
            <a:pPr marL="0" indent="0">
              <a:buNone/>
            </a:pPr>
            <a:endParaRPr lang="en-US" dirty="0"/>
          </a:p>
          <a:p>
            <a:pPr marL="0" indent="0">
              <a:buNone/>
            </a:pPr>
            <a:endParaRPr lang="en-US" dirty="0"/>
          </a:p>
          <a:p>
            <a:endParaRPr lang="en-US" dirty="0"/>
          </a:p>
        </p:txBody>
      </p:sp>
      <p:pic>
        <p:nvPicPr>
          <p:cNvPr id="5" name="Picture 4"/>
          <p:cNvPicPr>
            <a:picLocks noChangeAspect="1"/>
          </p:cNvPicPr>
          <p:nvPr/>
        </p:nvPicPr>
        <p:blipFill>
          <a:blip r:embed="rId3"/>
          <a:stretch>
            <a:fillRect/>
          </a:stretch>
        </p:blipFill>
        <p:spPr>
          <a:xfrm>
            <a:off x="293338" y="5848505"/>
            <a:ext cx="8578076" cy="204937"/>
          </a:xfrm>
          <a:prstGeom prst="rect">
            <a:avLst/>
          </a:prstGeom>
        </p:spPr>
      </p:pic>
      <p:pic>
        <p:nvPicPr>
          <p:cNvPr id="9" name="Picture 8"/>
          <p:cNvPicPr>
            <a:picLocks noChangeAspect="1"/>
          </p:cNvPicPr>
          <p:nvPr/>
        </p:nvPicPr>
        <p:blipFill>
          <a:blip r:embed="rId4"/>
          <a:stretch>
            <a:fillRect/>
          </a:stretch>
        </p:blipFill>
        <p:spPr>
          <a:xfrm>
            <a:off x="5029200" y="6065237"/>
            <a:ext cx="3471340" cy="622387"/>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2711" y="4113028"/>
            <a:ext cx="3188494"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9265" y="1751049"/>
            <a:ext cx="258127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135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9144000" cy="1298981"/>
          </a:xfrm>
          <a:solidFill>
            <a:schemeClr val="accent2"/>
          </a:solidFill>
        </p:spPr>
        <p:txBody>
          <a:bodyPr>
            <a:normAutofit/>
          </a:bodyPr>
          <a:lstStyle/>
          <a:p>
            <a:r>
              <a:rPr lang="en-US" dirty="0">
                <a:solidFill>
                  <a:schemeClr val="bg1"/>
                </a:solidFill>
              </a:rPr>
              <a:t>Don’t download/use other apps</a:t>
            </a:r>
          </a:p>
        </p:txBody>
      </p:sp>
      <p:sp>
        <p:nvSpPr>
          <p:cNvPr id="4" name="Content Placeholder 3"/>
          <p:cNvSpPr>
            <a:spLocks noGrp="1"/>
          </p:cNvSpPr>
          <p:nvPr>
            <p:ph idx="1"/>
          </p:nvPr>
        </p:nvSpPr>
        <p:spPr>
          <a:xfrm>
            <a:off x="467576" y="4582620"/>
            <a:ext cx="8229600" cy="1245819"/>
          </a:xfrm>
        </p:spPr>
        <p:txBody>
          <a:bodyPr/>
          <a:lstStyle/>
          <a:p>
            <a:pPr marL="0" indent="0">
              <a:buNone/>
            </a:pPr>
            <a:r>
              <a:rPr lang="en-US" dirty="0"/>
              <a:t>As awesome as these apps are, they drain battery power and take up storage.</a:t>
            </a:r>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292" y="3092932"/>
            <a:ext cx="854149" cy="85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6081" y="1964143"/>
            <a:ext cx="931360" cy="943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3912" y="2117429"/>
            <a:ext cx="7905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3912" y="3069264"/>
            <a:ext cx="920637" cy="877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quot;No&quot; Symbol 2"/>
          <p:cNvSpPr/>
          <p:nvPr/>
        </p:nvSpPr>
        <p:spPr>
          <a:xfrm>
            <a:off x="3359721" y="1822448"/>
            <a:ext cx="2413758" cy="2493632"/>
          </a:xfrm>
          <a:prstGeom prst="noSmoking">
            <a:avLst>
              <a:gd name="adj" fmla="val 452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3553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898"/>
            <a:ext cx="9144000" cy="1467311"/>
          </a:xfrm>
          <a:solidFill>
            <a:schemeClr val="accent4">
              <a:lumMod val="75000"/>
            </a:schemeClr>
          </a:solidFill>
        </p:spPr>
        <p:txBody>
          <a:bodyPr>
            <a:noAutofit/>
          </a:bodyPr>
          <a:lstStyle/>
          <a:p>
            <a:r>
              <a:rPr lang="en-US" sz="6600" b="1" dirty="0">
                <a:solidFill>
                  <a:schemeClr val="bg1"/>
                </a:solidFill>
              </a:rPr>
              <a:t>Ready. Set. GO!</a:t>
            </a:r>
          </a:p>
        </p:txBody>
      </p:sp>
      <p:sp>
        <p:nvSpPr>
          <p:cNvPr id="3" name="Title 1"/>
          <p:cNvSpPr txBox="1">
            <a:spLocks/>
          </p:cNvSpPr>
          <p:nvPr/>
        </p:nvSpPr>
        <p:spPr>
          <a:xfrm>
            <a:off x="293338" y="2105248"/>
            <a:ext cx="8229600" cy="40510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a:p>
          <a:p>
            <a:pPr algn="l"/>
            <a:r>
              <a:rPr lang="en-US" sz="3200" dirty="0"/>
              <a:t>Copy/paste this URL in the mobile browser to get started with a demo version:</a:t>
            </a:r>
          </a:p>
          <a:p>
            <a:pPr algn="l"/>
            <a:endParaRPr lang="en-US" sz="3200" dirty="0"/>
          </a:p>
          <a:p>
            <a:pPr algn="l"/>
            <a:r>
              <a:rPr lang="en-US" sz="3200" dirty="0">
                <a:hlinkClick r:id="rId2"/>
              </a:rPr>
              <a:t>https://ee.kobotoolbox.org/x/#YmvW</a:t>
            </a:r>
            <a:endParaRPr lang="en-US" dirty="0"/>
          </a:p>
          <a:p>
            <a:pPr algn="l"/>
            <a:endParaRPr lang="en-US" dirty="0"/>
          </a:p>
        </p:txBody>
      </p:sp>
      <p:pic>
        <p:nvPicPr>
          <p:cNvPr id="4" name="Picture 3"/>
          <p:cNvPicPr>
            <a:picLocks noChangeAspect="1"/>
          </p:cNvPicPr>
          <p:nvPr/>
        </p:nvPicPr>
        <p:blipFill>
          <a:blip r:embed="rId3"/>
          <a:stretch>
            <a:fillRect/>
          </a:stretch>
        </p:blipFill>
        <p:spPr>
          <a:xfrm>
            <a:off x="293338" y="5848505"/>
            <a:ext cx="8578076" cy="204937"/>
          </a:xfrm>
          <a:prstGeom prst="rect">
            <a:avLst/>
          </a:prstGeom>
        </p:spPr>
      </p:pic>
      <p:pic>
        <p:nvPicPr>
          <p:cNvPr id="5" name="Picture 4"/>
          <p:cNvPicPr>
            <a:picLocks noChangeAspect="1"/>
          </p:cNvPicPr>
          <p:nvPr/>
        </p:nvPicPr>
        <p:blipFill>
          <a:blip r:embed="rId4"/>
          <a:stretch>
            <a:fillRect/>
          </a:stretch>
        </p:blipFill>
        <p:spPr>
          <a:xfrm>
            <a:off x="5029200" y="6065237"/>
            <a:ext cx="3471340" cy="622387"/>
          </a:xfrm>
          <a:prstGeom prst="rect">
            <a:avLst/>
          </a:prstGeom>
        </p:spPr>
      </p:pic>
    </p:spTree>
    <p:extLst>
      <p:ext uri="{BB962C8B-B14F-4D97-AF65-F5344CB8AC3E}">
        <p14:creationId xmlns:p14="http://schemas.microsoft.com/office/powerpoint/2010/main" val="64393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1"/>
          </a:solidFill>
        </p:spPr>
        <p:txBody>
          <a:bodyPr/>
          <a:lstStyle/>
          <a:p>
            <a:r>
              <a:rPr lang="en-US" dirty="0">
                <a:solidFill>
                  <a:schemeClr val="bg1"/>
                </a:solidFill>
              </a:rPr>
              <a:t>Getting set-up with KOBO</a:t>
            </a:r>
          </a:p>
        </p:txBody>
      </p:sp>
      <p:sp>
        <p:nvSpPr>
          <p:cNvPr id="4" name="Content Placeholder 3"/>
          <p:cNvSpPr>
            <a:spLocks noGrp="1"/>
          </p:cNvSpPr>
          <p:nvPr>
            <p:ph idx="1"/>
          </p:nvPr>
        </p:nvSpPr>
        <p:spPr>
          <a:xfrm>
            <a:off x="457200" y="1600200"/>
            <a:ext cx="4125176" cy="4525963"/>
          </a:xfrm>
        </p:spPr>
        <p:txBody>
          <a:bodyPr/>
          <a:lstStyle/>
          <a:p>
            <a:pPr marL="514350" indent="-514350">
              <a:buFont typeface="+mj-lt"/>
              <a:buAutoNum type="arabicPeriod"/>
            </a:pPr>
            <a:r>
              <a:rPr lang="en-US" dirty="0"/>
              <a:t>Open Chrome (or other browser) on your mobile device</a:t>
            </a:r>
          </a:p>
          <a:p>
            <a:pPr marL="514350" indent="-514350">
              <a:buFont typeface="+mj-lt"/>
              <a:buAutoNum type="arabicPeriod"/>
            </a:pPr>
            <a:endParaRPr lang="en-US" dirty="0"/>
          </a:p>
          <a:p>
            <a:pPr marL="0" indent="0">
              <a:buNone/>
            </a:pPr>
            <a:r>
              <a:rPr lang="en-US" sz="2800" i="1" dirty="0"/>
              <a:t>Note: Chrome works the best</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1026" name="Picture 2" descr="C:\Users\adeboer\Downloads\IMG-0848.PNG"/>
          <p:cNvPicPr>
            <a:picLocks noChangeAspect="1" noChangeArrowheads="1"/>
          </p:cNvPicPr>
          <p:nvPr/>
        </p:nvPicPr>
        <p:blipFill rotWithShape="1">
          <a:blip r:embed="rId4">
            <a:extLst>
              <a:ext uri="{28A0092B-C50C-407E-A947-70E740481C1C}">
                <a14:useLocalDpi xmlns:a14="http://schemas.microsoft.com/office/drawing/2010/main" val="0"/>
              </a:ext>
            </a:extLst>
          </a:blip>
          <a:srcRect t="53226"/>
          <a:stretch/>
        </p:blipFill>
        <p:spPr bwMode="auto">
          <a:xfrm>
            <a:off x="5484668" y="1982972"/>
            <a:ext cx="3386746" cy="28176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81287" y="3939364"/>
            <a:ext cx="988828" cy="8825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7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1"/>
          </a:solidFill>
        </p:spPr>
        <p:txBody>
          <a:bodyPr/>
          <a:lstStyle/>
          <a:p>
            <a:r>
              <a:rPr lang="en-US" dirty="0">
                <a:solidFill>
                  <a:schemeClr val="bg1"/>
                </a:solidFill>
              </a:rPr>
              <a:t>Getting set-up with KOBO</a:t>
            </a:r>
          </a:p>
        </p:txBody>
      </p:sp>
      <p:sp>
        <p:nvSpPr>
          <p:cNvPr id="4" name="Content Placeholder 3"/>
          <p:cNvSpPr>
            <a:spLocks noGrp="1"/>
          </p:cNvSpPr>
          <p:nvPr>
            <p:ph idx="1"/>
          </p:nvPr>
        </p:nvSpPr>
        <p:spPr>
          <a:xfrm>
            <a:off x="457200" y="1600200"/>
            <a:ext cx="4125176" cy="4525963"/>
          </a:xfrm>
        </p:spPr>
        <p:txBody>
          <a:bodyPr/>
          <a:lstStyle/>
          <a:p>
            <a:pPr marL="514350" indent="-514350">
              <a:buFont typeface="+mj-lt"/>
              <a:buAutoNum type="arabicPeriod" startAt="2"/>
            </a:pPr>
            <a:r>
              <a:rPr lang="en-US" dirty="0"/>
              <a:t>Type in URL of survey for your country/partner</a:t>
            </a:r>
          </a:p>
          <a:p>
            <a:pPr marL="514350" indent="-514350">
              <a:buFont typeface="+mj-lt"/>
              <a:buAutoNum type="arabicPeriod" startAt="2"/>
            </a:pPr>
            <a:endParaRPr lang="en-US" dirty="0"/>
          </a:p>
          <a:p>
            <a:pPr marL="0" indent="0">
              <a:buNone/>
            </a:pPr>
            <a:r>
              <a:rPr lang="en-US" sz="2800" i="1" dirty="0"/>
              <a:t>For a list of all surveys with links, </a:t>
            </a:r>
            <a:r>
              <a:rPr lang="en-US" sz="2800" i="1" dirty="0">
                <a:hlinkClick r:id="rId2"/>
              </a:rPr>
              <a:t>click here</a:t>
            </a:r>
            <a:r>
              <a:rPr lang="en-US" sz="2800" i="1" dirty="0"/>
              <a:t>.</a:t>
            </a:r>
          </a:p>
          <a:p>
            <a:pPr marL="514350" indent="-514350">
              <a:buFont typeface="+mj-lt"/>
              <a:buAutoNum type="arabicPeriod" startAt="2"/>
            </a:pPr>
            <a:endParaRPr lang="en-US" dirty="0"/>
          </a:p>
        </p:txBody>
      </p:sp>
      <p:pic>
        <p:nvPicPr>
          <p:cNvPr id="5" name="Picture 4"/>
          <p:cNvPicPr>
            <a:picLocks noChangeAspect="1"/>
          </p:cNvPicPr>
          <p:nvPr/>
        </p:nvPicPr>
        <p:blipFill>
          <a:blip r:embed="rId3"/>
          <a:stretch>
            <a:fillRect/>
          </a:stretch>
        </p:blipFill>
        <p:spPr>
          <a:xfrm>
            <a:off x="293338" y="5848505"/>
            <a:ext cx="8578076" cy="204937"/>
          </a:xfrm>
          <a:prstGeom prst="rect">
            <a:avLst/>
          </a:prstGeom>
        </p:spPr>
      </p:pic>
      <p:pic>
        <p:nvPicPr>
          <p:cNvPr id="9" name="Picture 8"/>
          <p:cNvPicPr>
            <a:picLocks noChangeAspect="1"/>
          </p:cNvPicPr>
          <p:nvPr/>
        </p:nvPicPr>
        <p:blipFill>
          <a:blip r:embed="rId4"/>
          <a:stretch>
            <a:fillRect/>
          </a:stretch>
        </p:blipFill>
        <p:spPr>
          <a:xfrm>
            <a:off x="5029200" y="6065237"/>
            <a:ext cx="3471340" cy="622387"/>
          </a:xfrm>
          <a:prstGeom prst="rect">
            <a:avLst/>
          </a:prstGeom>
        </p:spPr>
      </p:pic>
      <p:pic>
        <p:nvPicPr>
          <p:cNvPr id="2050" name="Picture 2" descr="C:\Users\adeboer\Downloads\IMG-0849.PNG"/>
          <p:cNvPicPr>
            <a:picLocks noChangeAspect="1" noChangeArrowheads="1"/>
          </p:cNvPicPr>
          <p:nvPr/>
        </p:nvPicPr>
        <p:blipFill rotWithShape="1">
          <a:blip r:embed="rId5">
            <a:extLst>
              <a:ext uri="{28A0092B-C50C-407E-A947-70E740481C1C}">
                <a14:useLocalDpi xmlns:a14="http://schemas.microsoft.com/office/drawing/2010/main" val="0"/>
              </a:ext>
            </a:extLst>
          </a:blip>
          <a:srcRect b="51938"/>
          <a:stretch/>
        </p:blipFill>
        <p:spPr bwMode="auto">
          <a:xfrm>
            <a:off x="5015717" y="1828800"/>
            <a:ext cx="3855697" cy="32960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7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1"/>
          </a:solidFill>
        </p:spPr>
        <p:txBody>
          <a:bodyPr/>
          <a:lstStyle/>
          <a:p>
            <a:r>
              <a:rPr lang="en-US" dirty="0">
                <a:solidFill>
                  <a:schemeClr val="bg1"/>
                </a:solidFill>
              </a:rPr>
              <a:t>Getting set-up with KOBO</a:t>
            </a:r>
          </a:p>
        </p:txBody>
      </p:sp>
      <p:sp>
        <p:nvSpPr>
          <p:cNvPr id="4" name="Content Placeholder 3"/>
          <p:cNvSpPr>
            <a:spLocks noGrp="1"/>
          </p:cNvSpPr>
          <p:nvPr>
            <p:ph idx="1"/>
          </p:nvPr>
        </p:nvSpPr>
        <p:spPr>
          <a:xfrm>
            <a:off x="457200" y="1600200"/>
            <a:ext cx="4572000" cy="4525963"/>
          </a:xfrm>
        </p:spPr>
        <p:txBody>
          <a:bodyPr>
            <a:normAutofit fontScale="85000" lnSpcReduction="10000"/>
          </a:bodyPr>
          <a:lstStyle/>
          <a:p>
            <a:pPr marL="514350" indent="-514350">
              <a:buFont typeface="+mj-lt"/>
              <a:buAutoNum type="arabicPeriod" startAt="3"/>
            </a:pPr>
            <a:r>
              <a:rPr lang="en-US" dirty="0"/>
              <a:t>Save the survey to your browser as a “Bookmark”</a:t>
            </a:r>
          </a:p>
          <a:p>
            <a:pPr marL="0" indent="0">
              <a:buNone/>
            </a:pPr>
            <a:endParaRPr lang="en-US" dirty="0"/>
          </a:p>
          <a:p>
            <a:pPr marL="971550" lvl="1" indent="-571500">
              <a:buAutoNum type="romanLcPeriod"/>
            </a:pPr>
            <a:r>
              <a:rPr lang="en-US" dirty="0"/>
              <a:t>Tap three buttons in corner</a:t>
            </a:r>
          </a:p>
          <a:p>
            <a:pPr marL="971550" lvl="1" indent="-571500">
              <a:buAutoNum type="romanLcPeriod"/>
            </a:pPr>
            <a:r>
              <a:rPr lang="en-US" dirty="0"/>
              <a:t>Tap Star icon</a:t>
            </a:r>
          </a:p>
          <a:p>
            <a:pPr marL="971550" lvl="1" indent="-571500">
              <a:buAutoNum type="romanLcPeriod"/>
            </a:pPr>
            <a:r>
              <a:rPr lang="en-US" dirty="0"/>
              <a:t>Tap Bookmarks to see the page</a:t>
            </a:r>
          </a:p>
          <a:p>
            <a:pPr marL="0" indent="0">
              <a:buNone/>
            </a:pPr>
            <a:endParaRPr lang="en-US" dirty="0"/>
          </a:p>
          <a:p>
            <a:pPr marL="0" indent="0">
              <a:buNone/>
            </a:pPr>
            <a:r>
              <a:rPr lang="en-US" sz="2800" i="1" dirty="0"/>
              <a:t>Now you can easily access it while offline</a:t>
            </a:r>
          </a:p>
          <a:p>
            <a:pPr marL="514350" indent="-514350">
              <a:buFont typeface="+mj-lt"/>
              <a:buAutoNum type="arabicPeriod" startAt="2"/>
            </a:pPr>
            <a:endParaRPr lang="en-US" dirty="0"/>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4098" name="Picture 2" descr="C:\Users\adeboer\Downloads\IMG-0873.PNG"/>
          <p:cNvPicPr>
            <a:picLocks noChangeAspect="1" noChangeArrowheads="1"/>
          </p:cNvPicPr>
          <p:nvPr/>
        </p:nvPicPr>
        <p:blipFill rotWithShape="1">
          <a:blip r:embed="rId4">
            <a:extLst>
              <a:ext uri="{28A0092B-C50C-407E-A947-70E740481C1C}">
                <a14:useLocalDpi xmlns:a14="http://schemas.microsoft.com/office/drawing/2010/main" val="0"/>
              </a:ext>
            </a:extLst>
          </a:blip>
          <a:srcRect b="67939"/>
          <a:stretch/>
        </p:blipFill>
        <p:spPr bwMode="auto">
          <a:xfrm>
            <a:off x="5241850" y="1600200"/>
            <a:ext cx="3723073" cy="21230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521805" y="1873562"/>
            <a:ext cx="450219" cy="4018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C:\Users\adeboer\Downloads\IMG-0875.PNG"/>
          <p:cNvPicPr>
            <a:picLocks noChangeAspect="1" noChangeArrowheads="1"/>
          </p:cNvPicPr>
          <p:nvPr/>
        </p:nvPicPr>
        <p:blipFill rotWithShape="1">
          <a:blip r:embed="rId5">
            <a:extLst>
              <a:ext uri="{28A0092B-C50C-407E-A947-70E740481C1C}">
                <a14:useLocalDpi xmlns:a14="http://schemas.microsoft.com/office/drawing/2010/main" val="0"/>
              </a:ext>
            </a:extLst>
          </a:blip>
          <a:srcRect b="72681"/>
          <a:stretch/>
        </p:blipFill>
        <p:spPr bwMode="auto">
          <a:xfrm>
            <a:off x="5109226" y="4077411"/>
            <a:ext cx="3855697" cy="18735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430735" y="3321485"/>
            <a:ext cx="1033321" cy="4018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6826385" y="3698022"/>
            <a:ext cx="210689" cy="7587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24652" y="1873562"/>
            <a:ext cx="450219" cy="4018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155169" y="1701208"/>
            <a:ext cx="302838" cy="584775"/>
          </a:xfrm>
          <a:prstGeom prst="rect">
            <a:avLst/>
          </a:prstGeom>
          <a:noFill/>
        </p:spPr>
        <p:txBody>
          <a:bodyPr wrap="square" rtlCol="0">
            <a:spAutoFit/>
          </a:bodyPr>
          <a:lstStyle/>
          <a:p>
            <a:r>
              <a:rPr lang="en-US" sz="3200" b="1" dirty="0">
                <a:solidFill>
                  <a:srgbClr val="FF0000"/>
                </a:solidFill>
              </a:rPr>
              <a:t>1</a:t>
            </a:r>
            <a:endParaRPr lang="en-US" b="1" dirty="0">
              <a:solidFill>
                <a:srgbClr val="FF0000"/>
              </a:solidFill>
            </a:endParaRPr>
          </a:p>
        </p:txBody>
      </p:sp>
      <p:sp>
        <p:nvSpPr>
          <p:cNvPr id="15" name="TextBox 14"/>
          <p:cNvSpPr txBox="1"/>
          <p:nvPr/>
        </p:nvSpPr>
        <p:spPr>
          <a:xfrm>
            <a:off x="6776768" y="1697001"/>
            <a:ext cx="302838" cy="584775"/>
          </a:xfrm>
          <a:prstGeom prst="rect">
            <a:avLst/>
          </a:prstGeom>
          <a:noFill/>
        </p:spPr>
        <p:txBody>
          <a:bodyPr wrap="square" rtlCol="0">
            <a:spAutoFit/>
          </a:bodyPr>
          <a:lstStyle/>
          <a:p>
            <a:r>
              <a:rPr lang="en-US" sz="3200" b="1" dirty="0">
                <a:solidFill>
                  <a:srgbClr val="FF0000"/>
                </a:solidFill>
              </a:rPr>
              <a:t>2</a:t>
            </a:r>
            <a:endParaRPr lang="en-US" b="1" dirty="0">
              <a:solidFill>
                <a:srgbClr val="FF0000"/>
              </a:solidFill>
            </a:endParaRPr>
          </a:p>
        </p:txBody>
      </p:sp>
      <p:sp>
        <p:nvSpPr>
          <p:cNvPr id="16" name="TextBox 15"/>
          <p:cNvSpPr txBox="1"/>
          <p:nvPr/>
        </p:nvSpPr>
        <p:spPr>
          <a:xfrm>
            <a:off x="7450185" y="3231691"/>
            <a:ext cx="302838" cy="584775"/>
          </a:xfrm>
          <a:prstGeom prst="rect">
            <a:avLst/>
          </a:prstGeom>
          <a:noFill/>
        </p:spPr>
        <p:txBody>
          <a:bodyPr wrap="square" rtlCol="0">
            <a:spAutoFit/>
          </a:bodyPr>
          <a:lstStyle/>
          <a:p>
            <a:r>
              <a:rPr lang="en-US" sz="3200" b="1" dirty="0">
                <a:solidFill>
                  <a:srgbClr val="FF0000"/>
                </a:solidFill>
              </a:rPr>
              <a:t>3</a:t>
            </a:r>
            <a:endParaRPr lang="en-US" b="1" dirty="0">
              <a:solidFill>
                <a:srgbClr val="FF0000"/>
              </a:solidFill>
            </a:endParaRPr>
          </a:p>
        </p:txBody>
      </p:sp>
    </p:spTree>
    <p:extLst>
      <p:ext uri="{BB962C8B-B14F-4D97-AF65-F5344CB8AC3E}">
        <p14:creationId xmlns:p14="http://schemas.microsoft.com/office/powerpoint/2010/main" val="380555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6"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sp>
        <p:nvSpPr>
          <p:cNvPr id="3" name="Title 2"/>
          <p:cNvSpPr>
            <a:spLocks noGrp="1"/>
          </p:cNvSpPr>
          <p:nvPr>
            <p:ph type="title"/>
          </p:nvPr>
        </p:nvSpPr>
        <p:spPr/>
        <p:txBody>
          <a:bodyPr/>
          <a:lstStyle/>
          <a:p>
            <a:r>
              <a:rPr lang="en-US" b="1" dirty="0"/>
              <a:t>On to Step Two!</a:t>
            </a:r>
          </a:p>
        </p:txBody>
      </p:sp>
      <p:sp>
        <p:nvSpPr>
          <p:cNvPr id="8" name="Chevron 7"/>
          <p:cNvSpPr/>
          <p:nvPr/>
        </p:nvSpPr>
        <p:spPr>
          <a:xfrm>
            <a:off x="3203944" y="1881944"/>
            <a:ext cx="2828260" cy="212651"/>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3203944" y="2424206"/>
            <a:ext cx="2828260" cy="3046988"/>
          </a:xfrm>
          <a:prstGeom prst="rect">
            <a:avLst/>
          </a:prstGeom>
          <a:solidFill>
            <a:schemeClr val="accent3"/>
          </a:solidFill>
          <a:ln>
            <a:solidFill>
              <a:schemeClr val="tx1"/>
            </a:solidFill>
          </a:ln>
        </p:spPr>
        <p:txBody>
          <a:bodyPr wrap="square" rtlCol="0">
            <a:spAutoFit/>
          </a:bodyPr>
          <a:lstStyle/>
          <a:p>
            <a:r>
              <a:rPr lang="en-US" sz="2400" b="1" dirty="0">
                <a:solidFill>
                  <a:schemeClr val="bg1"/>
                </a:solidFill>
              </a:rPr>
              <a:t>Step Two: Collection</a:t>
            </a:r>
          </a:p>
          <a:p>
            <a:endParaRPr lang="en-US" sz="2400" dirty="0">
              <a:solidFill>
                <a:schemeClr val="bg1"/>
              </a:solidFill>
            </a:endParaRPr>
          </a:p>
          <a:p>
            <a:pPr marL="400050" indent="-400050">
              <a:buFont typeface="+mj-lt"/>
              <a:buAutoNum type="romanLcPeriod"/>
            </a:pPr>
            <a:r>
              <a:rPr lang="en-US" sz="2400" dirty="0">
                <a:solidFill>
                  <a:schemeClr val="bg1"/>
                </a:solidFill>
              </a:rPr>
              <a:t>Open page on browser</a:t>
            </a:r>
          </a:p>
          <a:p>
            <a:pPr marL="400050" indent="-400050">
              <a:buFont typeface="+mj-lt"/>
              <a:buAutoNum type="romanLcPeriod"/>
            </a:pPr>
            <a:r>
              <a:rPr lang="en-US" sz="2400" dirty="0">
                <a:solidFill>
                  <a:schemeClr val="bg1"/>
                </a:solidFill>
              </a:rPr>
              <a:t>Fill out one survey at a time</a:t>
            </a:r>
          </a:p>
          <a:p>
            <a:pPr marL="400050" indent="-400050">
              <a:buFont typeface="+mj-lt"/>
              <a:buAutoNum type="romanLcPeriod"/>
            </a:pPr>
            <a:r>
              <a:rPr lang="en-US" sz="2400" dirty="0">
                <a:solidFill>
                  <a:schemeClr val="bg1"/>
                </a:solidFill>
              </a:rPr>
              <a:t>Submit/Save as Draft</a:t>
            </a:r>
          </a:p>
        </p:txBody>
      </p:sp>
    </p:spTree>
    <p:extLst>
      <p:ext uri="{BB962C8B-B14F-4D97-AF65-F5344CB8AC3E}">
        <p14:creationId xmlns:p14="http://schemas.microsoft.com/office/powerpoint/2010/main" val="223857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eboer\Downloads\IMG-08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511" y="1141192"/>
            <a:ext cx="3030535" cy="539031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0" y="-1820"/>
            <a:ext cx="9144000" cy="1143000"/>
          </a:xfrm>
          <a:solidFill>
            <a:schemeClr val="accent3">
              <a:lumMod val="75000"/>
            </a:schemeClr>
          </a:solidFill>
        </p:spPr>
        <p:txBody>
          <a:bodyPr/>
          <a:lstStyle/>
          <a:p>
            <a:r>
              <a:rPr lang="en-US" dirty="0">
                <a:solidFill>
                  <a:schemeClr val="bg1"/>
                </a:solidFill>
              </a:rPr>
              <a:t>Open page in browser (works offline)</a:t>
            </a:r>
          </a:p>
        </p:txBody>
      </p:sp>
      <p:sp>
        <p:nvSpPr>
          <p:cNvPr id="8" name="TextBox 7"/>
          <p:cNvSpPr txBox="1"/>
          <p:nvPr/>
        </p:nvSpPr>
        <p:spPr>
          <a:xfrm>
            <a:off x="7113180" y="2531746"/>
            <a:ext cx="1169581" cy="707886"/>
          </a:xfrm>
          <a:prstGeom prst="rect">
            <a:avLst/>
          </a:prstGeom>
          <a:noFill/>
        </p:spPr>
        <p:txBody>
          <a:bodyPr wrap="square" rtlCol="0">
            <a:spAutoFit/>
          </a:bodyPr>
          <a:lstStyle/>
          <a:p>
            <a:r>
              <a:rPr lang="en-US" sz="2000" dirty="0"/>
              <a:t>Language Selection</a:t>
            </a:r>
          </a:p>
        </p:txBody>
      </p:sp>
      <p:cxnSp>
        <p:nvCxnSpPr>
          <p:cNvPr id="11" name="Straight Arrow Connector 10"/>
          <p:cNvCxnSpPr>
            <a:stCxn id="8" idx="1"/>
          </p:cNvCxnSpPr>
          <p:nvPr/>
        </p:nvCxnSpPr>
        <p:spPr>
          <a:xfrm flipH="1" flipV="1">
            <a:off x="4890978" y="2531746"/>
            <a:ext cx="2222202" cy="3539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6687" y="3933400"/>
            <a:ext cx="1169581" cy="707886"/>
          </a:xfrm>
          <a:prstGeom prst="rect">
            <a:avLst/>
          </a:prstGeom>
          <a:noFill/>
        </p:spPr>
        <p:txBody>
          <a:bodyPr wrap="square" rtlCol="0">
            <a:spAutoFit/>
          </a:bodyPr>
          <a:lstStyle/>
          <a:p>
            <a:r>
              <a:rPr lang="en-US" sz="2000" dirty="0"/>
              <a:t>Queue menu</a:t>
            </a:r>
          </a:p>
        </p:txBody>
      </p:sp>
      <p:cxnSp>
        <p:nvCxnSpPr>
          <p:cNvPr id="15" name="Straight Arrow Connector 14"/>
          <p:cNvCxnSpPr/>
          <p:nvPr/>
        </p:nvCxnSpPr>
        <p:spPr>
          <a:xfrm>
            <a:off x="1733107" y="4277833"/>
            <a:ext cx="1531088" cy="4253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0356" y="1544618"/>
            <a:ext cx="1169581" cy="1015663"/>
          </a:xfrm>
          <a:prstGeom prst="rect">
            <a:avLst/>
          </a:prstGeom>
          <a:noFill/>
        </p:spPr>
        <p:txBody>
          <a:bodyPr wrap="square" rtlCol="0">
            <a:spAutoFit/>
          </a:bodyPr>
          <a:lstStyle/>
          <a:p>
            <a:r>
              <a:rPr lang="en-US" sz="2000" dirty="0"/>
              <a:t>Number of drafts queued</a:t>
            </a:r>
          </a:p>
        </p:txBody>
      </p:sp>
      <p:cxnSp>
        <p:nvCxnSpPr>
          <p:cNvPr id="24" name="Straight Arrow Connector 23"/>
          <p:cNvCxnSpPr/>
          <p:nvPr/>
        </p:nvCxnSpPr>
        <p:spPr>
          <a:xfrm flipV="1">
            <a:off x="1658423" y="1984882"/>
            <a:ext cx="1605772" cy="3912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189510" y="4462774"/>
            <a:ext cx="3030535" cy="23101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265580" y="5262792"/>
            <a:ext cx="1304262" cy="707886"/>
          </a:xfrm>
          <a:prstGeom prst="rect">
            <a:avLst/>
          </a:prstGeom>
          <a:noFill/>
        </p:spPr>
        <p:txBody>
          <a:bodyPr wrap="square" rtlCol="0">
            <a:spAutoFit/>
          </a:bodyPr>
          <a:lstStyle/>
          <a:p>
            <a:r>
              <a:rPr lang="en-US" sz="2000" dirty="0"/>
              <a:t>Beginning of survey</a:t>
            </a:r>
          </a:p>
        </p:txBody>
      </p:sp>
      <p:cxnSp>
        <p:nvCxnSpPr>
          <p:cNvPr id="29" name="Straight Arrow Connector 28"/>
          <p:cNvCxnSpPr/>
          <p:nvPr/>
        </p:nvCxnSpPr>
        <p:spPr>
          <a:xfrm flipH="1">
            <a:off x="6220046" y="5617857"/>
            <a:ext cx="104553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27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3">
              <a:lumMod val="75000"/>
            </a:schemeClr>
          </a:solidFill>
        </p:spPr>
        <p:txBody>
          <a:bodyPr/>
          <a:lstStyle/>
          <a:p>
            <a:r>
              <a:rPr lang="en-US" dirty="0">
                <a:solidFill>
                  <a:schemeClr val="bg1"/>
                </a:solidFill>
              </a:rPr>
              <a:t>Selecting a language</a:t>
            </a:r>
          </a:p>
        </p:txBody>
      </p:sp>
      <p:sp>
        <p:nvSpPr>
          <p:cNvPr id="4" name="Content Placeholder 3"/>
          <p:cNvSpPr>
            <a:spLocks noGrp="1"/>
          </p:cNvSpPr>
          <p:nvPr>
            <p:ph idx="1"/>
          </p:nvPr>
        </p:nvSpPr>
        <p:spPr>
          <a:xfrm>
            <a:off x="457200" y="1600200"/>
            <a:ext cx="4125176" cy="4525963"/>
          </a:xfrm>
        </p:spPr>
        <p:txBody>
          <a:bodyPr>
            <a:normAutofit/>
          </a:bodyPr>
          <a:lstStyle/>
          <a:p>
            <a:pPr marL="514350" indent="-514350">
              <a:buFont typeface="+mj-lt"/>
              <a:buAutoNum type="arabicPeriod"/>
            </a:pPr>
            <a:r>
              <a:rPr lang="en-US" dirty="0"/>
              <a:t>Tap in the box at the top of the page</a:t>
            </a:r>
          </a:p>
          <a:p>
            <a:pPr marL="514350" indent="-514350">
              <a:buFont typeface="+mj-lt"/>
              <a:buAutoNum type="arabicPeriod"/>
            </a:pPr>
            <a:endParaRPr lang="en-US" dirty="0"/>
          </a:p>
          <a:p>
            <a:pPr marL="514350" indent="-514350">
              <a:buFont typeface="+mj-lt"/>
              <a:buAutoNum type="arabicPeriod"/>
            </a:pPr>
            <a:r>
              <a:rPr lang="en-US" dirty="0"/>
              <a:t>Select your preferred language from the pop-up menu</a:t>
            </a:r>
          </a:p>
          <a:p>
            <a:pPr marL="0" indent="0">
              <a:buNone/>
            </a:pPr>
            <a:r>
              <a:rPr lang="en-US" sz="2400" i="1" dirty="0"/>
              <a:t>Note: Local languages are the default</a:t>
            </a:r>
          </a:p>
        </p:txBody>
      </p:sp>
      <p:pic>
        <p:nvPicPr>
          <p:cNvPr id="5" name="Picture 4"/>
          <p:cNvPicPr>
            <a:picLocks noChangeAspect="1"/>
          </p:cNvPicPr>
          <p:nvPr/>
        </p:nvPicPr>
        <p:blipFill>
          <a:blip r:embed="rId2"/>
          <a:stretch>
            <a:fillRect/>
          </a:stretch>
        </p:blipFill>
        <p:spPr>
          <a:xfrm>
            <a:off x="293338" y="5848505"/>
            <a:ext cx="8578076" cy="204937"/>
          </a:xfrm>
          <a:prstGeom prst="rect">
            <a:avLst/>
          </a:prstGeom>
        </p:spPr>
      </p:pic>
      <p:pic>
        <p:nvPicPr>
          <p:cNvPr id="9" name="Picture 8"/>
          <p:cNvPicPr>
            <a:picLocks noChangeAspect="1"/>
          </p:cNvPicPr>
          <p:nvPr/>
        </p:nvPicPr>
        <p:blipFill>
          <a:blip r:embed="rId3"/>
          <a:stretch>
            <a:fillRect/>
          </a:stretch>
        </p:blipFill>
        <p:spPr>
          <a:xfrm>
            <a:off x="5029200" y="6065237"/>
            <a:ext cx="3471340" cy="622387"/>
          </a:xfrm>
          <a:prstGeom prst="rect">
            <a:avLst/>
          </a:prstGeom>
        </p:spPr>
      </p:pic>
      <p:pic>
        <p:nvPicPr>
          <p:cNvPr id="5122" name="Picture 2" descr="C:\Users\adeboer\Downloads\IMG-0852.PNG"/>
          <p:cNvPicPr>
            <a:picLocks noChangeAspect="1" noChangeArrowheads="1"/>
          </p:cNvPicPr>
          <p:nvPr/>
        </p:nvPicPr>
        <p:blipFill rotWithShape="1">
          <a:blip r:embed="rId4">
            <a:extLst>
              <a:ext uri="{28A0092B-C50C-407E-A947-70E740481C1C}">
                <a14:useLocalDpi xmlns:a14="http://schemas.microsoft.com/office/drawing/2010/main" val="0"/>
              </a:ext>
            </a:extLst>
          </a:blip>
          <a:srcRect t="21203" b="5884"/>
          <a:stretch/>
        </p:blipFill>
        <p:spPr bwMode="auto">
          <a:xfrm>
            <a:off x="5573344" y="1600200"/>
            <a:ext cx="3030757" cy="393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80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1190</Words>
  <Application>Microsoft Office PowerPoint</Application>
  <PresentationFormat>On-screen Show (4:3)</PresentationFormat>
  <Paragraphs>184</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Theme</vt:lpstr>
      <vt:lpstr>EVERYTHING YOU NEED TO KNOW</vt:lpstr>
      <vt:lpstr>OVERALL PROCESS</vt:lpstr>
      <vt:lpstr>What you’ll need for set-up</vt:lpstr>
      <vt:lpstr>Getting set-up with KOBO</vt:lpstr>
      <vt:lpstr>Getting set-up with KOBO</vt:lpstr>
      <vt:lpstr>Getting set-up with KOBO</vt:lpstr>
      <vt:lpstr>On to Step Two!</vt:lpstr>
      <vt:lpstr>Open page in browser (works offline)</vt:lpstr>
      <vt:lpstr>Selecting a language</vt:lpstr>
      <vt:lpstr>Filling out the survey</vt:lpstr>
      <vt:lpstr>Filling out the survey</vt:lpstr>
      <vt:lpstr>Filling out the survey</vt:lpstr>
      <vt:lpstr>Filling out the survey</vt:lpstr>
      <vt:lpstr>Filling out the survey</vt:lpstr>
      <vt:lpstr>Filling out the survey</vt:lpstr>
      <vt:lpstr>Filling out the survey</vt:lpstr>
      <vt:lpstr>Filling out the survey</vt:lpstr>
      <vt:lpstr>Filling out the survey</vt:lpstr>
      <vt:lpstr>Filling out the survey</vt:lpstr>
      <vt:lpstr>Specific Questions to Pay Attention to:</vt:lpstr>
      <vt:lpstr>Specific Questions to Pay Attention to:</vt:lpstr>
      <vt:lpstr>Specific Questions to Pay Attention to:</vt:lpstr>
      <vt:lpstr>Restricted answer combinations</vt:lpstr>
      <vt:lpstr>Saving vs. Submitting</vt:lpstr>
      <vt:lpstr>Saving vs. Submitting</vt:lpstr>
      <vt:lpstr>Saving vs. Submitting</vt:lpstr>
      <vt:lpstr>Accessing your queue</vt:lpstr>
      <vt:lpstr>Accessing your queue</vt:lpstr>
      <vt:lpstr>Accessing your queue</vt:lpstr>
      <vt:lpstr>Almost there! On to Step Three!</vt:lpstr>
      <vt:lpstr>When you can re-connect…</vt:lpstr>
      <vt:lpstr>When you can re-connect…</vt:lpstr>
      <vt:lpstr>When you can re-connect…</vt:lpstr>
      <vt:lpstr>You’re almost ready!</vt:lpstr>
      <vt:lpstr>Connect to WIFI whenever possible</vt:lpstr>
      <vt:lpstr>Tips to preserve battery</vt:lpstr>
      <vt:lpstr>Don’t download/use other apps</vt:lpstr>
      <vt:lpstr>Ready. Set. GO!</vt:lpstr>
    </vt:vector>
  </TitlesOfParts>
  <Company>CRC Support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 Heetderks</dc:creator>
  <cp:lastModifiedBy>Michael Wagg</cp:lastModifiedBy>
  <cp:revision>36</cp:revision>
  <dcterms:created xsi:type="dcterms:W3CDTF">2014-12-08T20:23:31Z</dcterms:created>
  <dcterms:modified xsi:type="dcterms:W3CDTF">2017-09-25T19:48:32Z</dcterms:modified>
</cp:coreProperties>
</file>