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0" r:id="rId3"/>
    <p:sldId id="277" r:id="rId4"/>
    <p:sldId id="261" r:id="rId5"/>
    <p:sldId id="278" r:id="rId6"/>
    <p:sldId id="263" r:id="rId7"/>
    <p:sldId id="280" r:id="rId8"/>
    <p:sldId id="281" r:id="rId9"/>
    <p:sldId id="286" r:id="rId10"/>
    <p:sldId id="298" r:id="rId11"/>
    <p:sldId id="282" r:id="rId12"/>
    <p:sldId id="283" r:id="rId13"/>
    <p:sldId id="284" r:id="rId14"/>
    <p:sldId id="287" r:id="rId15"/>
    <p:sldId id="285" r:id="rId16"/>
    <p:sldId id="288" r:id="rId17"/>
    <p:sldId id="289" r:id="rId18"/>
    <p:sldId id="292" r:id="rId19"/>
    <p:sldId id="293" r:id="rId20"/>
    <p:sldId id="290" r:id="rId21"/>
    <p:sldId id="291" r:id="rId22"/>
    <p:sldId id="296" r:id="rId23"/>
    <p:sldId id="297" r:id="rId24"/>
    <p:sldId id="294" r:id="rId25"/>
    <p:sldId id="274" r:id="rId26"/>
    <p:sldId id="275" r:id="rId27"/>
    <p:sldId id="279" r:id="rId28"/>
    <p:sldId id="276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6AA84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E2414-7511-4E74-9FE5-9DB2A55CB940}">
  <a:tblStyle styleId="{51CE2414-7511-4E74-9FE5-9DB2A55CB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FA768C-7839-4385-8FB4-5C5302B54E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14800" y="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19200" y="685800"/>
            <a:ext cx="4876799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>
                <a:highlight>
                  <a:srgbClr val="FFFF00"/>
                </a:highlight>
              </a:rPr>
              <a:t>ADD MORE MATERIAL TO LAB 1 (TOO SHORT)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Websites: Pinterest (with django), Instagram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Problem solving: Think critically and creatively, express a solution clearly and concisely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3256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5547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15448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04219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6267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76768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5906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7276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72635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360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Formal languages: dense, concise, hard to read, strict rules about syntax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Natural languages: wordy, rely on context for understanding, redundancy, full of ambiguity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Courier New font: monospaced so that characters on neighboring lines line up in columns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478172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93295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338528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80368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99893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Websites: Pinterest (with django), Instagram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Problem solving: Think critically and creatively, express a solution clearly and concisely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Websites: Pinterest (with django), Instagram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Problem solving: Think critically and creatively, express a solution clearly and concisely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211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Websites: Pinterest (with django), Instagram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Problem solving: Think critically and creatively, express a solution clearly and concisely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Formal languages: dense, concise, hard to read, strict rules about syntax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Natural languages: wordy, rely on context for understanding, redundancy, full of ambiguity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800" b="0" i="0" u="none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Interpreted language: code written by humans is interpreted into machine code, which the processors in our computers understand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Machine code: the 0’s and 1’s that the processors in our computers understand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Courier New font: monospaced so that characters on neighboring lines line up in columns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68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The term “bug” began being used with regard to computers when an error occurred in the Mark II electromechanical computer at Harvard in 1947, and a </a:t>
            </a:r>
            <a:r>
              <a:rPr lang="en-US" sz="1800" b="0" i="0" u="none" strike="noStrike" cap="none">
                <a:solidFill>
                  <a:schemeClr val="dk1"/>
                </a:solidFill>
              </a:rPr>
              <a:t>moth was found to be blocking one of its old mechanical relays. The term “bug” had been used extensively in the past to describe engineering problems; Thomas Edison even used it in 1878.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Debugging is useful in activities beyond programming.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The term “bug” began being used with regard to computers when an error occurred in the Mark II electromechanical computer at Harvard in 1947, and a </a:t>
            </a:r>
            <a:r>
              <a:rPr lang="en-US" sz="1800" b="0" i="0" u="none" strike="noStrike" cap="none">
                <a:solidFill>
                  <a:schemeClr val="dk1"/>
                </a:solidFill>
              </a:rPr>
              <a:t>moth was found to be blocking one of its old mechanical relays. The term “bug” had been used extensively in the past to describe engineering problems; Thomas Edison even used it in 1878.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/>
              <a:t>Debugging is useful in activities beyond programming.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875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0" i="0" u="none" strike="noStrike" cap="none" dirty="0"/>
              <a:t>Self-documenting code ideal for academics that share all of their work.</a:t>
            </a:r>
            <a:endParaRPr sz="1800" b="0" i="0" u="none" strike="noStrike" cap="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2989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933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14800" y="9144000"/>
            <a:ext cx="3200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399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3391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pharper/analyze_categorical_dat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stats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tacamp.com/tracks/learn-statistics-with-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advgraphs/ggplot2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superzip-examp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shiny.rstudio.com/gallery/genome-browser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methods.net/index.html" TargetMode="External"/><Relationship Id="rId3" Type="http://schemas.openxmlformats.org/officeDocument/2006/relationships/hyperlink" Target="https://www.r-project.org/other-docs.html" TargetMode="External"/><Relationship Id="rId7" Type="http://schemas.openxmlformats.org/officeDocument/2006/relationships/hyperlink" Target="https://www.r-blogger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tracks/data-scientist-with-r" TargetMode="External"/><Relationship Id="rId5" Type="http://schemas.openxmlformats.org/officeDocument/2006/relationships/hyperlink" Target="https://www.rstudio.com/online-learning/" TargetMode="External"/><Relationship Id="rId4" Type="http://schemas.openxmlformats.org/officeDocument/2006/relationships/hyperlink" Target="http://r4ds.had.co.nz/" TargetMode="External"/><Relationship Id="rId9" Type="http://schemas.openxmlformats.org/officeDocument/2006/relationships/hyperlink" Target="http://adv-r.had.co.nz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pharper/analyze_categorical_data/blob/master/functions.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.harper@colorado.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mespharper/practical_R_for_research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rstudio+debugg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pharper/practical_R_for_research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io/rio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85800" y="27093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Practical Coding in R for Researchers</a:t>
            </a:r>
            <a:endParaRPr dirty="0"/>
          </a:p>
        </p:txBody>
      </p:sp>
      <p:pic>
        <p:nvPicPr>
          <p:cNvPr id="90" name="Shape 9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03429" y="1619798"/>
            <a:ext cx="1601874" cy="123781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45350" y="1619798"/>
            <a:ext cx="7653300" cy="499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you will accomplish: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Learn coding basics in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 3.4.3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461963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high-level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open-source programming language, using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RStudio 1.1</a:t>
            </a:r>
            <a:endParaRPr dirty="0">
              <a:solidFill>
                <a:srgbClr val="0000FF"/>
              </a:solidFill>
            </a:endParaRP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Used for statistical computing</a:t>
            </a:r>
          </a:p>
          <a:p>
            <a:pPr marL="914400" lvl="1">
              <a:buClr>
                <a:schemeClr val="dk1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graphics in academia and</a:t>
            </a:r>
          </a:p>
          <a:p>
            <a:pPr marL="914400" lvl="1">
              <a:buClr>
                <a:schemeClr val="dk1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professionally</a:t>
            </a: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800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most popular language</a:t>
            </a:r>
            <a:endParaRPr lang="en-US" sz="18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Easy (relatively)</a:t>
            </a:r>
          </a:p>
          <a:p>
            <a:pPr marL="1376363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steeper learning curve than other</a:t>
            </a:r>
          </a:p>
          <a:p>
            <a:pPr marL="1376363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coding languages like Python</a:t>
            </a: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Strong community support</a:t>
            </a: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Great documentation</a:t>
            </a:r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 what R can create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Learn practical coding tips for researchers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YOUR QUESTIONS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answered</a:t>
            </a:r>
          </a:p>
        </p:txBody>
      </p:sp>
      <p:pic>
        <p:nvPicPr>
          <p:cNvPr id="8" name="Shape 90">
            <a:extLst>
              <a:ext uri="{FF2B5EF4-FFF2-40B4-BE49-F238E27FC236}">
                <a16:creationId xmlns:a16="http://schemas.microsoft.com/office/drawing/2014/main" id="{3BAC55A5-73B1-4FB2-AD08-571EBA80D54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01098" y="3207751"/>
            <a:ext cx="2208412" cy="77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 bldLvl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Visualize missing data</a:t>
            </a:r>
          </a:p>
          <a:p>
            <a:pPr marL="914400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load_libraries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“Amelia”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missmap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(data, main = "Missing vs observed",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legend = F)</a:t>
            </a:r>
          </a:p>
          <a:p>
            <a:pPr marL="914400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sapply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(data, function(x) sum(is.na(x)))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40589-1BBE-4549-92BC-3BEE65C9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3" y="2720443"/>
            <a:ext cx="4571429" cy="38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D4149-6D32-4773-9A34-C651F81D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675" y="3329531"/>
            <a:ext cx="3895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Change names of columns in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Easier to understand, access, and display in Console and graphics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Steps</a:t>
            </a:r>
          </a:p>
          <a:p>
            <a:pPr marL="1376363" lvl="2" indent="-355600">
              <a:buSzPts val="2000"/>
              <a:buFont typeface="+mj-lt"/>
              <a:buAutoNum type="arabicPeriod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Save original columns names</a:t>
            </a:r>
          </a:p>
          <a:p>
            <a:pPr marL="1828800" lvl="1">
              <a:buSzPts val="2000"/>
            </a:pP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old.col.names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names(data)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6363" lvl="2" indent="-355600">
              <a:buSzPts val="2000"/>
              <a:buFont typeface="+mj-lt"/>
              <a:buAutoNum type="arabicPeriod" startAt="2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Change column names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1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names(data) = c(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“ID”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“Date”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“Name”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…)</a:t>
            </a:r>
          </a:p>
          <a:p>
            <a:pPr marL="1662113" lvl="3" indent="-285750">
              <a:buSzPts val="2000"/>
              <a:buFontTx/>
              <a:buChar char="-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Must have the same number of names as columns</a:t>
            </a:r>
          </a:p>
          <a:p>
            <a:pPr marL="1376363" lvl="3">
              <a:buSzPts val="2000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in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6363" lvl="2" indent="-355600">
              <a:buSzPts val="2000"/>
              <a:buFont typeface="+mj-lt"/>
              <a:buAutoNum type="arabicPeriod" startAt="3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Verify consistency</a:t>
            </a:r>
          </a:p>
          <a:p>
            <a:pPr marL="1828800" lvl="2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(names(data),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old.col.names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E9E99-91C0-4148-9BE8-A25791552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"/>
          <a:stretch/>
        </p:blipFill>
        <p:spPr>
          <a:xfrm>
            <a:off x="1744027" y="4667797"/>
            <a:ext cx="6078730" cy="19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Remove unused columns</a:t>
            </a:r>
          </a:p>
          <a:p>
            <a:pPr marL="854075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cols.to.drop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c(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“Creator”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“Lat”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000" b="1" dirty="0" err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Lng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…)</a:t>
            </a:r>
          </a:p>
          <a:p>
            <a:pPr marL="854075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data = data[, !(names(data) %in%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cols.to.drop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)]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</a:p>
          <a:p>
            <a:pPr marL="854075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data = subset(data, select = -c(Creator, Lat,…))</a:t>
            </a:r>
          </a:p>
          <a:p>
            <a:pPr marL="914400" lvl="0">
              <a:buSzPts val="2000"/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Convert data types</a:t>
            </a:r>
          </a:p>
          <a:p>
            <a:pPr marL="91440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data$Date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as.Date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data$Date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data$Vill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as.factor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data$Vill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0">
              <a:buSzPts val="2000"/>
            </a:pP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1:length(names(data))) {</a:t>
            </a:r>
          </a:p>
          <a:p>
            <a:pPr marL="9144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is.character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(data[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][[1]])) {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data[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][[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as.factor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(data[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][[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]])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01600" lvl="0">
              <a:buSzPts val="2000"/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Create new columns based on existing columns</a:t>
            </a:r>
          </a:p>
          <a:p>
            <a:pPr marL="914400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data$Yr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as.factor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(format(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as.Date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data$Date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   format =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“%Y-%m-%d”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“%Y”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Rename factors (levels) within a column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Must have same number and be in order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Always check using summary() before and after for consistency!</a:t>
            </a:r>
          </a:p>
          <a:p>
            <a:pPr marL="9144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summary(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data$CrelR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  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Before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levels(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data$CrelR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= c("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Siblng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Spous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      "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Parnt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Othr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summary(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data$CrelR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  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After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3A61B7-BD24-45A4-B4A2-2D9360B3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4405449"/>
            <a:ext cx="8677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Remove rows that have a certain variable missing</a:t>
            </a:r>
            <a:endParaRPr lang="en-US" dirty="0"/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cs typeface="Courier New"/>
                <a:sym typeface="Courier New"/>
              </a:rPr>
              <a:t>summary(</a:t>
            </a:r>
            <a:r>
              <a:rPr lang="en-US" sz="2000" b="1" dirty="0" err="1">
                <a:latin typeface="Courier New"/>
                <a:cs typeface="Courier New"/>
                <a:sym typeface="Courier New"/>
              </a:rPr>
              <a:t>data$CGend</a:t>
            </a:r>
            <a:r>
              <a:rPr lang="en-US" sz="2000" b="1" dirty="0">
                <a:latin typeface="Courier New"/>
                <a:cs typeface="Courier New"/>
                <a:sym typeface="Courier New"/>
              </a:rPr>
              <a:t>)    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# Before</a:t>
            </a:r>
          </a:p>
          <a:p>
            <a:pPr marL="914400" lvl="0">
              <a:buSzPts val="2000"/>
            </a:pPr>
            <a:r>
              <a:rPr lang="en-US" sz="2000" b="1" dirty="0">
                <a:latin typeface="Courier New"/>
                <a:cs typeface="Courier New"/>
                <a:sym typeface="Courier New"/>
              </a:rPr>
              <a:t>data = subset(data, !is.na(</a:t>
            </a:r>
            <a:r>
              <a:rPr lang="en-US" sz="2000" b="1" dirty="0" err="1">
                <a:latin typeface="Courier New"/>
                <a:cs typeface="Courier New"/>
                <a:sym typeface="Courier New"/>
              </a:rPr>
              <a:t>CGend</a:t>
            </a:r>
            <a:r>
              <a:rPr lang="en-US" sz="2000" b="1" dirty="0">
                <a:latin typeface="Courier New"/>
                <a:cs typeface="Courier New"/>
                <a:sym typeface="Courier New"/>
              </a:rPr>
              <a:t>))</a:t>
            </a:r>
          </a:p>
          <a:p>
            <a:pPr marL="914400">
              <a:buSzPts val="2000"/>
            </a:pPr>
            <a:r>
              <a:rPr lang="en-US" sz="2000" b="1" dirty="0">
                <a:latin typeface="Courier New"/>
                <a:cs typeface="Courier New"/>
                <a:sym typeface="Courier New"/>
              </a:rPr>
              <a:t>summary(</a:t>
            </a:r>
            <a:r>
              <a:rPr lang="en-US" sz="2000" b="1" dirty="0" err="1">
                <a:latin typeface="Courier New"/>
                <a:cs typeface="Courier New"/>
                <a:sym typeface="Courier New"/>
              </a:rPr>
              <a:t>data$CGend</a:t>
            </a:r>
            <a:r>
              <a:rPr lang="en-US" sz="2000" b="1" dirty="0">
                <a:latin typeface="Courier New"/>
                <a:cs typeface="Courier New"/>
                <a:sym typeface="Courier New"/>
              </a:rPr>
              <a:t>)    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# After</a:t>
            </a: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Keep only rows that pass a logic test</a:t>
            </a:r>
            <a:endParaRPr lang="en-US" sz="2000" b="1" dirty="0">
              <a:solidFill>
                <a:srgbClr val="0000FF"/>
              </a:solidFill>
              <a:latin typeface="Courier New"/>
              <a:cs typeface="Courier New"/>
              <a:sym typeface="Courier New"/>
            </a:endParaRPr>
          </a:p>
          <a:p>
            <a:pPr marL="914400">
              <a:buSzPts val="2000"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data = subset(data, Prov !=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cs typeface="Courier New"/>
                <a:sym typeface="Courier New"/>
              </a:rPr>
              <a:t>“Phnom Penh”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914400">
              <a:buSzPts val="2000"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data =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droplevels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(data)</a:t>
            </a:r>
          </a:p>
          <a:p>
            <a:pPr marL="914400">
              <a:buSzPts val="2000"/>
            </a:pPr>
            <a:endParaRPr lang="en-US" sz="2000" b="1" dirty="0">
              <a:latin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99662-A58B-4CAB-883A-E8812CCB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54878"/>
            <a:ext cx="7820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Create new column based on existing column    using logic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e.g., 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Behav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equals “Wave”, then make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Behav_Wave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equal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558800" lvl="1">
              <a:buSzPts val="2000"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summary(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     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Before</a:t>
            </a:r>
          </a:p>
          <a:p>
            <a:pPr marL="558800" lvl="1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data$Behav_Wave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ifelse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(is.na(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NA,</a:t>
            </a:r>
          </a:p>
          <a:p>
            <a:pPr marL="558800" lvl="1">
              <a:buSzPts val="20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ifelse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grepl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“Wave”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      fixed = TRUE),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1,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0))</a:t>
            </a:r>
          </a:p>
          <a:p>
            <a:pPr marL="558800" lvl="1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data$Behav_Wave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as.factor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data$Behav_Wave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summary(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data$Behav_Wave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After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2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Combine columns using logic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e.g., 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Poor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equals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“No”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PovertyCategory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equals </a:t>
            </a:r>
            <a:r>
              <a:rPr lang="en-US" sz="2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then copy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Poor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PovertyCategory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lvl="1">
              <a:buSzPts val="20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data$Poor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Before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data$PoveryCategory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for (row in 1:length(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data$Poor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if (data[row,]$Poor ==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“No”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&amp;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is.na(data[row,]$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PovertyCategory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data[row,]$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PovertyCategory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data[row,]$Poor</a:t>
            </a:r>
          </a:p>
          <a:p>
            <a:pPr marL="558800" lvl="1">
              <a:buSzPts val="20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data$Poor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 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After</a:t>
            </a:r>
          </a:p>
          <a:p>
            <a:pPr marL="5588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data$PoveryCategory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 summary(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data$PovertyCategory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       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 After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39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Useful functions</a:t>
            </a:r>
          </a:p>
          <a:p>
            <a:pPr marL="461963"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summary(), names(), subset(), order(), unique(),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data.frame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(), print(), paste(), round(), rep(), …</a:t>
            </a:r>
          </a:p>
          <a:p>
            <a:pPr marL="101600" lvl="0">
              <a:buSzPts val="20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Useful libraries</a:t>
            </a:r>
          </a:p>
          <a:p>
            <a:pPr marL="461963" lvl="0">
              <a:buSzPts val="2000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FactoMineR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vcd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factoextra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ltm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0">
              <a:buSzPts val="2000"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Frequency analyses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Lots of libraries and functions out there</a:t>
            </a:r>
          </a:p>
          <a:p>
            <a:pPr marL="1376363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e.g.,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prop.table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CrossTable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 created 1-way, 2-way and 3-way frequency-analyses functions (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GitHub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to streamline my analyses.</a:t>
            </a:r>
          </a:p>
          <a:p>
            <a:pPr marL="1376363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Include association metrics like chi-squared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SzPts val="20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Generalized linear modeling with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glm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Create linear models to predict outcomes using inputs of any type (categorical, ordinal, interval, ratio)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Examples on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GitHub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Analyzing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2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Statistical analyses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Everything you want to do, R can do.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Lots of good libraries and functions out there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Here are some basics:</a:t>
            </a:r>
          </a:p>
          <a:p>
            <a:pPr marL="558800" lvl="1">
              <a:buSzPts val="20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summary(results)</a:t>
            </a:r>
          </a:p>
          <a:p>
            <a:pPr marL="914400" lvl="1">
              <a:buSzPts val="2000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- Can tell you a lot depending on how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was created (e.g., output from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glm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lvl="1">
              <a:buSzPts val="20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>
              <a:buSzPts val="2000"/>
            </a:pP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anova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(results, test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800" b="1" dirty="0" err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Chisq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1">
              <a:buSzPts val="20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mean(), median(),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sd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(), …</a:t>
            </a:r>
          </a:p>
          <a:p>
            <a:pPr marL="558800" lvl="1">
              <a:buSzPts val="20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Check out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Quick-R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’s and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DataCamp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tutorials for statistics in R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Analyzing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2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Useful plotting functions</a:t>
            </a:r>
          </a:p>
          <a:p>
            <a:pPr marL="461963" lvl="0">
              <a:buSzPts val="2000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(built into R)</a:t>
            </a:r>
          </a:p>
          <a:p>
            <a:pPr marL="461963" lvl="0">
              <a:buSzPts val="2000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library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963" lvl="0">
              <a:buSzPts val="2000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library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61963" lvl="0">
              <a:buSzPts val="2000"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Lots of other functions and libraries out there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Check out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Quick-R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’s tutorial and suggestions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Plotting Results</a:t>
            </a:r>
            <a:endParaRPr dirty="0"/>
          </a:p>
        </p:txBody>
      </p:sp>
      <p:pic>
        <p:nvPicPr>
          <p:cNvPr id="7170" name="Picture 2" descr="https://www.statmethods.net/advgraphs/images/ggplotdensity.png">
            <a:extLst>
              <a:ext uri="{FF2B5EF4-FFF2-40B4-BE49-F238E27FC236}">
                <a16:creationId xmlns:a16="http://schemas.microsoft.com/office/drawing/2014/main" id="{63A44D03-E912-4E4E-90A8-D96200F9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23" y="2417940"/>
            <a:ext cx="3126377" cy="31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47294-C5D3-43C2-B5B8-29D337D9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50" y="2540750"/>
            <a:ext cx="4775339" cy="28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Who is in My Audience?</a:t>
            </a:r>
            <a:endParaRPr dirty="0"/>
          </a:p>
        </p:txBody>
      </p:sp>
      <p:sp>
        <p:nvSpPr>
          <p:cNvPr id="123" name="Shape 123"/>
          <p:cNvSpPr txBox="1"/>
          <p:nvPr/>
        </p:nvSpPr>
        <p:spPr>
          <a:xfrm>
            <a:off x="745350" y="1143000"/>
            <a:ext cx="8220899" cy="3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you consider yourself a beginner, intermediate or advanced programmer?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languages do you have experience 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with?</a:t>
            </a:r>
            <a:endParaRPr sz="20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66" name="Picture 2" descr="Image result for R for dummies">
            <a:extLst>
              <a:ext uri="{FF2B5EF4-FFF2-40B4-BE49-F238E27FC236}">
                <a16:creationId xmlns:a16="http://schemas.microsoft.com/office/drawing/2014/main" id="{3D0D8997-8F1A-4716-940F-C8093F4D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1" y="1899423"/>
            <a:ext cx="2044363" cy="25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advanced R">
            <a:extLst>
              <a:ext uri="{FF2B5EF4-FFF2-40B4-BE49-F238E27FC236}">
                <a16:creationId xmlns:a16="http://schemas.microsoft.com/office/drawing/2014/main" id="{5B17EFD0-85B9-4B2D-A86A-CB3F6890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4" y="1899423"/>
            <a:ext cx="1657771" cy="25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lated image">
            <a:extLst>
              <a:ext uri="{FF2B5EF4-FFF2-40B4-BE49-F238E27FC236}">
                <a16:creationId xmlns:a16="http://schemas.microsoft.com/office/drawing/2014/main" id="{2B08D669-2FA7-44DC-AD1A-8A591829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72" y="1899423"/>
            <a:ext cx="4188787" cy="25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90">
            <a:extLst>
              <a:ext uri="{FF2B5EF4-FFF2-40B4-BE49-F238E27FC236}">
                <a16:creationId xmlns:a16="http://schemas.microsoft.com/office/drawing/2014/main" id="{74504CF2-C20B-4F69-97EB-87834E36B19C}"/>
              </a:ext>
            </a:extLst>
          </p:cNvPr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814028" y="5320208"/>
            <a:ext cx="1601874" cy="123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2" name="Picture 8" descr="Image result for python">
            <a:extLst>
              <a:ext uri="{FF2B5EF4-FFF2-40B4-BE49-F238E27FC236}">
                <a16:creationId xmlns:a16="http://schemas.microsoft.com/office/drawing/2014/main" id="{6E194CC9-962C-4CD6-9A95-ACCDF625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0941"/>
            <a:ext cx="3818033" cy="128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matlab">
            <a:extLst>
              <a:ext uri="{FF2B5EF4-FFF2-40B4-BE49-F238E27FC236}">
                <a16:creationId xmlns:a16="http://schemas.microsoft.com/office/drawing/2014/main" id="{805EF9B3-7F32-453F-81CC-5F8CA576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75" y="5093700"/>
            <a:ext cx="3396478" cy="12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ISO C++ Logo.svg">
            <a:extLst>
              <a:ext uri="{FF2B5EF4-FFF2-40B4-BE49-F238E27FC236}">
                <a16:creationId xmlns:a16="http://schemas.microsoft.com/office/drawing/2014/main" id="{674677A9-05AC-4852-8685-BC6DEDD6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61" y="5925252"/>
            <a:ext cx="693177" cy="7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Save text sent to Console to text file instead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Text will not show up in Console!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file1 = file(paste(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getwd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“/output/results.txt”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914400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914400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sink(file1, append =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sink(file1, append = </a:t>
            </a: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type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“message”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SzPts val="20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Stop saving Console text to file</a:t>
            </a:r>
            <a:endParaRPr lang="en-US" dirty="0">
              <a:ea typeface="Courier New"/>
            </a:endParaRPr>
          </a:p>
          <a:p>
            <a:pPr marL="461963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sink()</a:t>
            </a:r>
          </a:p>
          <a:p>
            <a:pPr marL="461963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sink(type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“message”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Export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7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Save plots to PDF file</a:t>
            </a:r>
          </a:p>
          <a:p>
            <a:pPr marL="461963" lvl="0">
              <a:buSzPts val="2000"/>
            </a:pP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pdf(paste(getwd(),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da-DK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/output/results.pdf”</a:t>
            </a: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61963" lvl="0">
              <a:buSzPts val="2000"/>
            </a:pP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          sep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da-DK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da-DK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0">
              <a:buSzPts val="2000"/>
            </a:pPr>
            <a:endParaRPr lang="da-DK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Stop saving plots to PDF file</a:t>
            </a:r>
            <a:endParaRPr lang="da-DK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0">
              <a:buSzPts val="2000"/>
            </a:pP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dev.off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61963" lvl="0">
              <a:buSzPts val="2000"/>
            </a:pP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closeAllConnections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461963" lvl="0">
              <a:buSzPts val="20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Could also use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ggexport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() from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ggpubr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library</a:t>
            </a:r>
          </a:p>
          <a:p>
            <a:pPr marL="461963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plot1 = plot(x, y)</a:t>
            </a:r>
          </a:p>
          <a:p>
            <a:pPr marL="461963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plot2 = plot(y, z)</a:t>
            </a:r>
          </a:p>
          <a:p>
            <a:pPr marL="461963" lvl="0">
              <a:buSzPts val="2000"/>
            </a:pP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load_libraries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800" b="1" dirty="0" err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ggpubr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61963" lvl="0">
              <a:buSzPts val="2000"/>
            </a:pP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ggexport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plotlist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list(plot1, plot2),</a:t>
            </a:r>
          </a:p>
          <a:p>
            <a:pPr marL="461963" lvl="0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filename = </a:t>
            </a: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paste(getwd(),</a:t>
            </a:r>
          </a:p>
          <a:p>
            <a:pPr marL="461963" lvl="0">
              <a:buSzPts val="2000"/>
            </a:pPr>
            <a:r>
              <a:rPr lang="da-DK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da-DK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/output/results.pdf”</a:t>
            </a: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61963" lvl="0">
              <a:buSzPts val="2000"/>
            </a:pP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sep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da-DK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da-DK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Export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1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Shiny app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Sharing Results</a:t>
            </a:r>
            <a:endParaRPr dirty="0"/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B618DBCA-2FE3-4EF0-9F88-62D40C126D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SuperZip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map from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Shiny Gallery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Sharing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8E510-F29E-49B8-BE18-20FEF8C8D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3727"/>
            <a:ext cx="9144000" cy="4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Coding can get complex quickly, especially when debugging.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When saving text/plots to files, problems can arise when errors occur.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If you save text/plots to files anywhere in your code, add the following to the end of your script.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sink()</a:t>
            </a:r>
          </a:p>
          <a:p>
            <a:pPr marL="914400" lvl="1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dev.off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914400" lvl="1">
              <a:buSzPts val="2000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closeAllConnections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914400" lvl="1">
              <a:buSzPts val="20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Ensures all outputs go to Console and RStudio’s plot window instead of to files </a:t>
            </a:r>
            <a:r>
              <a:rPr lang="en-US" sz="1800" i="1" dirty="0">
                <a:latin typeface="Courier New"/>
                <a:ea typeface="Courier New"/>
                <a:cs typeface="Courier New"/>
                <a:sym typeface="Courier New"/>
              </a:rPr>
              <a:t>when you run your next script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Saves time and reduces headaches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Ending Your 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6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3">
            <a:extLst>
              <a:ext uri="{FF2B5EF4-FFF2-40B4-BE49-F238E27FC236}">
                <a16:creationId xmlns:a16="http://schemas.microsoft.com/office/drawing/2014/main" id="{8F9CAC47-0125-43E4-9E64-BBD9E1340E2B}"/>
              </a:ext>
            </a:extLst>
          </p:cNvPr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Learning R is tough. Check these out!</a:t>
            </a:r>
            <a:endParaRPr lang="en-US" sz="2000" dirty="0"/>
          </a:p>
          <a:p>
            <a:pPr lvl="0">
              <a:lnSpc>
                <a:spcPct val="115000"/>
              </a:lnSpc>
            </a:pPr>
            <a:endParaRPr lang="en-US" sz="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R Documentation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lnSpc>
                <a:spcPct val="115000"/>
              </a:lnSpc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Great info on all built-in functions, types, modules, third-party guides, etc.</a:t>
            </a:r>
          </a:p>
          <a:p>
            <a:pPr marL="457200" lvl="0" indent="-355600">
              <a:lnSpc>
                <a:spcPct val="115000"/>
              </a:lnSpc>
              <a:buSzPts val="2000"/>
              <a:buFont typeface="Courier New"/>
              <a:buChar char="●"/>
            </a:pPr>
            <a:endParaRPr lang="en-US" sz="700" dirty="0"/>
          </a:p>
          <a:p>
            <a:pPr lvl="0">
              <a:lnSpc>
                <a:spcPct val="115000"/>
              </a:lnSpc>
              <a:buClr>
                <a:srgbClr val="1155CC"/>
              </a:buClr>
            </a:pPr>
            <a:r>
              <a:rPr lang="en-US" sz="2000" b="1" dirty="0">
                <a:latin typeface="Courier New"/>
                <a:cs typeface="Courier New"/>
                <a:sym typeface="Courier New"/>
                <a:hlinkClick r:id="rId4"/>
              </a:rPr>
              <a:t>R for Data Science</a:t>
            </a:r>
            <a:r>
              <a:rPr lang="en-US" sz="2000" b="1" dirty="0">
                <a:latin typeface="Courier New"/>
                <a:cs typeface="Courier New"/>
                <a:sym typeface="Courier New"/>
              </a:rPr>
              <a:t> book</a:t>
            </a:r>
            <a:endParaRPr lang="en-US" sz="2000" dirty="0"/>
          </a:p>
          <a:p>
            <a:pPr marL="457200" lvl="0" indent="-355600">
              <a:lnSpc>
                <a:spcPct val="115000"/>
              </a:lnSpc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cs typeface="Courier New"/>
                <a:sym typeface="Courier New"/>
              </a:rPr>
              <a:t>The online version of a book written by Hadley Wickham, Chief Scientist at RStudio and a Professor of Statistics</a:t>
            </a:r>
          </a:p>
          <a:p>
            <a:pPr lvl="0">
              <a:lnSpc>
                <a:spcPct val="115000"/>
              </a:lnSpc>
              <a:buSzPts val="2000"/>
            </a:pPr>
            <a:endParaRPr lang="en-US" sz="700" dirty="0">
              <a:sym typeface="Courier New"/>
            </a:endParaRPr>
          </a:p>
          <a:p>
            <a:pPr lvl="0">
              <a:lnSpc>
                <a:spcPct val="115000"/>
              </a:lnSpc>
              <a:buClr>
                <a:srgbClr val="1155CC"/>
              </a:buClr>
            </a:pPr>
            <a:r>
              <a:rPr lang="en-US" sz="2000" b="1" dirty="0">
                <a:latin typeface="Courier New"/>
                <a:cs typeface="Courier New"/>
                <a:sym typeface="Courier New"/>
                <a:hlinkClick r:id="rId5"/>
              </a:rPr>
              <a:t>RStudio Online Learning</a:t>
            </a:r>
            <a:endParaRPr lang="en-US" sz="2000" dirty="0"/>
          </a:p>
          <a:p>
            <a:pPr marL="457200" lvl="0" indent="-355600">
              <a:lnSpc>
                <a:spcPct val="115000"/>
              </a:lnSpc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cs typeface="Courier New"/>
                <a:sym typeface="Courier New"/>
              </a:rPr>
              <a:t>Tutorials, articles, and examples from RStudio</a:t>
            </a:r>
            <a:endParaRPr lang="en-US" sz="2000" dirty="0"/>
          </a:p>
          <a:p>
            <a:pPr lvl="0">
              <a:lnSpc>
                <a:spcPct val="115000"/>
              </a:lnSpc>
            </a:pPr>
            <a:endParaRPr lang="en-US" sz="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DataCamp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  <a:hlinkClick r:id="rId7"/>
              </a:rPr>
              <a:t>RBloggers</a:t>
            </a: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, </a:t>
            </a: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  <a:hlinkClick r:id="rId8"/>
              </a:rPr>
              <a:t>Quick-R</a:t>
            </a: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, and </a:t>
            </a: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  <a:hlinkClick r:id="rId9"/>
              </a:rPr>
              <a:t>Advanced R</a:t>
            </a:r>
            <a:endParaRPr lang="en-US" sz="2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</a:pPr>
            <a:endParaRPr lang="en-US" sz="1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 algn="ctr">
              <a:lnSpc>
                <a:spcPct val="115000"/>
              </a:lnSpc>
            </a:pP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Search Google for your specific problem!</a:t>
            </a:r>
          </a:p>
          <a:p>
            <a:pPr lvl="0" algn="ctr">
              <a:lnSpc>
                <a:spcPct val="115000"/>
              </a:lnSpc>
            </a:pPr>
            <a:endParaRPr lang="en-US" sz="1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 algn="ctr">
              <a:lnSpc>
                <a:spcPct val="115000"/>
              </a:lnSpc>
            </a:pPr>
            <a:r>
              <a:rPr lang="en-US" sz="2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Ask your resident R nerd.</a:t>
            </a:r>
            <a:endParaRPr lang="en-US" sz="2000" dirty="0"/>
          </a:p>
        </p:txBody>
      </p:sp>
      <p:sp>
        <p:nvSpPr>
          <p:cNvPr id="6" name="Shape 154">
            <a:extLst>
              <a:ext uri="{FF2B5EF4-FFF2-40B4-BE49-F238E27FC236}">
                <a16:creationId xmlns:a16="http://schemas.microsoft.com/office/drawing/2014/main" id="{FBE45355-E2AF-407E-9F44-24B465BB5991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Font typeface="Courier New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Useful 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745350" y="1143000"/>
            <a:ext cx="7623587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those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 descriptions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self-documenting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cs typeface="Courier New"/>
                <a:sym typeface="Courier New"/>
              </a:rPr>
              <a:t>For your and others benefit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cs typeface="Courier New"/>
                <a:sym typeface="Courier New"/>
              </a:rPr>
              <a:t>Even your own code is hard to understand even just a month later!</a:t>
            </a:r>
          </a:p>
          <a:p>
            <a:pPr marL="558800" lvl="1">
              <a:buSzPts val="2000"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familiar with how to </a:t>
            </a:r>
            <a:r>
              <a:rPr lang="en-US" sz="2000" b="1" dirty="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clean your data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effectively and efficiently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Makes analysis easier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Shows other researchers what you did (reproducibility!)</a:t>
            </a: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endParaRPr lang="en-US" sz="10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Learn about </a:t>
            </a:r>
            <a:r>
              <a:rPr lang="en-US" sz="2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analyses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2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plotting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functions that suit your needs via R’s online community and documentation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endParaRPr lang="en-US" sz="10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Check out my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GitHub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for useful functions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endParaRPr lang="en-US" sz="1000" b="1" dirty="0">
              <a:solidFill>
                <a:schemeClr val="tx1"/>
              </a:solidFill>
              <a:latin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Ask me questions anytime</a:t>
            </a:r>
            <a:r>
              <a:rPr lang="en-US" sz="2000" b="1" dirty="0">
                <a:latin typeface="Courier New"/>
                <a:cs typeface="Courier New"/>
                <a:sym typeface="Courier New"/>
              </a:rPr>
              <a:t>!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cs typeface="Courier New"/>
                <a:sym typeface="Courier New"/>
              </a:rPr>
              <a:t>We learn when presented by challenges.</a:t>
            </a:r>
            <a:endParaRPr lang="en-US" sz="2000" b="1" dirty="0">
              <a:solidFill>
                <a:schemeClr val="tx1"/>
              </a:solidFill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Workshop</a:t>
            </a:r>
            <a:endParaRPr dirty="0"/>
          </a:p>
        </p:txBody>
      </p:sp>
      <p:sp>
        <p:nvSpPr>
          <p:cNvPr id="333" name="Shape 333"/>
          <p:cNvSpPr txBox="1"/>
          <p:nvPr/>
        </p:nvSpPr>
        <p:spPr>
          <a:xfrm>
            <a:off x="0" y="2005150"/>
            <a:ext cx="9144000" cy="357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Let’s answer questions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have about…</a:t>
            </a:r>
            <a:endParaRPr lang="en-US"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3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3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Your own work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3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 algn="ctr"/>
            <a:r>
              <a:rPr lang="en-US" sz="3000" b="1" dirty="0">
                <a:latin typeface="Courier New"/>
                <a:cs typeface="Courier New"/>
                <a:sym typeface="Courier New"/>
              </a:rPr>
              <a:t>What I presented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9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 Contact Information</a:t>
            </a:r>
            <a:endParaRPr dirty="0"/>
          </a:p>
        </p:txBody>
      </p:sp>
      <p:sp>
        <p:nvSpPr>
          <p:cNvPr id="333" name="Shape 333"/>
          <p:cNvSpPr txBox="1"/>
          <p:nvPr/>
        </p:nvSpPr>
        <p:spPr>
          <a:xfrm>
            <a:off x="745350" y="1143000"/>
            <a:ext cx="7653300" cy="357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James Harper, PE, ENV SP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james.harper@colorado.edu</a:t>
            </a:r>
            <a:endParaRPr lang="en-US"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(858) 522-9249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3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endParaRPr lang="en-US" sz="3000" b="1" dirty="0">
              <a:solidFill>
                <a:schemeClr val="dk1"/>
              </a:solidFill>
              <a:latin typeface="Courier New"/>
              <a:cs typeface="Courier New"/>
              <a:sym typeface="Courier New"/>
            </a:endParaRPr>
          </a:p>
          <a:p>
            <a:pPr lvl="0" algn="ctr"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Example R files and this presentation</a:t>
            </a:r>
          </a:p>
          <a:p>
            <a:pPr lvl="0" algn="ctr">
              <a:buClr>
                <a:schemeClr val="dk1"/>
              </a:buClr>
            </a:pP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available on </a:t>
            </a:r>
            <a:r>
              <a:rPr lang="en-US" sz="1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  <a:hlinkClick r:id="rId4"/>
              </a:rPr>
              <a:t>GitHub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R: The Basics</a:t>
            </a:r>
            <a:endParaRPr dirty="0"/>
          </a:p>
        </p:txBody>
      </p:sp>
      <p:sp>
        <p:nvSpPr>
          <p:cNvPr id="123" name="Shape 123"/>
          <p:cNvSpPr txBox="1"/>
          <p:nvPr/>
        </p:nvSpPr>
        <p:spPr>
          <a:xfrm>
            <a:off x="745350" y="1142999"/>
            <a:ext cx="8398650" cy="57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High-level   Open-source   Formal   Interpreted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Programs or scripts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Instructions for what you want the computer to do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Stored as .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files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from top to bottom in sequence (mostly)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dirty="0"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RStudio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we will be programming</a:t>
            </a:r>
            <a:endParaRPr dirty="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Code directly in Console</a:t>
            </a:r>
            <a:endParaRPr dirty="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000" b="1" i="0" u="none" strike="noStrike" cap="none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000" b="1" i="0" u="none" strike="noStrike" cap="none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world!”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lang="en-US"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 in Editor</a:t>
            </a:r>
            <a:endParaRPr lang="en-US" dirty="0"/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in Editor</a:t>
            </a:r>
          </a:p>
          <a:p>
            <a:pPr marL="1376363" lvl="2"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“Hello, world!”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Place cursor or highlight lines to run</a:t>
            </a: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Press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Crtl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Enter 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Enter) or click Run button</a:t>
            </a:r>
          </a:p>
          <a:p>
            <a:pPr marL="914400" lvl="1" indent="-355600"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 and output shown in Console</a:t>
            </a:r>
            <a:endParaRPr lang="en-US" sz="2000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6363">
              <a:buClr>
                <a:srgbClr val="0000FF"/>
              </a:buClr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0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“Hello, world!”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376363" lvl="0">
              <a:buClr>
                <a:srgbClr val="0000FF"/>
              </a:buClr>
            </a:pPr>
            <a:r>
              <a:rPr lang="en-US" sz="2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[1]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40288-342D-49E2-B6C7-83DE5CB307D5}"/>
              </a:ext>
            </a:extLst>
          </p:cNvPr>
          <p:cNvSpPr txBox="1"/>
          <p:nvPr/>
        </p:nvSpPr>
        <p:spPr>
          <a:xfrm rot="921278">
            <a:off x="6111575" y="3930514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Good for testing!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37DD4-CB92-4332-8CD3-25859A4D24C2}"/>
              </a:ext>
            </a:extLst>
          </p:cNvPr>
          <p:cNvSpPr txBox="1"/>
          <p:nvPr/>
        </p:nvSpPr>
        <p:spPr>
          <a:xfrm rot="1077690">
            <a:off x="5729525" y="4811495"/>
            <a:ext cx="265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when you need to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 your work!</a:t>
            </a:r>
          </a:p>
        </p:txBody>
      </p:sp>
    </p:spTree>
    <p:extLst>
      <p:ext uri="{BB962C8B-B14F-4D97-AF65-F5344CB8AC3E}">
        <p14:creationId xmlns:p14="http://schemas.microsoft.com/office/powerpoint/2010/main" val="23052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 bldLvl="3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Windows_9X_BSO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856" y="2139950"/>
            <a:ext cx="7208475" cy="450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Errors and Debugging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45350" y="1142999"/>
            <a:ext cx="8398650" cy="55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100% the most irritating, teeth-grating, </a:t>
            </a:r>
          </a:p>
          <a:p>
            <a:pPr marL="457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annoying part of coding!!!</a:t>
            </a:r>
          </a:p>
          <a:p>
            <a:pPr marL="457200" lvl="0" indent="-355600"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Many tips and tricks to dealing with errors or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debugging</a:t>
            </a:r>
            <a:endParaRPr lang="en-US" dirty="0">
              <a:ea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Types of Error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Syntax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errors		What you typed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ain’t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right!</a:t>
            </a:r>
          </a:p>
          <a:p>
            <a:pPr marL="914400" lvl="0">
              <a:buClr>
                <a:schemeClr val="dk1"/>
              </a:buClr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000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“Hello, world!”</a:t>
            </a:r>
            <a:endParaRPr lang="en-US" dirty="0"/>
          </a:p>
          <a:p>
            <a:pPr marL="914400" lvl="0">
              <a:buClr>
                <a:srgbClr val="FF0000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Error: unexpected string constant in "print</a:t>
            </a:r>
          </a:p>
          <a:p>
            <a:pPr marL="914400" lvl="0">
              <a:buClr>
                <a:srgbClr val="FF0000"/>
              </a:buClr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world!"“</a:t>
            </a:r>
          </a:p>
          <a:p>
            <a:pPr marL="101600" lvl="0">
              <a:buSzPts val="2000"/>
            </a:pP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errors		Apples and oranges</a:t>
            </a:r>
          </a:p>
          <a:p>
            <a:pPr marL="914400" lvl="0"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“a”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914400" lvl="0"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 in "a" + 1 : non-numeric argument to binary operator</a:t>
            </a:r>
          </a:p>
          <a:p>
            <a:pPr marL="101600" lvl="0">
              <a:buSzPts val="2000"/>
            </a:pP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errors	That doesn’t make sense…</a:t>
            </a:r>
            <a:endParaRPr lang="en-US" sz="1800" dirty="0">
              <a:solidFill>
                <a:srgbClr val="FF0000"/>
              </a:solidFill>
              <a:latin typeface="Courier New"/>
              <a:ea typeface="Courier New"/>
              <a:cs typeface="Courier New"/>
            </a:endParaRPr>
          </a:p>
          <a:p>
            <a:pPr marL="13716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Code runs, but output doesn’t make sense.</a:t>
            </a:r>
          </a:p>
          <a:p>
            <a:pPr marL="13716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Difficult to debug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Errors and Debugging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45349" y="1142999"/>
            <a:ext cx="8146101" cy="536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Error Descriptions</a:t>
            </a: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i="1" dirty="0">
                <a:latin typeface="Courier New"/>
                <a:ea typeface="Courier New"/>
                <a:cs typeface="Courier New"/>
                <a:sym typeface="Courier New"/>
              </a:rPr>
              <a:t>Lots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of detail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Dense but very helpful (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 THEM!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Last error listed is “most recent”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  <a:buNone/>
            </a:pPr>
            <a:endParaRPr lang="en-US" sz="20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RStudio</a:t>
            </a:r>
            <a:endParaRPr dirty="0">
              <a:solidFill>
                <a:schemeClr val="tx1"/>
              </a:solidFill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Highlights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syntax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and other errors before you run your code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Hover to see error description</a:t>
            </a:r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traceback()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debug()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etc.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Good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tutorials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YouTube</a:t>
            </a:r>
            <a:endParaRPr lang="en-US" sz="20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972FA-5FEF-4B88-B7E4-337656B3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20" y="3913274"/>
            <a:ext cx="41433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cs typeface="Courier New"/>
                <a:sym typeface="Courier New"/>
              </a:rPr>
              <a:t>Variables are assigned values and store them in the Environment.</a:t>
            </a:r>
            <a:endParaRPr sz="2000" dirty="0"/>
          </a:p>
          <a:p>
            <a:pPr marL="461963">
              <a:buClr>
                <a:schemeClr val="dk1"/>
              </a:buClr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7</a:t>
            </a:r>
          </a:p>
          <a:p>
            <a:pPr marL="461963">
              <a:buClr>
                <a:schemeClr val="dk1"/>
              </a:buClr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&gt; pet =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“dog”</a:t>
            </a:r>
          </a:p>
          <a:p>
            <a:pPr marL="461963">
              <a:buClr>
                <a:schemeClr val="dk1"/>
              </a:buClr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Make names meaningful.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Strive for understanding without #comments</a:t>
            </a:r>
            <a:endParaRPr lang="en-US" sz="2000" dirty="0"/>
          </a:p>
          <a:p>
            <a:pPr marL="457200" lvl="0" indent="457200"/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counter = counter + 1</a:t>
            </a:r>
            <a:endParaRPr lang="en-US" sz="2000" b="1" dirty="0"/>
          </a:p>
          <a:p>
            <a:pPr lvl="0"/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area_percent = 32.4</a:t>
            </a:r>
          </a:p>
          <a:p>
            <a:pPr lvl="0"/>
            <a:r>
              <a:rPr lang="en-US" sz="2000" b="1" dirty="0">
                <a:latin typeface="Courier New"/>
                <a:cs typeface="Courier New"/>
                <a:sym typeface="Courier New"/>
              </a:rPr>
              <a:t>	name_respondent1 =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cs typeface="Courier New"/>
                <a:sym typeface="Courier New"/>
              </a:rPr>
              <a:t>“Frank”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1000" b="1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 consistent with your naming style.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periods, capitals, or underscores</a:t>
            </a:r>
          </a:p>
          <a:p>
            <a:pPr marL="914400" lvl="1">
              <a:buSzPts val="2000"/>
            </a:pP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area.percent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areaPercent     area_percent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 names short.</a:t>
            </a:r>
            <a:endParaRPr lang="en-US" dirty="0"/>
          </a:p>
          <a:p>
            <a:pPr marL="914400" lvl="1">
              <a:buSzPts val="2000"/>
            </a:pPr>
            <a:r>
              <a:rPr lang="en-US" sz="18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num_resp1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vs. </a:t>
            </a:r>
            <a:r>
              <a:rPr lang="en-US" sz="18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number_of_respondents_in_sample_one</a:t>
            </a: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 you CANNOT use (R keywords)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Effectively no restrictions (unusual!)</a:t>
            </a:r>
            <a:endParaRPr sz="2000" dirty="0"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Variables</a:t>
            </a:r>
            <a:endParaRPr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7D374E-0B33-46F3-9A1E-792BC4BA87DE}"/>
              </a:ext>
            </a:extLst>
          </p:cNvPr>
          <p:cNvSpPr/>
          <p:nvPr/>
        </p:nvSpPr>
        <p:spPr>
          <a:xfrm flipH="1">
            <a:off x="1807028" y="1881050"/>
            <a:ext cx="361405" cy="136071"/>
          </a:xfrm>
          <a:prstGeom prst="rightArrow">
            <a:avLst>
              <a:gd name="adj1" fmla="val 36206"/>
              <a:gd name="adj2" fmla="val 56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6ABEB4-E65B-4B26-91F3-4DD9D81A6442}"/>
              </a:ext>
            </a:extLst>
          </p:cNvPr>
          <p:cNvSpPr/>
          <p:nvPr/>
        </p:nvSpPr>
        <p:spPr>
          <a:xfrm flipH="1">
            <a:off x="2124888" y="2184767"/>
            <a:ext cx="361405" cy="136071"/>
          </a:xfrm>
          <a:prstGeom prst="rightArrow">
            <a:avLst>
              <a:gd name="adj1" fmla="val 36206"/>
              <a:gd name="adj2" fmla="val 56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57902-9ABB-4490-905A-9DD467394013}"/>
              </a:ext>
            </a:extLst>
          </p:cNvPr>
          <p:cNvSpPr txBox="1"/>
          <p:nvPr/>
        </p:nvSpPr>
        <p:spPr>
          <a:xfrm>
            <a:off x="4079557" y="188105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17" name="Shape 178">
            <a:extLst>
              <a:ext uri="{FF2B5EF4-FFF2-40B4-BE49-F238E27FC236}">
                <a16:creationId xmlns:a16="http://schemas.microsoft.com/office/drawing/2014/main" id="{8BBED894-E655-44AC-8176-210C4212FC17}"/>
              </a:ext>
            </a:extLst>
          </p:cNvPr>
          <p:cNvSpPr txBox="1"/>
          <p:nvPr/>
        </p:nvSpPr>
        <p:spPr>
          <a:xfrm>
            <a:off x="5926501" y="3310199"/>
            <a:ext cx="3217499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SELF-DOCUMENTING CODE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2242-3617-4402-9894-AF928E5EC070}"/>
              </a:ext>
            </a:extLst>
          </p:cNvPr>
          <p:cNvSpPr txBox="1"/>
          <p:nvPr/>
        </p:nvSpPr>
        <p:spPr>
          <a:xfrm>
            <a:off x="4857585" y="1744580"/>
            <a:ext cx="2805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1963">
              <a:buClr>
                <a:schemeClr val="dk1"/>
              </a:buClr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x &lt;- 7</a:t>
            </a:r>
          </a:p>
          <a:p>
            <a:pPr marL="461963">
              <a:buClr>
                <a:schemeClr val="dk1"/>
              </a:buClr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&gt; pet &lt;- </a:t>
            </a:r>
            <a:r>
              <a:rPr lang="en-US" sz="20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“dog”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3"/>
      <p:bldP spid="14" grpId="0" animBg="1"/>
      <p:bldP spid="14" grpId="1" animBg="1"/>
      <p:bldP spid="15" grpId="0" animBg="1"/>
      <p:bldP spid="15" grpId="1" animBg="1"/>
      <p:bldP spid="3" grpId="0"/>
      <p:bldP spid="1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Clear environment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Reduces chances of logical errors from previous runs</a:t>
            </a:r>
            <a:endParaRPr lang="en-US" sz="2000" dirty="0"/>
          </a:p>
          <a:p>
            <a:pPr marL="457200" lvl="0" indent="457200"/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rm(list = ls())</a:t>
            </a:r>
          </a:p>
          <a:p>
            <a:pPr marL="457200" lvl="0" indent="457200"/>
            <a:endParaRPr lang="en-US" sz="1000" b="1" dirty="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 Console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Clears text in Console from previous runs</a:t>
            </a:r>
          </a:p>
          <a:p>
            <a:pPr marL="914400" lvl="1">
              <a:buSzPts val="2000"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cat(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“\014”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 files from output folder.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Useful when you save text/graphics to files via code</a:t>
            </a:r>
            <a:endParaRPr lang="en-US" dirty="0"/>
          </a:p>
          <a:p>
            <a:pPr marL="914400" lvl="1">
              <a:buSzPts val="2000"/>
            </a:pP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file.remove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dir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(paste(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getwd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(), 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“/output/”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sep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“”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),</a:t>
            </a:r>
          </a:p>
          <a:p>
            <a:pPr marL="914400" lvl="1">
              <a:buSzPts val="2000"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full.names</a:t>
            </a: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TRUE)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custom functions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Save your custom functions in a separate R file for easy importing into different scripts</a:t>
            </a:r>
          </a:p>
          <a:p>
            <a:pPr marL="914400" lvl="1">
              <a:buSzPts val="2000"/>
            </a:pPr>
            <a:r>
              <a:rPr lang="en-US" sz="16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source(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</a:t>
            </a:r>
            <a:r>
              <a:rPr lang="en-US" sz="1600" b="1" dirty="0" err="1">
                <a:solidFill>
                  <a:srgbClr val="6AA84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functions.R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”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55600">
              <a:buSzPts val="2000"/>
              <a:buFont typeface="Courier New"/>
              <a:buChar char="●"/>
            </a:pPr>
            <a:endParaRPr lang="en-US" sz="1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 libraries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my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load_libraries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on GitHub to easily install and load the libraries your script needs</a:t>
            </a:r>
            <a:endParaRPr lang="en-US" sz="1800" b="1" dirty="0">
              <a:solidFill>
                <a:schemeClr val="dk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558800" lvl="1">
              <a:buSzPts val="2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load_libraries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name.lib1”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6AA8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“name.lib2”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Initializing Scripts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745350" y="1143000"/>
            <a:ext cx="839865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Specify file to import using string variable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Makes future changes to code easier</a:t>
            </a:r>
            <a:endParaRPr lang="en-US" sz="2000" dirty="0"/>
          </a:p>
          <a:p>
            <a:pPr marL="457200" lvl="0" indent="457200"/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file.to.import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paste(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getwd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(),</a:t>
            </a:r>
          </a:p>
          <a:p>
            <a:pPr marL="457200" lvl="0" indent="457200"/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“/data/data_oct2017.xlsx”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457200" lvl="0" indent="457200"/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“”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457200"/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>
              <a:buSzPts val="2000"/>
              <a:buFont typeface="Courier New"/>
              <a:buChar char="●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rio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library to import data from file</a:t>
            </a:r>
            <a:endParaRPr lang="en-US" dirty="0"/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Streamlined data import and export</a:t>
            </a:r>
          </a:p>
          <a:p>
            <a:pPr marL="914400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Makes assumptions based on data file type “that the user is probably willing to make”</a:t>
            </a:r>
          </a:p>
          <a:p>
            <a:pPr marL="1376363" lvl="1" indent="-355600">
              <a:buSzPts val="2000"/>
              <a:buFont typeface="Courier New"/>
              <a:buChar char="○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Excel, .csv, SAS, SPSS, Stata, JSON, etc.</a:t>
            </a:r>
          </a:p>
          <a:p>
            <a:pPr marL="558800" lvl="1">
              <a:buSzPts val="2000"/>
            </a:pPr>
            <a:endParaRPr lang="en-US" sz="1800" b="1" dirty="0">
              <a:latin typeface="Courier New"/>
              <a:cs typeface="Courier New"/>
              <a:sym typeface="Courier New"/>
            </a:endParaRPr>
          </a:p>
          <a:p>
            <a:pPr marL="558800" lvl="1">
              <a:buSzPts val="2000"/>
            </a:pPr>
            <a:r>
              <a:rPr lang="en-US" sz="1800" b="1" dirty="0">
                <a:latin typeface="Courier New"/>
                <a:cs typeface="Courier New"/>
                <a:sym typeface="Courier New"/>
              </a:rPr>
              <a:t>	</a:t>
            </a:r>
            <a:r>
              <a:rPr lang="en-US" sz="1800" b="1" dirty="0" err="1">
                <a:latin typeface="Courier New"/>
                <a:cs typeface="Courier New"/>
                <a:sym typeface="Courier New"/>
              </a:rPr>
              <a:t>load_libraries</a:t>
            </a:r>
            <a:r>
              <a:rPr lang="en-US" sz="1800" b="1" dirty="0">
                <a:latin typeface="Courier New"/>
                <a:cs typeface="Courier New"/>
                <a:sym typeface="Courier New"/>
              </a:rPr>
              <a:t>(</a:t>
            </a:r>
            <a:r>
              <a:rPr lang="en-US" sz="1800" b="1" dirty="0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“</a:t>
            </a:r>
            <a:r>
              <a:rPr lang="en-US" sz="1800" b="1" dirty="0" err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rio</a:t>
            </a:r>
            <a:r>
              <a:rPr lang="en-US" sz="1800" b="1" dirty="0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”</a:t>
            </a:r>
            <a:r>
              <a:rPr lang="en-US" sz="1800" b="1" dirty="0">
                <a:latin typeface="Courier New"/>
                <a:cs typeface="Courier New"/>
                <a:sym typeface="Courier New"/>
              </a:rPr>
              <a:t>)</a:t>
            </a:r>
            <a:endParaRPr lang="en-US" sz="2000" b="1" dirty="0"/>
          </a:p>
          <a:p>
            <a:pPr marL="558800" lvl="1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data = import(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file.to.import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>
              <a:buSzPts val="2000"/>
              <a:buFont typeface="Courier New"/>
              <a:buChar char="○"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6363" lvl="1">
              <a:buSzPts val="2000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- Loads info from file into the variable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  <a:p>
            <a:pPr marL="1654175" lvl="1">
              <a:buSzPts val="2000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as a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R’s fancy data structure type</a:t>
            </a:r>
          </a:p>
          <a:p>
            <a:pPr marL="1376363" lvl="1">
              <a:buSzPts val="2000"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1">
              <a:buSzPts val="20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LOTS</a:t>
            </a:r>
            <a:r>
              <a:rPr lang="en-US" sz="1800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 of useful functionality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Importing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1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3">
            <a:extLst>
              <a:ext uri="{FF2B5EF4-FFF2-40B4-BE49-F238E27FC236}">
                <a16:creationId xmlns:a16="http://schemas.microsoft.com/office/drawing/2014/main" id="{73C6EB81-B9ED-4999-A13A-B50C2AC0D31F}"/>
              </a:ext>
            </a:extLst>
          </p:cNvPr>
          <p:cNvSpPr txBox="1"/>
          <p:nvPr/>
        </p:nvSpPr>
        <p:spPr>
          <a:xfrm>
            <a:off x="0" y="1143000"/>
            <a:ext cx="9144000" cy="571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algn="ctr">
              <a:buSzPts val="20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The columns and rows of the variable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ADE1F-6E35-41E4-AABB-AFE61FA0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296"/>
            <a:ext cx="9145103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2349</Words>
  <Application>Microsoft Office PowerPoint</Application>
  <PresentationFormat>On-screen Show (4:3)</PresentationFormat>
  <Paragraphs>446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Times New Roman</vt:lpstr>
      <vt:lpstr>Wingdings</vt:lpstr>
      <vt:lpstr>Default Design</vt:lpstr>
      <vt:lpstr>Practical Coding in R for Researchers</vt:lpstr>
      <vt:lpstr>Who is in My Audience?</vt:lpstr>
      <vt:lpstr>R: The Basics</vt:lpstr>
      <vt:lpstr>Errors and Debugging</vt:lpstr>
      <vt:lpstr>Errors and Debugging</vt:lpstr>
      <vt:lpstr>Variables</vt:lpstr>
      <vt:lpstr>Initializing Scripts</vt:lpstr>
      <vt:lpstr>Importing Data</vt:lpstr>
      <vt:lpstr>Cleaning Data</vt:lpstr>
      <vt:lpstr>Cleaning Data</vt:lpstr>
      <vt:lpstr>Cleaning Data</vt:lpstr>
      <vt:lpstr>Cleaning Data</vt:lpstr>
      <vt:lpstr>Cleaning Data</vt:lpstr>
      <vt:lpstr>Cleaning Data</vt:lpstr>
      <vt:lpstr>Cleaning Data</vt:lpstr>
      <vt:lpstr>Cleaning Data</vt:lpstr>
      <vt:lpstr>Analyzing Data</vt:lpstr>
      <vt:lpstr>Analyzing Data</vt:lpstr>
      <vt:lpstr>Plotting Results</vt:lpstr>
      <vt:lpstr>Export Results</vt:lpstr>
      <vt:lpstr>Export Results</vt:lpstr>
      <vt:lpstr>Sharing Results</vt:lpstr>
      <vt:lpstr>Sharing Results</vt:lpstr>
      <vt:lpstr>Ending Your Script</vt:lpstr>
      <vt:lpstr>PowerPoint Presentation</vt:lpstr>
      <vt:lpstr>Summary</vt:lpstr>
      <vt:lpstr>Workshop</vt:lpstr>
      <vt:lpstr>My 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BIOL 568</dc:title>
  <dc:creator>James Harper</dc:creator>
  <cp:lastModifiedBy>James Harper</cp:lastModifiedBy>
  <cp:revision>199</cp:revision>
  <dcterms:modified xsi:type="dcterms:W3CDTF">2018-05-28T22:22:10Z</dcterms:modified>
</cp:coreProperties>
</file>