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7"/>
  </p:notesMasterIdLst>
  <p:sldIdLst>
    <p:sldId id="3825" r:id="rId5"/>
    <p:sldId id="3845" r:id="rId6"/>
    <p:sldId id="3846" r:id="rId7"/>
    <p:sldId id="3838" r:id="rId8"/>
    <p:sldId id="3849" r:id="rId9"/>
    <p:sldId id="3842" r:id="rId10"/>
    <p:sldId id="3836" r:id="rId11"/>
    <p:sldId id="3837" r:id="rId12"/>
    <p:sldId id="3843" r:id="rId13"/>
    <p:sldId id="3841" r:id="rId14"/>
    <p:sldId id="3848" r:id="rId15"/>
    <p:sldId id="383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F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58" y="114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9582" y="1825625"/>
            <a:ext cx="4370832" cy="15728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Lending Club – Case Study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1734" y="6359652"/>
            <a:ext cx="6592824" cy="996696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James Jeyabalan / Akik Ranade</a:t>
            </a:r>
            <a:endParaRPr lang="en-US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7AAE9D30-0F82-474A-9F63-BBD29C5A5DA0}"/>
              </a:ext>
            </a:extLst>
          </p:cNvPr>
          <p:cNvSpPr txBox="1">
            <a:spLocks/>
          </p:cNvSpPr>
          <p:nvPr/>
        </p:nvSpPr>
        <p:spPr>
          <a:xfrm>
            <a:off x="5841338" y="3620869"/>
            <a:ext cx="5806440" cy="1731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rgbClr val="091E42"/>
                </a:solidFill>
                <a:latin typeface="freight-text-pro"/>
              </a:rPr>
              <a:t>Lending Club – an online agency which hosts a marketplace to mediate between investors and borrowers wants to analyse their data to minimise the risk of losing money while lending to customers.</a:t>
            </a:r>
          </a:p>
          <a:p>
            <a:pPr algn="ctr"/>
            <a:endParaRPr lang="en-GB" sz="1400" dirty="0">
              <a:solidFill>
                <a:srgbClr val="091E42"/>
              </a:solidFill>
              <a:latin typeface="freight-text-pro"/>
            </a:endParaRPr>
          </a:p>
          <a:p>
            <a:pPr algn="ctr"/>
            <a:r>
              <a:rPr lang="en-GB" sz="1400" dirty="0">
                <a:solidFill>
                  <a:srgbClr val="091E42"/>
                </a:solidFill>
                <a:latin typeface="freight-text-pro"/>
              </a:rPr>
              <a:t>We were offered a small subset of data between 2007 and 2011 (5 years) to identify driving factors for a profitable business model.</a:t>
            </a: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083A0-B5C8-4D81-870B-21C285F43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13" y="240001"/>
            <a:ext cx="10515600" cy="64994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Observation –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B44E3-E126-4442-A190-3A7A8966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97CA8C-BED9-4A70-80C1-399C1DF5D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42" y="4333614"/>
            <a:ext cx="3404232" cy="238786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AA1288-9D37-4368-B769-78D906E3A361}"/>
              </a:ext>
            </a:extLst>
          </p:cNvPr>
          <p:cNvSpPr txBox="1">
            <a:spLocks/>
          </p:cNvSpPr>
          <p:nvPr/>
        </p:nvSpPr>
        <p:spPr>
          <a:xfrm>
            <a:off x="392968" y="2392063"/>
            <a:ext cx="5404328" cy="5164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i="1" dirty="0">
                <a:solidFill>
                  <a:schemeClr val="bg1"/>
                </a:solidFill>
              </a:rPr>
              <a:t>Distribution by “</a:t>
            </a:r>
            <a:r>
              <a:rPr lang="en-GB" sz="2200" b="1" i="1" dirty="0">
                <a:solidFill>
                  <a:schemeClr val="bg1"/>
                </a:solidFill>
              </a:rPr>
              <a:t>Loan Status</a:t>
            </a:r>
            <a:r>
              <a:rPr lang="en-GB" sz="2200" i="1" dirty="0">
                <a:solidFill>
                  <a:schemeClr val="bg1"/>
                </a:solidFill>
              </a:rPr>
              <a:t>” </a:t>
            </a:r>
          </a:p>
          <a:p>
            <a:pPr marL="457200" lvl="1" indent="0">
              <a:buNone/>
            </a:pPr>
            <a:r>
              <a:rPr lang="en-GB" sz="1600" i="1" dirty="0">
                <a:solidFill>
                  <a:schemeClr val="bg1"/>
                </a:solidFill>
              </a:rPr>
              <a:t>(after removing ‘Current’ accounts)</a:t>
            </a:r>
            <a:endParaRPr lang="en-GB" sz="1200" i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DEF421-D3D2-4007-BB40-F4B9C511A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54" y="3425486"/>
            <a:ext cx="2637808" cy="752595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D1E57C1-CD83-4791-8066-EA5E46452150}"/>
              </a:ext>
            </a:extLst>
          </p:cNvPr>
          <p:cNvSpPr txBox="1">
            <a:spLocks/>
          </p:cNvSpPr>
          <p:nvPr/>
        </p:nvSpPr>
        <p:spPr>
          <a:xfrm>
            <a:off x="872859" y="1342999"/>
            <a:ext cx="5404328" cy="532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i="1" dirty="0">
                <a:solidFill>
                  <a:schemeClr val="bg1"/>
                </a:solidFill>
              </a:rPr>
              <a:t>“</a:t>
            </a:r>
            <a:r>
              <a:rPr lang="en-GB" sz="1400" b="1" i="1" dirty="0">
                <a:solidFill>
                  <a:schemeClr val="bg1"/>
                </a:solidFill>
              </a:rPr>
              <a:t>Debt Consolidation</a:t>
            </a:r>
            <a:r>
              <a:rPr lang="en-GB" sz="1400" i="1" dirty="0">
                <a:solidFill>
                  <a:schemeClr val="bg1"/>
                </a:solidFill>
              </a:rPr>
              <a:t>” is the single largest loan purpose across “Fully Paid” and “Charged-Off” borrowers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FC5A12-F69E-4DDB-9F38-B80ADCAE9A28}"/>
              </a:ext>
            </a:extLst>
          </p:cNvPr>
          <p:cNvSpPr txBox="1">
            <a:spLocks/>
          </p:cNvSpPr>
          <p:nvPr/>
        </p:nvSpPr>
        <p:spPr>
          <a:xfrm>
            <a:off x="392968" y="1002680"/>
            <a:ext cx="4095142" cy="41999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i="1" dirty="0">
                <a:solidFill>
                  <a:schemeClr val="bg1"/>
                </a:solidFill>
              </a:rPr>
              <a:t>Distribution of loans by “</a:t>
            </a:r>
            <a:r>
              <a:rPr lang="en-GB" sz="2000" b="1" i="1" dirty="0">
                <a:solidFill>
                  <a:schemeClr val="bg1"/>
                </a:solidFill>
              </a:rPr>
              <a:t>Purpose</a:t>
            </a:r>
            <a:r>
              <a:rPr lang="en-GB" sz="2000" i="1" dirty="0">
                <a:solidFill>
                  <a:schemeClr val="bg1"/>
                </a:solidFill>
              </a:rPr>
              <a:t>” </a:t>
            </a:r>
            <a:endParaRPr lang="en-GB" sz="1600" i="1" dirty="0">
              <a:solidFill>
                <a:schemeClr val="bg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3DE250E-DD9B-44F5-BEF7-73BEF916F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078" y="910804"/>
            <a:ext cx="4825191" cy="297764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C104AC1-BE6A-4452-AF73-924D929FF696}"/>
              </a:ext>
            </a:extLst>
          </p:cNvPr>
          <p:cNvSpPr txBox="1">
            <a:spLocks/>
          </p:cNvSpPr>
          <p:nvPr/>
        </p:nvSpPr>
        <p:spPr>
          <a:xfrm>
            <a:off x="1023554" y="3025628"/>
            <a:ext cx="2638097" cy="532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i="1" dirty="0">
                <a:solidFill>
                  <a:schemeClr val="bg1"/>
                </a:solidFill>
              </a:rPr>
              <a:t>17% Defaulted loans </a:t>
            </a:r>
          </a:p>
        </p:txBody>
      </p:sp>
    </p:spTree>
    <p:extLst>
      <p:ext uri="{BB962C8B-B14F-4D97-AF65-F5344CB8AC3E}">
        <p14:creationId xmlns:p14="http://schemas.microsoft.com/office/powerpoint/2010/main" val="88013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2EE8C-9095-4F12-A2F8-C4C256B1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A3D639-F3CE-4994-B72B-1023BDBF5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5192" y="240632"/>
            <a:ext cx="9289497" cy="6480843"/>
          </a:xfrm>
          <a:solidFill>
            <a:schemeClr val="accent2"/>
          </a:solidFill>
        </p:spPr>
        <p:txBody>
          <a:bodyPr>
            <a:normAutofit lnSpcReduction="10000"/>
          </a:bodyPr>
          <a:lstStyle/>
          <a:p>
            <a:endParaRPr lang="en-US" sz="2000" i="1" dirty="0">
              <a:solidFill>
                <a:schemeClr val="bg1"/>
              </a:solidFill>
            </a:endParaRPr>
          </a:p>
          <a:p>
            <a:r>
              <a:rPr lang="en-US" sz="2000" i="1" dirty="0">
                <a:solidFill>
                  <a:schemeClr val="bg1"/>
                </a:solidFill>
              </a:rPr>
              <a:t>Raw data size (</a:t>
            </a:r>
            <a:r>
              <a:rPr lang="en-US" altLang="en-US" sz="2000" i="1" dirty="0">
                <a:solidFill>
                  <a:schemeClr val="bg1"/>
                </a:solidFill>
              </a:rPr>
              <a:t>Rows: </a:t>
            </a:r>
            <a:r>
              <a:rPr lang="en-US" altLang="en-US" sz="2000" b="1" i="1" dirty="0">
                <a:solidFill>
                  <a:schemeClr val="bg1"/>
                </a:solidFill>
              </a:rPr>
              <a:t>39717</a:t>
            </a:r>
            <a:r>
              <a:rPr lang="en-US" altLang="en-US" sz="2000" i="1" dirty="0">
                <a:solidFill>
                  <a:schemeClr val="bg1"/>
                </a:solidFill>
              </a:rPr>
              <a:t>, Columns: </a:t>
            </a:r>
            <a:r>
              <a:rPr lang="en-US" altLang="en-US" sz="2000" b="1" i="1" dirty="0">
                <a:solidFill>
                  <a:schemeClr val="bg1"/>
                </a:solidFill>
              </a:rPr>
              <a:t>111</a:t>
            </a:r>
            <a:r>
              <a:rPr lang="en-US" altLang="en-US" sz="2000" i="1" dirty="0">
                <a:solidFill>
                  <a:schemeClr val="bg1"/>
                </a:solidFill>
              </a:rPr>
              <a:t>) </a:t>
            </a:r>
          </a:p>
          <a:p>
            <a:endParaRPr lang="en-US" altLang="en-US" sz="2000" i="1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1600" i="1" dirty="0">
                <a:solidFill>
                  <a:schemeClr val="bg1"/>
                </a:solidFill>
              </a:rPr>
              <a:t>After removing </a:t>
            </a:r>
            <a:r>
              <a:rPr lang="en-US" altLang="en-US" sz="1600" b="1" i="1" dirty="0">
                <a:solidFill>
                  <a:schemeClr val="bg1"/>
                </a:solidFill>
              </a:rPr>
              <a:t>“NA” columns </a:t>
            </a:r>
            <a:r>
              <a:rPr lang="en-US" altLang="en-US" sz="1600" i="1" dirty="0">
                <a:solidFill>
                  <a:schemeClr val="bg1"/>
                </a:solidFill>
              </a:rPr>
              <a:t>(Columns: </a:t>
            </a:r>
            <a:r>
              <a:rPr lang="en-US" altLang="en-US" sz="1600" b="1" i="1" dirty="0">
                <a:solidFill>
                  <a:schemeClr val="bg1"/>
                </a:solidFill>
              </a:rPr>
              <a:t>57</a:t>
            </a:r>
            <a:r>
              <a:rPr lang="en-US" altLang="en-US" sz="1600" i="1" dirty="0">
                <a:solidFill>
                  <a:schemeClr val="bg1"/>
                </a:solidFill>
              </a:rPr>
              <a:t>) </a:t>
            </a:r>
          </a:p>
          <a:p>
            <a:pPr lvl="3"/>
            <a:r>
              <a:rPr lang="en-US" altLang="en-US" sz="1400" i="1" dirty="0">
                <a:solidFill>
                  <a:schemeClr val="bg1"/>
                </a:solidFill>
              </a:rPr>
              <a:t>Effective memory utilization technique as the data set size reduced </a:t>
            </a:r>
            <a:r>
              <a:rPr lang="en-US" altLang="en-US" sz="1400" b="1" i="1" dirty="0">
                <a:solidFill>
                  <a:schemeClr val="bg1"/>
                </a:solidFill>
              </a:rPr>
              <a:t>50%</a:t>
            </a:r>
            <a:r>
              <a:rPr lang="en-US" altLang="en-US" sz="1400" i="1" dirty="0">
                <a:solidFill>
                  <a:schemeClr val="bg1"/>
                </a:solidFill>
              </a:rPr>
              <a:t> </a:t>
            </a:r>
            <a:r>
              <a:rPr lang="en-US" altLang="en-US" sz="1600" i="1" dirty="0">
                <a:solidFill>
                  <a:schemeClr val="bg1"/>
                </a:solidFill>
              </a:rPr>
              <a:t>(34 Mb to 17 Mb)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600" i="1" dirty="0">
                <a:solidFill>
                  <a:schemeClr val="bg1"/>
                </a:solidFill>
              </a:rPr>
              <a:t>After removing </a:t>
            </a:r>
            <a:r>
              <a:rPr lang="en-GB" sz="1600" b="1" i="1" dirty="0">
                <a:solidFill>
                  <a:schemeClr val="bg1"/>
                </a:solidFill>
              </a:rPr>
              <a:t>descriptive columns </a:t>
            </a:r>
            <a:r>
              <a:rPr lang="en-US" altLang="en-US" sz="1600" i="1" dirty="0">
                <a:solidFill>
                  <a:schemeClr val="bg1"/>
                </a:solidFill>
              </a:rPr>
              <a:t>(Columns: </a:t>
            </a:r>
            <a:r>
              <a:rPr lang="en-US" altLang="en-US" sz="1600" b="1" i="1" dirty="0">
                <a:solidFill>
                  <a:schemeClr val="bg1"/>
                </a:solidFill>
              </a:rPr>
              <a:t>50</a:t>
            </a:r>
            <a:r>
              <a:rPr lang="en-US" altLang="en-US" sz="1600" i="1" dirty="0">
                <a:solidFill>
                  <a:schemeClr val="bg1"/>
                </a:solidFill>
              </a:rPr>
              <a:t>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600" i="1" dirty="0">
                <a:solidFill>
                  <a:schemeClr val="bg1"/>
                </a:solidFill>
              </a:rPr>
              <a:t>After removing </a:t>
            </a:r>
            <a:r>
              <a:rPr lang="en-GB" sz="1600" b="1" i="1" dirty="0" err="1">
                <a:solidFill>
                  <a:schemeClr val="bg1"/>
                </a:solidFill>
              </a:rPr>
              <a:t>uni</a:t>
            </a:r>
            <a:r>
              <a:rPr lang="en-GB" sz="1600" b="1" i="1" dirty="0">
                <a:solidFill>
                  <a:schemeClr val="bg1"/>
                </a:solidFill>
              </a:rPr>
              <a:t>-value columns </a:t>
            </a:r>
            <a:r>
              <a:rPr lang="en-US" altLang="en-US" sz="1600" i="1" dirty="0">
                <a:solidFill>
                  <a:schemeClr val="bg1"/>
                </a:solidFill>
              </a:rPr>
              <a:t>(Columns: </a:t>
            </a:r>
            <a:r>
              <a:rPr lang="en-US" altLang="en-US" sz="1600" b="1" i="1" dirty="0">
                <a:solidFill>
                  <a:schemeClr val="bg1"/>
                </a:solidFill>
              </a:rPr>
              <a:t>41</a:t>
            </a:r>
            <a:r>
              <a:rPr lang="en-US" altLang="en-US" sz="1600" i="1" dirty="0">
                <a:solidFill>
                  <a:schemeClr val="bg1"/>
                </a:solidFill>
              </a:rPr>
              <a:t>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600" i="1" dirty="0">
                <a:solidFill>
                  <a:schemeClr val="bg1"/>
                </a:solidFill>
              </a:rPr>
              <a:t>After removing &gt;80% </a:t>
            </a:r>
            <a:r>
              <a:rPr lang="en-GB" sz="1600" b="1" i="1" dirty="0">
                <a:solidFill>
                  <a:schemeClr val="bg1"/>
                </a:solidFill>
              </a:rPr>
              <a:t>missing columns</a:t>
            </a:r>
            <a:r>
              <a:rPr lang="en-GB" sz="1600" i="1" dirty="0">
                <a:solidFill>
                  <a:schemeClr val="bg1"/>
                </a:solidFill>
              </a:rPr>
              <a:t> </a:t>
            </a:r>
            <a:r>
              <a:rPr lang="en-US" altLang="en-US" sz="1600" i="1" dirty="0">
                <a:solidFill>
                  <a:schemeClr val="bg1"/>
                </a:solidFill>
              </a:rPr>
              <a:t>(Columns: </a:t>
            </a:r>
            <a:r>
              <a:rPr lang="en-US" altLang="en-US" sz="1600" b="1" i="1" dirty="0">
                <a:solidFill>
                  <a:schemeClr val="bg1"/>
                </a:solidFill>
              </a:rPr>
              <a:t>38</a:t>
            </a:r>
            <a:r>
              <a:rPr lang="en-US" altLang="en-US" sz="1600" i="1" dirty="0">
                <a:solidFill>
                  <a:schemeClr val="bg1"/>
                </a:solidFill>
              </a:rPr>
              <a:t>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600" i="1" dirty="0">
                <a:solidFill>
                  <a:schemeClr val="bg1"/>
                </a:solidFill>
              </a:rPr>
              <a:t>Eliminating </a:t>
            </a:r>
            <a:r>
              <a:rPr lang="en-GB" sz="1600" b="1" i="1" dirty="0">
                <a:solidFill>
                  <a:schemeClr val="bg1"/>
                </a:solidFill>
              </a:rPr>
              <a:t>Current accounts </a:t>
            </a:r>
            <a:r>
              <a:rPr lang="en-GB" sz="1600" i="1" dirty="0">
                <a:solidFill>
                  <a:schemeClr val="bg1"/>
                </a:solidFill>
              </a:rPr>
              <a:t>as they don’t authoritatively say whether the borrower will be a defaulter or not. </a:t>
            </a:r>
            <a:r>
              <a:rPr lang="en-US" altLang="en-US" sz="1600" i="1" dirty="0">
                <a:solidFill>
                  <a:schemeClr val="bg1"/>
                </a:solidFill>
              </a:rPr>
              <a:t>(Rows: </a:t>
            </a:r>
            <a:r>
              <a:rPr lang="en-US" altLang="en-US" sz="1600" b="1" i="1" dirty="0">
                <a:solidFill>
                  <a:schemeClr val="bg1"/>
                </a:solidFill>
              </a:rPr>
              <a:t>38577</a:t>
            </a:r>
            <a:r>
              <a:rPr lang="en-US" altLang="en-US" sz="1600" i="1" dirty="0">
                <a:solidFill>
                  <a:schemeClr val="bg1"/>
                </a:solidFill>
              </a:rPr>
              <a:t>, 38)</a:t>
            </a:r>
            <a:endParaRPr lang="en-GB" sz="1600" i="1" dirty="0">
              <a:solidFill>
                <a:schemeClr val="bg1"/>
              </a:solidFill>
            </a:endParaRPr>
          </a:p>
          <a:p>
            <a:pPr lvl="3"/>
            <a:r>
              <a:rPr lang="en-US" altLang="en-US" sz="1200" i="1" dirty="0">
                <a:solidFill>
                  <a:schemeClr val="bg1"/>
                </a:solidFill>
              </a:rPr>
              <a:t># of Current accounts is 1140, of which only 121 rows show delinquency, and the last delinquency is an average 3 Years</a:t>
            </a:r>
          </a:p>
          <a:p>
            <a:pPr lvl="3"/>
            <a:r>
              <a:rPr lang="en-US" altLang="en-US" sz="1200" i="1" dirty="0">
                <a:solidFill>
                  <a:schemeClr val="bg1"/>
                </a:solidFill>
              </a:rPr>
              <a:t>Hence considering this subset of data has insignificant for any concrete decision and removing the “Current” loan accounts.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1600" i="1" dirty="0">
                <a:solidFill>
                  <a:schemeClr val="bg1"/>
                </a:solidFill>
              </a:rPr>
              <a:t>Remove 50 rows with ‘NA’ value for </a:t>
            </a:r>
            <a:r>
              <a:rPr lang="en-US" altLang="en-US" sz="1600" i="1" dirty="0" err="1">
                <a:solidFill>
                  <a:schemeClr val="bg1"/>
                </a:solidFill>
              </a:rPr>
              <a:t>revol_util</a:t>
            </a:r>
            <a:r>
              <a:rPr lang="en-US" altLang="en-US" sz="1600" i="1" dirty="0">
                <a:solidFill>
                  <a:schemeClr val="bg1"/>
                </a:solidFill>
              </a:rPr>
              <a:t> column since we don’t want to impute this ‘Ratio’ field (Rows: </a:t>
            </a:r>
            <a:r>
              <a:rPr lang="en-US" altLang="en-US" sz="1600" b="1" i="1" dirty="0">
                <a:solidFill>
                  <a:schemeClr val="bg1"/>
                </a:solidFill>
              </a:rPr>
              <a:t>38527</a:t>
            </a:r>
            <a:r>
              <a:rPr lang="en-US" altLang="en-US" sz="1600" i="1" dirty="0">
                <a:solidFill>
                  <a:schemeClr val="bg1"/>
                </a:solidFill>
              </a:rPr>
              <a:t>, 38)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600" i="1" dirty="0">
                <a:solidFill>
                  <a:schemeClr val="bg1"/>
                </a:solidFill>
              </a:rPr>
              <a:t>Remove %, + </a:t>
            </a:r>
            <a:r>
              <a:rPr lang="en-GB" sz="1600" b="1" i="1" dirty="0">
                <a:solidFill>
                  <a:schemeClr val="bg1"/>
                </a:solidFill>
              </a:rPr>
              <a:t>symbols</a:t>
            </a:r>
            <a:r>
              <a:rPr lang="en-GB" sz="1600" i="1" dirty="0">
                <a:solidFill>
                  <a:schemeClr val="bg1"/>
                </a:solidFill>
              </a:rPr>
              <a:t>, String objects which could potentially be Numeric data after removing the unwanted text suffixing the number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600" i="1" dirty="0">
                <a:solidFill>
                  <a:schemeClr val="bg1"/>
                </a:solidFill>
              </a:rPr>
              <a:t>Add 2 </a:t>
            </a:r>
            <a:r>
              <a:rPr lang="en-GB" sz="1600" b="1" i="1" dirty="0">
                <a:solidFill>
                  <a:schemeClr val="bg1"/>
                </a:solidFill>
              </a:rPr>
              <a:t>derived</a:t>
            </a:r>
            <a:r>
              <a:rPr lang="en-GB" sz="1600" i="1" dirty="0">
                <a:solidFill>
                  <a:schemeClr val="bg1"/>
                </a:solidFill>
              </a:rPr>
              <a:t> attributes/</a:t>
            </a:r>
            <a:r>
              <a:rPr lang="en-GB" sz="1600" b="1" i="1" dirty="0">
                <a:solidFill>
                  <a:schemeClr val="bg1"/>
                </a:solidFill>
              </a:rPr>
              <a:t>categories</a:t>
            </a:r>
            <a:r>
              <a:rPr lang="en-GB" sz="1600" i="1" dirty="0">
                <a:solidFill>
                  <a:schemeClr val="bg1"/>
                </a:solidFill>
              </a:rPr>
              <a:t> like Year/Month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600" i="1" dirty="0">
                <a:solidFill>
                  <a:schemeClr val="bg1"/>
                </a:solidFill>
              </a:rPr>
              <a:t>Add </a:t>
            </a:r>
            <a:r>
              <a:rPr lang="en-GB" sz="1600" b="1" i="1" dirty="0">
                <a:solidFill>
                  <a:schemeClr val="bg1"/>
                </a:solidFill>
              </a:rPr>
              <a:t>derived</a:t>
            </a:r>
            <a:r>
              <a:rPr lang="en-GB" sz="1600" i="1" dirty="0">
                <a:solidFill>
                  <a:schemeClr val="bg1"/>
                </a:solidFill>
              </a:rPr>
              <a:t> </a:t>
            </a:r>
            <a:r>
              <a:rPr lang="en-GB" sz="1600" b="1" i="1" dirty="0">
                <a:solidFill>
                  <a:schemeClr val="bg1"/>
                </a:solidFill>
              </a:rPr>
              <a:t>metrics</a:t>
            </a:r>
            <a:r>
              <a:rPr lang="en-GB" sz="1600" i="1" dirty="0">
                <a:solidFill>
                  <a:schemeClr val="bg1"/>
                </a:solidFill>
              </a:rPr>
              <a:t> like ‘</a:t>
            </a:r>
            <a:r>
              <a:rPr lang="en-GB" sz="1600" i="1" dirty="0" err="1">
                <a:solidFill>
                  <a:schemeClr val="bg1"/>
                </a:solidFill>
              </a:rPr>
              <a:t>Annual_Installment</a:t>
            </a:r>
            <a:r>
              <a:rPr lang="en-GB" sz="1600" i="1" dirty="0">
                <a:solidFill>
                  <a:schemeClr val="bg1"/>
                </a:solidFill>
              </a:rPr>
              <a:t> Amount’ to ‘Annual Income’ ratio (i2i) for analysis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600" i="1" dirty="0">
                <a:solidFill>
                  <a:schemeClr val="bg1"/>
                </a:solidFill>
              </a:rPr>
              <a:t>Add fields to dataset by casting </a:t>
            </a:r>
            <a:r>
              <a:rPr lang="en-GB" sz="1600" i="1" dirty="0" err="1">
                <a:solidFill>
                  <a:schemeClr val="bg1"/>
                </a:solidFill>
              </a:rPr>
              <a:t>AlphaNumeric</a:t>
            </a:r>
            <a:r>
              <a:rPr lang="en-GB" sz="1600" i="1" dirty="0">
                <a:solidFill>
                  <a:schemeClr val="bg1"/>
                </a:solidFill>
              </a:rPr>
              <a:t> Codes in ‘grade’, ‘subgrade’ columns as “Int” for correlation analysis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600" i="1" dirty="0">
                <a:solidFill>
                  <a:schemeClr val="bg1"/>
                </a:solidFill>
              </a:rPr>
              <a:t>Impute Employment Length of borrower with “mode” value for ~1000 rows which have </a:t>
            </a:r>
            <a:r>
              <a:rPr lang="en-GB" sz="1600" i="1" dirty="0" err="1">
                <a:solidFill>
                  <a:schemeClr val="bg1"/>
                </a:solidFill>
              </a:rPr>
              <a:t>NaN</a:t>
            </a:r>
            <a:endParaRPr lang="en-GB" sz="1600" i="1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1600" i="1" dirty="0">
                <a:solidFill>
                  <a:schemeClr val="bg1"/>
                </a:solidFill>
              </a:rPr>
              <a:t>Manual Reassign Home Ownership from one bin to another to reduce the # of categories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en-US" sz="1600" i="1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12BAB9-BC11-4236-B174-FB129E17A56C}"/>
              </a:ext>
            </a:extLst>
          </p:cNvPr>
          <p:cNvSpPr txBox="1">
            <a:spLocks/>
          </p:cNvSpPr>
          <p:nvPr/>
        </p:nvSpPr>
        <p:spPr>
          <a:xfrm>
            <a:off x="467311" y="3204246"/>
            <a:ext cx="2247013" cy="867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Technical Prep 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52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2EE8C-9095-4F12-A2F8-C4C256B1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A3D639-F3CE-4994-B72B-1023BDBF5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817" y="253157"/>
            <a:ext cx="9288379" cy="6243895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Applicants who applied and defaulted have no significant difference in </a:t>
            </a:r>
            <a:r>
              <a:rPr lang="en-GB" sz="1600" dirty="0" err="1">
                <a:solidFill>
                  <a:schemeClr val="bg1"/>
                </a:solidFill>
              </a:rPr>
              <a:t>loan_amounts</a:t>
            </a:r>
            <a:r>
              <a:rPr lang="en-GB" sz="16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Which means that applicants applying for long term has applied for more loan.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Observations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The above analysis with respect to the charged off loans. There is a more probability of defaulting when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Applicants taking loan for 'home improvement' and have income of 60k -70k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Applicants whose home ownership is 'MORTGAGE and have income of 60-70k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Applicants who receive interest at the rate of 21-24% and have an income of 70k-80k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Applicants who have taken a loan in the range 30k - 35k and are charged interest rate of 15-17.5 %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Applicants who have taken a loan for small business and the loan amount is greater than 14k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Applicants whose home ownership is 'MORTGAGE and have loan of 14-16k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When grade is F and loan amount is between 15k-20k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When employment length is 10yrs and loan amount is 12k-14k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When the loan is verified and loan amount is above 16k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For grade G and interest rate above 20%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12BAB9-BC11-4236-B174-FB129E17A56C}"/>
              </a:ext>
            </a:extLst>
          </p:cNvPr>
          <p:cNvSpPr txBox="1">
            <a:spLocks/>
          </p:cNvSpPr>
          <p:nvPr/>
        </p:nvSpPr>
        <p:spPr>
          <a:xfrm>
            <a:off x="163629" y="2780733"/>
            <a:ext cx="2521819" cy="1627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Business Findings</a:t>
            </a:r>
          </a:p>
        </p:txBody>
      </p:sp>
    </p:spTree>
    <p:extLst>
      <p:ext uri="{BB962C8B-B14F-4D97-AF65-F5344CB8AC3E}">
        <p14:creationId xmlns:p14="http://schemas.microsoft.com/office/powerpoint/2010/main" val="56305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62995-CCA4-468E-AA6D-53F57972B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587" y="307374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Recommendation :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2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When borrower’s annual income is below USD 60K and the purpose is for renewable energy, there is a high chance of default</a:t>
            </a:r>
            <a:endParaRPr lang="en-GB" sz="2200" i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A2BE6-73F0-4A7C-B9E2-E8192037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42D4D7-EBBB-4E8B-ADE0-EDBFF22E0F12}"/>
              </a:ext>
            </a:extLst>
          </p:cNvPr>
          <p:cNvGrpSpPr/>
          <p:nvPr/>
        </p:nvGrpSpPr>
        <p:grpSpPr>
          <a:xfrm>
            <a:off x="3765464" y="1814508"/>
            <a:ext cx="8181707" cy="4965032"/>
            <a:chOff x="3765464" y="1814508"/>
            <a:chExt cx="8181707" cy="49650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380C0F1-348D-4A31-B9EB-8F9E1F7DE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65464" y="1814508"/>
              <a:ext cx="8181707" cy="4965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3A2095-68FC-4241-9619-8F6FB4136F2F}"/>
                </a:ext>
              </a:extLst>
            </p:cNvPr>
            <p:cNvSpPr/>
            <p:nvPr/>
          </p:nvSpPr>
          <p:spPr>
            <a:xfrm>
              <a:off x="8321879" y="5659655"/>
              <a:ext cx="2508308" cy="696695"/>
            </a:xfrm>
            <a:prstGeom prst="ellipse">
              <a:avLst/>
            </a:prstGeom>
            <a:noFill/>
            <a:ln w="38100">
              <a:solidFill>
                <a:srgbClr val="86F6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9033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EDB26-2EFA-4ECA-A495-ADE42D421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1E48F-02D3-4592-9112-69B020E4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33E9049-1E77-4741-807B-E9F13595F4FD}"/>
              </a:ext>
            </a:extLst>
          </p:cNvPr>
          <p:cNvSpPr txBox="1">
            <a:spLocks/>
          </p:cNvSpPr>
          <p:nvPr/>
        </p:nvSpPr>
        <p:spPr>
          <a:xfrm>
            <a:off x="850827" y="1519294"/>
            <a:ext cx="10363424" cy="637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i="1" dirty="0">
                <a:solidFill>
                  <a:schemeClr val="bg1"/>
                </a:solidFill>
              </a:rPr>
              <a:t>“Fully Paid” Category has borrowers in grade A &amp; B predominantly</a:t>
            </a:r>
          </a:p>
          <a:p>
            <a:r>
              <a:rPr lang="en-GB" sz="2000" i="1" dirty="0">
                <a:solidFill>
                  <a:schemeClr val="bg1"/>
                </a:solidFill>
              </a:rPr>
              <a:t>“Charged Off” Category borrowers shift towards grade B &amp; C</a:t>
            </a:r>
            <a:endParaRPr lang="en-GB" sz="1600" i="1" dirty="0">
              <a:solidFill>
                <a:schemeClr val="bg1"/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C662E59-D267-4107-9038-8138ECF4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66" y="384496"/>
            <a:ext cx="10515600" cy="960459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Recommendation: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Grade ‘A5’ is only as good as ‘B1’ – Default percentage raises in Subgrade5 </a:t>
            </a:r>
            <a:r>
              <a:rPr lang="en-US" sz="1600" dirty="0">
                <a:solidFill>
                  <a:schemeClr val="bg1"/>
                </a:solidFill>
              </a:rPr>
              <a:t>(Grade A)</a:t>
            </a:r>
            <a:endParaRPr lang="en-GB" sz="2400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2B3DEF-4582-4063-BC88-B9192D00E35F}"/>
              </a:ext>
            </a:extLst>
          </p:cNvPr>
          <p:cNvGrpSpPr/>
          <p:nvPr/>
        </p:nvGrpSpPr>
        <p:grpSpPr>
          <a:xfrm>
            <a:off x="2564774" y="3277502"/>
            <a:ext cx="9295429" cy="3215373"/>
            <a:chOff x="2564774" y="3277502"/>
            <a:chExt cx="9295429" cy="321537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8ED12A0-F82B-49CB-B4CE-3AA2C54C3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4774" y="3411828"/>
              <a:ext cx="9295429" cy="2927350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B0DDFA8-6452-4F08-A7D9-689F4C19C7CA}"/>
                </a:ext>
              </a:extLst>
            </p:cNvPr>
            <p:cNvSpPr/>
            <p:nvPr/>
          </p:nvSpPr>
          <p:spPr>
            <a:xfrm>
              <a:off x="2952924" y="3296873"/>
              <a:ext cx="1107349" cy="3196002"/>
            </a:xfrm>
            <a:prstGeom prst="ellipse">
              <a:avLst/>
            </a:prstGeom>
            <a:noFill/>
            <a:ln w="38100" cap="flat" cmpd="sng" algn="ctr">
              <a:solidFill>
                <a:schemeClr val="bg2">
                  <a:lumMod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67E7CE7-8A36-42AC-936E-82E1791B54A3}"/>
                </a:ext>
              </a:extLst>
            </p:cNvPr>
            <p:cNvSpPr/>
            <p:nvPr/>
          </p:nvSpPr>
          <p:spPr>
            <a:xfrm>
              <a:off x="8347046" y="3277502"/>
              <a:ext cx="1107348" cy="3196002"/>
            </a:xfrm>
            <a:prstGeom prst="ellipse">
              <a:avLst/>
            </a:prstGeom>
            <a:noFill/>
            <a:ln w="38100" cap="flat" cmpd="sng" algn="ctr">
              <a:solidFill>
                <a:schemeClr val="bg2">
                  <a:lumMod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7746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1E48F-02D3-4592-9112-69B020E4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33E9049-1E77-4741-807B-E9F13595F4FD}"/>
              </a:ext>
            </a:extLst>
          </p:cNvPr>
          <p:cNvSpPr txBox="1">
            <a:spLocks/>
          </p:cNvSpPr>
          <p:nvPr/>
        </p:nvSpPr>
        <p:spPr>
          <a:xfrm>
            <a:off x="838200" y="1317939"/>
            <a:ext cx="10363424" cy="63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600" i="1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C662E59-D267-4107-9038-8138ECF4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66" y="524199"/>
            <a:ext cx="10515600" cy="1274472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Recommendation: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r>
              <a:rPr lang="en-GB" sz="22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Wedding and Medical loans have higher default rate</a:t>
            </a:r>
            <a:br>
              <a:rPr lang="en-GB" sz="22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GB" sz="22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Vacation, Car and Moving loans have No defaulters</a:t>
            </a:r>
            <a:br>
              <a:rPr lang="en-GB" sz="2400" dirty="0">
                <a:solidFill>
                  <a:schemeClr val="bg1"/>
                </a:solidFill>
              </a:rPr>
            </a:br>
            <a:r>
              <a:rPr lang="en-GB" sz="2400" b="1" dirty="0">
                <a:solidFill>
                  <a:schemeClr val="bg1"/>
                </a:solidFill>
              </a:rPr>
              <a:t>	* </a:t>
            </a:r>
            <a:r>
              <a:rPr lang="en-GB" sz="13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Considering only the loan amounts above 25K USD</a:t>
            </a:r>
            <a:endParaRPr lang="en-GB" sz="2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42168F7-6DCD-43E0-8343-BC8C908FF322}"/>
              </a:ext>
            </a:extLst>
          </p:cNvPr>
          <p:cNvGrpSpPr/>
          <p:nvPr/>
        </p:nvGrpSpPr>
        <p:grpSpPr>
          <a:xfrm>
            <a:off x="528506" y="2298583"/>
            <a:ext cx="11501607" cy="4046167"/>
            <a:chOff x="1762163" y="2830025"/>
            <a:chExt cx="10267950" cy="35147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567D91D-F5F7-4E55-9F8F-625BE1ED7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2163" y="2830025"/>
              <a:ext cx="10267950" cy="3514725"/>
            </a:xfrm>
            <a:prstGeom prst="rect">
              <a:avLst/>
            </a:prstGeom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4EA104D-0BB7-47B6-9B28-1B27EAEBB7E0}"/>
                </a:ext>
              </a:extLst>
            </p:cNvPr>
            <p:cNvSpPr/>
            <p:nvPr/>
          </p:nvSpPr>
          <p:spPr>
            <a:xfrm>
              <a:off x="9638950" y="4731391"/>
              <a:ext cx="2055303" cy="80867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93256BE-3BAD-4018-9CF1-C372B03A1F72}"/>
                </a:ext>
              </a:extLst>
            </p:cNvPr>
            <p:cNvSpPr/>
            <p:nvPr/>
          </p:nvSpPr>
          <p:spPr>
            <a:xfrm>
              <a:off x="2996269" y="4587387"/>
              <a:ext cx="896224" cy="141959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2374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1E48F-02D3-4592-9112-69B020E4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8951BCA-8808-4C59-A3C5-1CE64FBBE401}"/>
              </a:ext>
            </a:extLst>
          </p:cNvPr>
          <p:cNvSpPr txBox="1">
            <a:spLocks/>
          </p:cNvSpPr>
          <p:nvPr/>
        </p:nvSpPr>
        <p:spPr>
          <a:xfrm>
            <a:off x="220613" y="1068122"/>
            <a:ext cx="5747860" cy="1836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Longer the term, higher the loan amount taken </a:t>
            </a:r>
          </a:p>
          <a:p>
            <a:endParaRPr lang="en-GB" sz="100" i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100" i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 large portion of </a:t>
            </a:r>
            <a:r>
              <a:rPr lang="en-GB" sz="2100" b="1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high</a:t>
            </a:r>
            <a:r>
              <a:rPr lang="en-GB" sz="21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loan amounts are for Debt Consolidation, Credit Card &amp; Home Improvement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b="1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3/4</a:t>
            </a:r>
            <a:r>
              <a:rPr lang="en-GB" sz="2100" b="1" i="1" baseline="30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GB" sz="2100" b="1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of the loans </a:t>
            </a:r>
            <a:r>
              <a:rPr lang="en-GB" sz="21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taken are for the above 3 categories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E7A2685-BE64-48D8-BBB4-291ED5A9F5B0}"/>
              </a:ext>
            </a:extLst>
          </p:cNvPr>
          <p:cNvSpPr txBox="1">
            <a:spLocks/>
          </p:cNvSpPr>
          <p:nvPr/>
        </p:nvSpPr>
        <p:spPr>
          <a:xfrm>
            <a:off x="220613" y="303140"/>
            <a:ext cx="5257800" cy="656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Observation – 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EE60E-A26F-4165-B10E-88614AD981E9}"/>
              </a:ext>
            </a:extLst>
          </p:cNvPr>
          <p:cNvGrpSpPr/>
          <p:nvPr/>
        </p:nvGrpSpPr>
        <p:grpSpPr>
          <a:xfrm>
            <a:off x="2751589" y="3429000"/>
            <a:ext cx="9024052" cy="3260614"/>
            <a:chOff x="2149284" y="2603500"/>
            <a:chExt cx="9420225" cy="37528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603E3DC-B814-4C58-AC0B-4C50A4BCF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9284" y="2603500"/>
              <a:ext cx="9420225" cy="3752850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332A926-8A5D-47C3-97ED-716A73EE2C53}"/>
                </a:ext>
              </a:extLst>
            </p:cNvPr>
            <p:cNvSpPr/>
            <p:nvPr/>
          </p:nvSpPr>
          <p:spPr>
            <a:xfrm>
              <a:off x="8883941" y="4269996"/>
              <a:ext cx="2469859" cy="578841"/>
            </a:xfrm>
            <a:prstGeom prst="ellips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F9954A-B71D-4679-AF1E-DD7518265305}"/>
                </a:ext>
              </a:extLst>
            </p:cNvPr>
            <p:cNvSpPr/>
            <p:nvPr/>
          </p:nvSpPr>
          <p:spPr>
            <a:xfrm>
              <a:off x="8883941" y="5670670"/>
              <a:ext cx="2469859" cy="260347"/>
            </a:xfrm>
            <a:prstGeom prst="ellips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B6244C8-E6F2-4A69-A43D-AAE4EDFB1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491" y="217432"/>
            <a:ext cx="57721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68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D4F6-E8E2-4AE0-AEF7-E2886578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217264"/>
            <a:ext cx="10515600" cy="96045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Observation - 2</a:t>
            </a:r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B7C8AEB-6A60-4755-8456-6B61DB6A8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4595" y="2989132"/>
            <a:ext cx="5982282" cy="29162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EDB26-2EFA-4ECA-A495-ADE42D421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1E48F-02D3-4592-9112-69B020E4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33E9049-1E77-4741-807B-E9F13595F4FD}"/>
              </a:ext>
            </a:extLst>
          </p:cNvPr>
          <p:cNvSpPr txBox="1">
            <a:spLocks/>
          </p:cNvSpPr>
          <p:nvPr/>
        </p:nvSpPr>
        <p:spPr>
          <a:xfrm>
            <a:off x="645952" y="1198432"/>
            <a:ext cx="10363424" cy="1056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i="1" dirty="0">
                <a:solidFill>
                  <a:schemeClr val="bg1"/>
                </a:solidFill>
              </a:rPr>
              <a:t>There are couple of borrower's Annual Income values that are very high but it doesn't skew the mean or median. Hence those values were </a:t>
            </a:r>
            <a:r>
              <a:rPr lang="en-GB" sz="2000" b="1" i="1" dirty="0">
                <a:solidFill>
                  <a:schemeClr val="bg1"/>
                </a:solidFill>
              </a:rPr>
              <a:t>not considered as outliers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60D372-F53D-43B1-81AA-2CF6264A3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23" y="2166919"/>
            <a:ext cx="4466567" cy="14571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177AA8C-27C4-4EDC-A16E-35FEE30CB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123" y="4062393"/>
            <a:ext cx="4466567" cy="147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64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1E48F-02D3-4592-9112-69B020E4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33E9049-1E77-4741-807B-E9F13595F4FD}"/>
              </a:ext>
            </a:extLst>
          </p:cNvPr>
          <p:cNvSpPr txBox="1">
            <a:spLocks/>
          </p:cNvSpPr>
          <p:nvPr/>
        </p:nvSpPr>
        <p:spPr>
          <a:xfrm>
            <a:off x="763398" y="1249287"/>
            <a:ext cx="10363424" cy="63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i="1" dirty="0">
                <a:solidFill>
                  <a:schemeClr val="bg1"/>
                </a:solidFill>
              </a:rPr>
              <a:t>There is no correlation between Borrower’s Employment period &amp; Grade </a:t>
            </a:r>
            <a:r>
              <a:rPr lang="en-GB" sz="1600" i="1" dirty="0">
                <a:solidFill>
                  <a:schemeClr val="bg1"/>
                </a:solidFill>
              </a:rPr>
              <a:t>(Financial Rating)</a:t>
            </a:r>
          </a:p>
          <a:p>
            <a:endParaRPr lang="en-GB" sz="1600" i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28C16B-A36F-4697-81FF-5AE57AF25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31212"/>
            <a:ext cx="4396530" cy="1437807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C662E59-D267-4107-9038-8138ECF4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45" y="211121"/>
            <a:ext cx="10515600" cy="96045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Observation – 3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560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EDB26-2EFA-4ECA-A495-ADE42D421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1E48F-02D3-4592-9112-69B020E4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8951BCA-8808-4C59-A3C5-1CE64FBBE401}"/>
              </a:ext>
            </a:extLst>
          </p:cNvPr>
          <p:cNvSpPr txBox="1">
            <a:spLocks/>
          </p:cNvSpPr>
          <p:nvPr/>
        </p:nvSpPr>
        <p:spPr>
          <a:xfrm>
            <a:off x="467388" y="1083115"/>
            <a:ext cx="10886412" cy="1648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Considering a subset where the investor hasn’t funded the loan, there are borrowers marked as “delinquent in the last 2 years”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These borrowers where probably funded by Lending Club </a:t>
            </a:r>
          </a:p>
          <a:p>
            <a:r>
              <a:rPr lang="en-GB" sz="20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GB" sz="16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12% had defaulted (18 out of 148) in this “Lending Club Funded” category</a:t>
            </a:r>
          </a:p>
          <a:p>
            <a:r>
              <a:rPr lang="en-GB" sz="16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GB" sz="16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Assumption</a:t>
            </a:r>
            <a:r>
              <a:rPr lang="en-GB" sz="1600" b="1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GB" sz="1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Since the </a:t>
            </a:r>
            <a:r>
              <a:rPr lang="en-GB" sz="1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MemberID</a:t>
            </a:r>
            <a:r>
              <a:rPr lang="en-GB" sz="1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is unique across the dataset each row is considered as a new borrower.</a:t>
            </a:r>
            <a:endParaRPr lang="en-GB" sz="1800" i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E7A2685-BE64-48D8-BBB4-291ED5A9F5B0}"/>
              </a:ext>
            </a:extLst>
          </p:cNvPr>
          <p:cNvSpPr txBox="1">
            <a:spLocks/>
          </p:cNvSpPr>
          <p:nvPr/>
        </p:nvSpPr>
        <p:spPr>
          <a:xfrm>
            <a:off x="467388" y="297606"/>
            <a:ext cx="5257800" cy="656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Observation –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F2A5D5-D571-4702-99C6-1165FF256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475" y="2989583"/>
            <a:ext cx="81438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66524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DEF148-1770-458F-8F5B-C3D0A278AA97}">
  <ds:schemaRefs>
    <ds:schemaRef ds:uri="http://purl.org/dc/dcmitype/"/>
    <ds:schemaRef ds:uri="http://schemas.microsoft.com/office/2006/metadata/properties"/>
    <ds:schemaRef ds:uri="http://purl.org/dc/terms/"/>
    <ds:schemaRef ds:uri="16c05727-aa75-4e4a-9b5f-8a80a1165891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{4FDB37BB-B928-44D5-BAD3-5F9E56425197}tf78504181_win32</Template>
  <TotalTime>1444</TotalTime>
  <Words>871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Calibri</vt:lpstr>
      <vt:lpstr>freight-text-pro</vt:lpstr>
      <vt:lpstr>Tw Cen MT</vt:lpstr>
      <vt:lpstr>ShapesVTI</vt:lpstr>
      <vt:lpstr>Lending Club – Case Study</vt:lpstr>
      <vt:lpstr>PowerPoint Presentation</vt:lpstr>
      <vt:lpstr>Recommendation :  When borrower’s annual income is below USD 60K and the purpose is for renewable energy, there is a high chance of default</vt:lpstr>
      <vt:lpstr>Recommendation:  Grade ‘A5’ is only as good as ‘B1’ – Default percentage raises in Subgrade5 (Grade A)</vt:lpstr>
      <vt:lpstr>Recommendation:  Wedding and Medical loans have higher default rate Vacation, Car and Moving loans have No defaulters  * Considering only the loan amounts above 25K USD</vt:lpstr>
      <vt:lpstr>PowerPoint Presentation</vt:lpstr>
      <vt:lpstr>Observation - 2</vt:lpstr>
      <vt:lpstr>Observation – 3</vt:lpstr>
      <vt:lpstr>PowerPoint Presentation</vt:lpstr>
      <vt:lpstr>Observation – 5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– Case Study</dc:title>
  <dc:creator>Jeyabalan, James</dc:creator>
  <cp:lastModifiedBy>Jeyabalan, James</cp:lastModifiedBy>
  <cp:revision>113</cp:revision>
  <dcterms:created xsi:type="dcterms:W3CDTF">2022-10-03T09:30:16Z</dcterms:created>
  <dcterms:modified xsi:type="dcterms:W3CDTF">2022-10-05T11:16:33Z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