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1"/>
  </p:notesMasterIdLst>
  <p:sldIdLst>
    <p:sldId id="3825" r:id="rId5"/>
    <p:sldId id="3845" r:id="rId6"/>
    <p:sldId id="3846" r:id="rId7"/>
    <p:sldId id="3851" r:id="rId8"/>
    <p:sldId id="3854" r:id="rId9"/>
    <p:sldId id="3855" r:id="rId10"/>
    <p:sldId id="3856" r:id="rId11"/>
    <p:sldId id="3857" r:id="rId12"/>
    <p:sldId id="3858" r:id="rId13"/>
    <p:sldId id="3859" r:id="rId14"/>
    <p:sldId id="3860" r:id="rId15"/>
    <p:sldId id="3861" r:id="rId16"/>
    <p:sldId id="3849" r:id="rId17"/>
    <p:sldId id="3842" r:id="rId18"/>
    <p:sldId id="3862" r:id="rId19"/>
    <p:sldId id="383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F6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1" autoAdjust="0"/>
    <p:restoredTop sz="94660"/>
  </p:normalViewPr>
  <p:slideViewPr>
    <p:cSldViewPr snapToGrid="0">
      <p:cViewPr>
        <p:scale>
          <a:sx n="75" d="100"/>
          <a:sy n="75" d="100"/>
        </p:scale>
        <p:origin x="931" y="293"/>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05-Oct-22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6719582" y="1825625"/>
            <a:ext cx="4370832" cy="1572852"/>
          </a:xfrm>
        </p:spPr>
        <p:txBody>
          <a:bodyPr>
            <a:normAutofit fontScale="90000"/>
          </a:bodyPr>
          <a:lstStyle/>
          <a:p>
            <a:pPr algn="ctr"/>
            <a:r>
              <a:rPr lang="en-US" dirty="0">
                <a:solidFill>
                  <a:srgbClr val="FFFFFF"/>
                </a:solidFill>
              </a:rPr>
              <a:t>Lending Club – Case Study</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2151734" y="6359652"/>
            <a:ext cx="6592824" cy="996696"/>
          </a:xfrm>
        </p:spPr>
        <p:txBody>
          <a:bodyPr/>
          <a:lstStyle/>
          <a:p>
            <a:r>
              <a:rPr lang="en-US" dirty="0">
                <a:solidFill>
                  <a:srgbClr val="FFFFFF"/>
                </a:solidFill>
              </a:rPr>
              <a:t>James Jeyabalan / Akik Ranade</a:t>
            </a:r>
            <a:endParaRPr lang="en-US" dirty="0"/>
          </a:p>
        </p:txBody>
      </p:sp>
      <p:sp>
        <p:nvSpPr>
          <p:cNvPr id="14" name="Content Placeholder 4">
            <a:extLst>
              <a:ext uri="{FF2B5EF4-FFF2-40B4-BE49-F238E27FC236}">
                <a16:creationId xmlns:a16="http://schemas.microsoft.com/office/drawing/2014/main" id="{7AAE9D30-0F82-474A-9F63-BBD29C5A5DA0}"/>
              </a:ext>
            </a:extLst>
          </p:cNvPr>
          <p:cNvSpPr txBox="1">
            <a:spLocks/>
          </p:cNvSpPr>
          <p:nvPr/>
        </p:nvSpPr>
        <p:spPr>
          <a:xfrm>
            <a:off x="5841338" y="3620869"/>
            <a:ext cx="5806440" cy="1731307"/>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GB" sz="1400" dirty="0">
                <a:latin typeface="freight-text-pro"/>
              </a:rPr>
              <a:t>Lending Club – an online agency which hosts a marketplace to mediate between investors and borrowers wants to analyse their data to minimise the risk of losing money while lending to customers.</a:t>
            </a:r>
          </a:p>
          <a:p>
            <a:pPr algn="ctr"/>
            <a:endParaRPr lang="en-GB" sz="1400" dirty="0">
              <a:latin typeface="freight-text-pro"/>
            </a:endParaRPr>
          </a:p>
          <a:p>
            <a:pPr algn="ctr"/>
            <a:r>
              <a:rPr lang="en-GB" sz="1400" dirty="0">
                <a:latin typeface="freight-text-pro"/>
              </a:rPr>
              <a:t>The available subset of data is between 2007 and 2011 (5 years) to identify driving factors for a profitable business model.</a:t>
            </a:r>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2995-CCA4-468E-AA6D-53F57972B2EB}"/>
              </a:ext>
            </a:extLst>
          </p:cNvPr>
          <p:cNvSpPr>
            <a:spLocks noGrp="1"/>
          </p:cNvSpPr>
          <p:nvPr>
            <p:ph type="title"/>
          </p:nvPr>
        </p:nvSpPr>
        <p:spPr>
          <a:xfrm>
            <a:off x="751205" y="175295"/>
            <a:ext cx="10689590" cy="1014984"/>
          </a:xfrm>
        </p:spPr>
        <p:txBody>
          <a:bodyPr>
            <a:normAutofit fontScale="90000"/>
          </a:bodyPr>
          <a:lstStyle/>
          <a:p>
            <a:pPr>
              <a:lnSpc>
                <a:spcPct val="150000"/>
              </a:lnSpc>
            </a:pPr>
            <a:r>
              <a:rPr lang="en-GB" sz="2800" dirty="0">
                <a:solidFill>
                  <a:schemeClr val="bg1"/>
                </a:solidFill>
              </a:rPr>
              <a:t>In the performed analysis, there is more probability of defaulting when </a:t>
            </a:r>
            <a:r>
              <a:rPr lang="en-US" sz="2400" dirty="0">
                <a:solidFill>
                  <a:schemeClr val="bg1"/>
                </a:solidFill>
              </a:rPr>
              <a:t>: </a:t>
            </a:r>
            <a:br>
              <a:rPr lang="en-US" dirty="0">
                <a:solidFill>
                  <a:schemeClr val="bg1"/>
                </a:solidFill>
              </a:rPr>
            </a:br>
            <a:r>
              <a:rPr lang="en-US" sz="1800" i="1" dirty="0">
                <a:solidFill>
                  <a:schemeClr val="bg1"/>
                </a:solidFill>
                <a:latin typeface="+mn-lt"/>
                <a:ea typeface="+mn-ea"/>
                <a:cs typeface="+mn-cs"/>
              </a:rPr>
              <a:t>Applicants whose employment length is 10 years, and their loan amount is above 12K.</a:t>
            </a:r>
            <a:endParaRPr lang="en-GB" sz="1800" i="1" dirty="0">
              <a:solidFill>
                <a:schemeClr val="bg1"/>
              </a:solidFill>
              <a:latin typeface="+mn-lt"/>
              <a:ea typeface="+mn-ea"/>
              <a:cs typeface="+mn-cs"/>
            </a:endParaRPr>
          </a:p>
        </p:txBody>
      </p:sp>
      <p:sp>
        <p:nvSpPr>
          <p:cNvPr id="6" name="Slide Number Placeholder 5">
            <a:extLst>
              <a:ext uri="{FF2B5EF4-FFF2-40B4-BE49-F238E27FC236}">
                <a16:creationId xmlns:a16="http://schemas.microsoft.com/office/drawing/2014/main" id="{9E2A2BE6-73F0-4A7C-B9E2-E81920378CF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pic>
        <p:nvPicPr>
          <p:cNvPr id="4" name="Picture 3">
            <a:extLst>
              <a:ext uri="{FF2B5EF4-FFF2-40B4-BE49-F238E27FC236}">
                <a16:creationId xmlns:a16="http://schemas.microsoft.com/office/drawing/2014/main" id="{8169E1C6-30FF-49E8-A08A-593B49941108}"/>
              </a:ext>
            </a:extLst>
          </p:cNvPr>
          <p:cNvPicPr>
            <a:picLocks noChangeAspect="1"/>
          </p:cNvPicPr>
          <p:nvPr/>
        </p:nvPicPr>
        <p:blipFill>
          <a:blip r:embed="rId2"/>
          <a:stretch>
            <a:fillRect/>
          </a:stretch>
        </p:blipFill>
        <p:spPr>
          <a:xfrm>
            <a:off x="2566988" y="1256347"/>
            <a:ext cx="7058025" cy="5381625"/>
          </a:xfrm>
          <a:prstGeom prst="rect">
            <a:avLst/>
          </a:prstGeom>
        </p:spPr>
      </p:pic>
      <p:sp>
        <p:nvSpPr>
          <p:cNvPr id="8" name="Oval 7">
            <a:extLst>
              <a:ext uri="{FF2B5EF4-FFF2-40B4-BE49-F238E27FC236}">
                <a16:creationId xmlns:a16="http://schemas.microsoft.com/office/drawing/2014/main" id="{331FC454-D5B3-4C82-9017-AE2190C53027}"/>
              </a:ext>
            </a:extLst>
          </p:cNvPr>
          <p:cNvSpPr/>
          <p:nvPr/>
        </p:nvSpPr>
        <p:spPr>
          <a:xfrm>
            <a:off x="9032240" y="1432561"/>
            <a:ext cx="304800" cy="1320800"/>
          </a:xfrm>
          <a:prstGeom prst="ellipse">
            <a:avLst/>
          </a:prstGeom>
          <a:noFill/>
          <a:ln w="38100">
            <a:solidFill>
              <a:srgbClr val="86F6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086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2995-CCA4-468E-AA6D-53F57972B2EB}"/>
              </a:ext>
            </a:extLst>
          </p:cNvPr>
          <p:cNvSpPr>
            <a:spLocks noGrp="1"/>
          </p:cNvSpPr>
          <p:nvPr>
            <p:ph type="title"/>
          </p:nvPr>
        </p:nvSpPr>
        <p:spPr>
          <a:xfrm>
            <a:off x="751205" y="175295"/>
            <a:ext cx="10689590" cy="1014984"/>
          </a:xfrm>
        </p:spPr>
        <p:txBody>
          <a:bodyPr>
            <a:normAutofit fontScale="90000"/>
          </a:bodyPr>
          <a:lstStyle/>
          <a:p>
            <a:pPr>
              <a:lnSpc>
                <a:spcPct val="150000"/>
              </a:lnSpc>
            </a:pPr>
            <a:r>
              <a:rPr lang="en-GB" sz="2800" dirty="0">
                <a:solidFill>
                  <a:schemeClr val="bg1"/>
                </a:solidFill>
              </a:rPr>
              <a:t>In the performed analysis, there is more probability of defaulting when </a:t>
            </a:r>
            <a:r>
              <a:rPr lang="en-US" sz="2400" dirty="0">
                <a:solidFill>
                  <a:schemeClr val="bg1"/>
                </a:solidFill>
              </a:rPr>
              <a:t>: </a:t>
            </a:r>
            <a:br>
              <a:rPr lang="en-US" dirty="0">
                <a:solidFill>
                  <a:schemeClr val="bg1"/>
                </a:solidFill>
              </a:rPr>
            </a:br>
            <a:r>
              <a:rPr lang="en-US" sz="1800" i="1" dirty="0">
                <a:solidFill>
                  <a:schemeClr val="bg1"/>
                </a:solidFill>
                <a:latin typeface="+mn-lt"/>
                <a:ea typeface="+mn-ea"/>
                <a:cs typeface="+mn-cs"/>
              </a:rPr>
              <a:t>Applicants whose loan is verified with the loan amount above 14K.</a:t>
            </a:r>
            <a:endParaRPr lang="en-GB" sz="1800" i="1" dirty="0">
              <a:solidFill>
                <a:schemeClr val="bg1"/>
              </a:solidFill>
              <a:latin typeface="+mn-lt"/>
              <a:ea typeface="+mn-ea"/>
              <a:cs typeface="+mn-cs"/>
            </a:endParaRPr>
          </a:p>
        </p:txBody>
      </p:sp>
      <p:sp>
        <p:nvSpPr>
          <p:cNvPr id="6" name="Slide Number Placeholder 5">
            <a:extLst>
              <a:ext uri="{FF2B5EF4-FFF2-40B4-BE49-F238E27FC236}">
                <a16:creationId xmlns:a16="http://schemas.microsoft.com/office/drawing/2014/main" id="{9E2A2BE6-73F0-4A7C-B9E2-E81920378CF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pic>
        <p:nvPicPr>
          <p:cNvPr id="11" name="Picture 10">
            <a:extLst>
              <a:ext uri="{FF2B5EF4-FFF2-40B4-BE49-F238E27FC236}">
                <a16:creationId xmlns:a16="http://schemas.microsoft.com/office/drawing/2014/main" id="{AED0384F-A92D-401F-BD64-70541E743F88}"/>
              </a:ext>
            </a:extLst>
          </p:cNvPr>
          <p:cNvPicPr>
            <a:picLocks noChangeAspect="1"/>
          </p:cNvPicPr>
          <p:nvPr/>
        </p:nvPicPr>
        <p:blipFill>
          <a:blip r:embed="rId2"/>
          <a:stretch>
            <a:fillRect/>
          </a:stretch>
        </p:blipFill>
        <p:spPr>
          <a:xfrm>
            <a:off x="2290762" y="1290320"/>
            <a:ext cx="7610475" cy="5420042"/>
          </a:xfrm>
          <a:prstGeom prst="rect">
            <a:avLst/>
          </a:prstGeom>
        </p:spPr>
      </p:pic>
    </p:spTree>
    <p:extLst>
      <p:ext uri="{BB962C8B-B14F-4D97-AF65-F5344CB8AC3E}">
        <p14:creationId xmlns:p14="http://schemas.microsoft.com/office/powerpoint/2010/main" val="1490818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2995-CCA4-468E-AA6D-53F57972B2EB}"/>
              </a:ext>
            </a:extLst>
          </p:cNvPr>
          <p:cNvSpPr>
            <a:spLocks noGrp="1"/>
          </p:cNvSpPr>
          <p:nvPr>
            <p:ph type="title"/>
          </p:nvPr>
        </p:nvSpPr>
        <p:spPr>
          <a:xfrm>
            <a:off x="751205" y="175295"/>
            <a:ext cx="10689590" cy="1014984"/>
          </a:xfrm>
        </p:spPr>
        <p:txBody>
          <a:bodyPr>
            <a:normAutofit fontScale="90000"/>
          </a:bodyPr>
          <a:lstStyle/>
          <a:p>
            <a:pPr>
              <a:lnSpc>
                <a:spcPct val="150000"/>
              </a:lnSpc>
            </a:pPr>
            <a:r>
              <a:rPr lang="en-GB" sz="2800" dirty="0">
                <a:solidFill>
                  <a:schemeClr val="bg1"/>
                </a:solidFill>
              </a:rPr>
              <a:t>In the performed analysis, there is more probability of defaulting when </a:t>
            </a:r>
            <a:r>
              <a:rPr lang="en-US" sz="2400" dirty="0">
                <a:solidFill>
                  <a:schemeClr val="bg1"/>
                </a:solidFill>
              </a:rPr>
              <a:t>: </a:t>
            </a:r>
            <a:br>
              <a:rPr lang="en-US" dirty="0">
                <a:solidFill>
                  <a:schemeClr val="bg1"/>
                </a:solidFill>
              </a:rPr>
            </a:br>
            <a:r>
              <a:rPr lang="en-US" sz="1800" i="1" dirty="0">
                <a:solidFill>
                  <a:schemeClr val="bg1"/>
                </a:solidFill>
                <a:latin typeface="+mn-lt"/>
                <a:ea typeface="+mn-ea"/>
                <a:cs typeface="+mn-cs"/>
              </a:rPr>
              <a:t>Applicants have lowest grade (G) and must pay interest at a rate above 20%.</a:t>
            </a:r>
            <a:endParaRPr lang="en-GB" sz="1800" i="1" dirty="0">
              <a:solidFill>
                <a:schemeClr val="bg1"/>
              </a:solidFill>
              <a:latin typeface="+mn-lt"/>
              <a:ea typeface="+mn-ea"/>
              <a:cs typeface="+mn-cs"/>
            </a:endParaRPr>
          </a:p>
        </p:txBody>
      </p:sp>
      <p:sp>
        <p:nvSpPr>
          <p:cNvPr id="6" name="Slide Number Placeholder 5">
            <a:extLst>
              <a:ext uri="{FF2B5EF4-FFF2-40B4-BE49-F238E27FC236}">
                <a16:creationId xmlns:a16="http://schemas.microsoft.com/office/drawing/2014/main" id="{9E2A2BE6-73F0-4A7C-B9E2-E81920378CF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12</a:t>
            </a:fld>
            <a:endParaRPr lang="en-US" dirty="0">
              <a:solidFill>
                <a:prstClr val="black">
                  <a:tint val="75000"/>
                </a:prstClr>
              </a:solidFill>
            </a:endParaRPr>
          </a:p>
        </p:txBody>
      </p:sp>
      <p:pic>
        <p:nvPicPr>
          <p:cNvPr id="4" name="Picture 3">
            <a:extLst>
              <a:ext uri="{FF2B5EF4-FFF2-40B4-BE49-F238E27FC236}">
                <a16:creationId xmlns:a16="http://schemas.microsoft.com/office/drawing/2014/main" id="{0CFBCE82-E7E9-41BE-B617-E645D59E2795}"/>
              </a:ext>
            </a:extLst>
          </p:cNvPr>
          <p:cNvPicPr>
            <a:picLocks noChangeAspect="1"/>
          </p:cNvPicPr>
          <p:nvPr/>
        </p:nvPicPr>
        <p:blipFill>
          <a:blip r:embed="rId2"/>
          <a:stretch>
            <a:fillRect/>
          </a:stretch>
        </p:blipFill>
        <p:spPr>
          <a:xfrm>
            <a:off x="2686050" y="1190279"/>
            <a:ext cx="6819900" cy="5481983"/>
          </a:xfrm>
          <a:prstGeom prst="rect">
            <a:avLst/>
          </a:prstGeom>
        </p:spPr>
      </p:pic>
    </p:spTree>
    <p:extLst>
      <p:ext uri="{BB962C8B-B14F-4D97-AF65-F5344CB8AC3E}">
        <p14:creationId xmlns:p14="http://schemas.microsoft.com/office/powerpoint/2010/main" val="3648776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F11E48F-02D3-4592-9112-69B020E4414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sp>
        <p:nvSpPr>
          <p:cNvPr id="18" name="Content Placeholder 2">
            <a:extLst>
              <a:ext uri="{FF2B5EF4-FFF2-40B4-BE49-F238E27FC236}">
                <a16:creationId xmlns:a16="http://schemas.microsoft.com/office/drawing/2014/main" id="{533E9049-1E77-4741-807B-E9F13595F4FD}"/>
              </a:ext>
            </a:extLst>
          </p:cNvPr>
          <p:cNvSpPr txBox="1">
            <a:spLocks/>
          </p:cNvSpPr>
          <p:nvPr/>
        </p:nvSpPr>
        <p:spPr>
          <a:xfrm>
            <a:off x="838200" y="1317939"/>
            <a:ext cx="10363424" cy="637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1600" i="1" dirty="0"/>
          </a:p>
        </p:txBody>
      </p:sp>
      <p:sp>
        <p:nvSpPr>
          <p:cNvPr id="19" name="Title 1">
            <a:extLst>
              <a:ext uri="{FF2B5EF4-FFF2-40B4-BE49-F238E27FC236}">
                <a16:creationId xmlns:a16="http://schemas.microsoft.com/office/drawing/2014/main" id="{1C662E59-D267-4107-9038-8138ECF4D409}"/>
              </a:ext>
            </a:extLst>
          </p:cNvPr>
          <p:cNvSpPr>
            <a:spLocks noGrp="1"/>
          </p:cNvSpPr>
          <p:nvPr>
            <p:ph type="title"/>
          </p:nvPr>
        </p:nvSpPr>
        <p:spPr>
          <a:xfrm>
            <a:off x="838200" y="391577"/>
            <a:ext cx="10515600" cy="1407094"/>
          </a:xfrm>
        </p:spPr>
        <p:txBody>
          <a:bodyPr>
            <a:normAutofit fontScale="90000"/>
          </a:bodyPr>
          <a:lstStyle/>
          <a:p>
            <a:r>
              <a:rPr lang="en-US" sz="2700" dirty="0">
                <a:solidFill>
                  <a:schemeClr val="bg1"/>
                </a:solidFill>
              </a:rPr>
              <a:t>Additional Findings:</a:t>
            </a:r>
            <a:br>
              <a:rPr lang="en-US" sz="2400" dirty="0">
                <a:solidFill>
                  <a:schemeClr val="bg1"/>
                </a:solidFill>
              </a:rPr>
            </a:br>
            <a:br>
              <a:rPr lang="en-US" sz="2400" dirty="0">
                <a:solidFill>
                  <a:schemeClr val="bg1"/>
                </a:solidFill>
              </a:rPr>
            </a:br>
            <a:r>
              <a:rPr lang="en-GB" sz="2200" i="1" dirty="0">
                <a:solidFill>
                  <a:schemeClr val="bg1"/>
                </a:solidFill>
                <a:latin typeface="+mn-lt"/>
                <a:ea typeface="+mn-ea"/>
                <a:cs typeface="+mn-cs"/>
              </a:rPr>
              <a:t>Wedding and Medical loans have higher default rate</a:t>
            </a:r>
            <a:br>
              <a:rPr lang="en-GB" sz="2200" i="1" dirty="0">
                <a:solidFill>
                  <a:schemeClr val="bg1"/>
                </a:solidFill>
                <a:latin typeface="+mn-lt"/>
                <a:ea typeface="+mn-ea"/>
                <a:cs typeface="+mn-cs"/>
              </a:rPr>
            </a:br>
            <a:r>
              <a:rPr lang="en-GB" sz="2200" i="1" dirty="0">
                <a:solidFill>
                  <a:schemeClr val="bg1"/>
                </a:solidFill>
                <a:latin typeface="+mn-lt"/>
                <a:ea typeface="+mn-ea"/>
                <a:cs typeface="+mn-cs"/>
              </a:rPr>
              <a:t>Vacation, Car and Moving loans have No defaulters</a:t>
            </a:r>
            <a:br>
              <a:rPr lang="en-GB" sz="2400" dirty="0">
                <a:solidFill>
                  <a:schemeClr val="bg1"/>
                </a:solidFill>
              </a:rPr>
            </a:br>
            <a:r>
              <a:rPr lang="en-GB" sz="2400" b="1" dirty="0">
                <a:solidFill>
                  <a:schemeClr val="bg1"/>
                </a:solidFill>
              </a:rPr>
              <a:t>	* </a:t>
            </a:r>
            <a:r>
              <a:rPr lang="en-GB" sz="1300" i="1" dirty="0">
                <a:solidFill>
                  <a:schemeClr val="bg1"/>
                </a:solidFill>
                <a:latin typeface="+mn-lt"/>
                <a:ea typeface="+mn-ea"/>
                <a:cs typeface="+mn-cs"/>
              </a:rPr>
              <a:t>Considering only the loan amounts above 25K USD</a:t>
            </a:r>
            <a:endParaRPr lang="en-GB" sz="2400" dirty="0">
              <a:solidFill>
                <a:schemeClr val="bg1"/>
              </a:solidFill>
            </a:endParaRPr>
          </a:p>
        </p:txBody>
      </p:sp>
      <p:grpSp>
        <p:nvGrpSpPr>
          <p:cNvPr id="17" name="Group 16">
            <a:extLst>
              <a:ext uri="{FF2B5EF4-FFF2-40B4-BE49-F238E27FC236}">
                <a16:creationId xmlns:a16="http://schemas.microsoft.com/office/drawing/2014/main" id="{242168F7-6DCD-43E0-8343-BC8C908FF322}"/>
              </a:ext>
            </a:extLst>
          </p:cNvPr>
          <p:cNvGrpSpPr/>
          <p:nvPr/>
        </p:nvGrpSpPr>
        <p:grpSpPr>
          <a:xfrm>
            <a:off x="345197" y="2298583"/>
            <a:ext cx="11501607" cy="4046167"/>
            <a:chOff x="1762163" y="2830025"/>
            <a:chExt cx="10267950" cy="3514725"/>
          </a:xfrm>
        </p:grpSpPr>
        <p:pic>
          <p:nvPicPr>
            <p:cNvPr id="13" name="Picture 12">
              <a:extLst>
                <a:ext uri="{FF2B5EF4-FFF2-40B4-BE49-F238E27FC236}">
                  <a16:creationId xmlns:a16="http://schemas.microsoft.com/office/drawing/2014/main" id="{3567D91D-F5F7-4E55-9F8F-625BE1ED716E}"/>
                </a:ext>
              </a:extLst>
            </p:cNvPr>
            <p:cNvPicPr>
              <a:picLocks noChangeAspect="1"/>
            </p:cNvPicPr>
            <p:nvPr/>
          </p:nvPicPr>
          <p:blipFill>
            <a:blip r:embed="rId2"/>
            <a:stretch>
              <a:fillRect/>
            </a:stretch>
          </p:blipFill>
          <p:spPr>
            <a:xfrm>
              <a:off x="1762163" y="2830025"/>
              <a:ext cx="10267950" cy="3514725"/>
            </a:xfrm>
            <a:prstGeom prst="rect">
              <a:avLst/>
            </a:prstGeom>
          </p:spPr>
        </p:pic>
        <p:sp>
          <p:nvSpPr>
            <p:cNvPr id="11" name="Oval 10">
              <a:extLst>
                <a:ext uri="{FF2B5EF4-FFF2-40B4-BE49-F238E27FC236}">
                  <a16:creationId xmlns:a16="http://schemas.microsoft.com/office/drawing/2014/main" id="{54EA104D-0BB7-47B6-9B28-1B27EAEBB7E0}"/>
                </a:ext>
              </a:extLst>
            </p:cNvPr>
            <p:cNvSpPr/>
            <p:nvPr/>
          </p:nvSpPr>
          <p:spPr>
            <a:xfrm>
              <a:off x="9638950" y="4731391"/>
              <a:ext cx="2055303" cy="80867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493256BE-3BAD-4018-9CF1-C372B03A1F72}"/>
                </a:ext>
              </a:extLst>
            </p:cNvPr>
            <p:cNvSpPr/>
            <p:nvPr/>
          </p:nvSpPr>
          <p:spPr>
            <a:xfrm>
              <a:off x="2996269" y="4587387"/>
              <a:ext cx="896224" cy="141959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623746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F11E48F-02D3-4592-9112-69B020E4414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sp>
        <p:nvSpPr>
          <p:cNvPr id="9" name="Title 1">
            <a:extLst>
              <a:ext uri="{FF2B5EF4-FFF2-40B4-BE49-F238E27FC236}">
                <a16:creationId xmlns:a16="http://schemas.microsoft.com/office/drawing/2014/main" id="{68951BCA-8808-4C59-A3C5-1CE64FBBE401}"/>
              </a:ext>
            </a:extLst>
          </p:cNvPr>
          <p:cNvSpPr txBox="1">
            <a:spLocks/>
          </p:cNvSpPr>
          <p:nvPr/>
        </p:nvSpPr>
        <p:spPr>
          <a:xfrm>
            <a:off x="220613" y="1068122"/>
            <a:ext cx="5747860" cy="18367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GB" sz="2000" i="1" dirty="0">
                <a:solidFill>
                  <a:schemeClr val="bg1"/>
                </a:solidFill>
                <a:latin typeface="+mn-lt"/>
                <a:ea typeface="+mn-ea"/>
                <a:cs typeface="+mn-cs"/>
              </a:rPr>
              <a:t>Longer the term, higher the loan amount taken </a:t>
            </a:r>
          </a:p>
          <a:p>
            <a:endParaRPr lang="en-GB" sz="100" i="1" dirty="0">
              <a:solidFill>
                <a:schemeClr val="bg1"/>
              </a:solidFill>
              <a:latin typeface="+mn-lt"/>
              <a:ea typeface="+mn-ea"/>
              <a:cs typeface="+mn-cs"/>
            </a:endParaRPr>
          </a:p>
          <a:p>
            <a:pPr marL="800100" lvl="1" indent="-342900">
              <a:buFont typeface="Arial" panose="020B0604020202020204" pitchFamily="34" charset="0"/>
              <a:buChar char="•"/>
            </a:pPr>
            <a:endParaRPr lang="en-GB" sz="100" i="1" dirty="0">
              <a:solidFill>
                <a:schemeClr val="bg1"/>
              </a:solidFill>
              <a:latin typeface="+mn-lt"/>
              <a:ea typeface="+mn-ea"/>
              <a:cs typeface="+mn-cs"/>
            </a:endParaRPr>
          </a:p>
          <a:p>
            <a:pPr marL="800100" lvl="1" indent="-342900">
              <a:buFont typeface="Arial" panose="020B0604020202020204" pitchFamily="34" charset="0"/>
              <a:buChar char="•"/>
            </a:pPr>
            <a:r>
              <a:rPr lang="en-GB" sz="100" i="1" dirty="0">
                <a:solidFill>
                  <a:schemeClr val="bg1"/>
                </a:solidFill>
                <a:latin typeface="+mn-lt"/>
                <a:ea typeface="+mn-ea"/>
                <a:cs typeface="+mn-cs"/>
              </a:rPr>
              <a:t>a</a:t>
            </a:r>
          </a:p>
          <a:p>
            <a:pPr marL="342900" indent="-342900">
              <a:buFont typeface="Arial" panose="020B0604020202020204" pitchFamily="34" charset="0"/>
              <a:buChar char="•"/>
            </a:pPr>
            <a:r>
              <a:rPr lang="en-GB" sz="2100" i="1" dirty="0">
                <a:solidFill>
                  <a:schemeClr val="bg1"/>
                </a:solidFill>
                <a:latin typeface="+mn-lt"/>
                <a:ea typeface="+mn-ea"/>
                <a:cs typeface="+mn-cs"/>
              </a:rPr>
              <a:t>A large portion of </a:t>
            </a:r>
            <a:r>
              <a:rPr lang="en-GB" sz="2100" b="1" i="1" dirty="0">
                <a:solidFill>
                  <a:schemeClr val="bg1"/>
                </a:solidFill>
                <a:latin typeface="+mn-lt"/>
                <a:ea typeface="+mn-ea"/>
                <a:cs typeface="+mn-cs"/>
              </a:rPr>
              <a:t>high</a:t>
            </a:r>
            <a:r>
              <a:rPr lang="en-GB" sz="2100" i="1" dirty="0">
                <a:solidFill>
                  <a:schemeClr val="bg1"/>
                </a:solidFill>
                <a:latin typeface="+mn-lt"/>
                <a:ea typeface="+mn-ea"/>
                <a:cs typeface="+mn-cs"/>
              </a:rPr>
              <a:t> loan amounts are for Debt Consolidation, Credit Card &amp; Home Improvement</a:t>
            </a:r>
          </a:p>
          <a:p>
            <a:pPr marL="342900" indent="-342900">
              <a:buFont typeface="Arial" panose="020B0604020202020204" pitchFamily="34" charset="0"/>
              <a:buChar char="•"/>
            </a:pPr>
            <a:r>
              <a:rPr lang="en-GB" sz="2100" b="1" i="1" dirty="0">
                <a:solidFill>
                  <a:schemeClr val="bg1"/>
                </a:solidFill>
                <a:latin typeface="+mn-lt"/>
                <a:ea typeface="+mn-ea"/>
                <a:cs typeface="+mn-cs"/>
              </a:rPr>
              <a:t>3/4</a:t>
            </a:r>
            <a:r>
              <a:rPr lang="en-GB" sz="2100" b="1" i="1" baseline="30000" dirty="0">
                <a:solidFill>
                  <a:schemeClr val="bg1"/>
                </a:solidFill>
                <a:latin typeface="+mn-lt"/>
                <a:ea typeface="+mn-ea"/>
                <a:cs typeface="+mn-cs"/>
              </a:rPr>
              <a:t>th</a:t>
            </a:r>
            <a:r>
              <a:rPr lang="en-GB" sz="2100" b="1" i="1" dirty="0">
                <a:solidFill>
                  <a:schemeClr val="bg1"/>
                </a:solidFill>
                <a:latin typeface="+mn-lt"/>
                <a:ea typeface="+mn-ea"/>
                <a:cs typeface="+mn-cs"/>
              </a:rPr>
              <a:t> of the loans </a:t>
            </a:r>
            <a:r>
              <a:rPr lang="en-GB" sz="2100" i="1" dirty="0">
                <a:solidFill>
                  <a:schemeClr val="bg1"/>
                </a:solidFill>
                <a:latin typeface="+mn-lt"/>
                <a:ea typeface="+mn-ea"/>
                <a:cs typeface="+mn-cs"/>
              </a:rPr>
              <a:t>taken are for the above 3 categories</a:t>
            </a:r>
          </a:p>
          <a:p>
            <a:pPr marL="342900" indent="-342900">
              <a:buFont typeface="Arial" panose="020B0604020202020204" pitchFamily="34" charset="0"/>
              <a:buChar char="•"/>
            </a:pPr>
            <a:endParaRPr lang="en-US" sz="2000" i="1" dirty="0">
              <a:solidFill>
                <a:schemeClr val="bg1"/>
              </a:solidFill>
              <a:latin typeface="+mn-lt"/>
              <a:ea typeface="+mn-ea"/>
              <a:cs typeface="+mn-cs"/>
            </a:endParaRPr>
          </a:p>
        </p:txBody>
      </p:sp>
      <p:sp>
        <p:nvSpPr>
          <p:cNvPr id="12" name="Title 1">
            <a:extLst>
              <a:ext uri="{FF2B5EF4-FFF2-40B4-BE49-F238E27FC236}">
                <a16:creationId xmlns:a16="http://schemas.microsoft.com/office/drawing/2014/main" id="{DE7A2685-BE64-48D8-BBB4-291ED5A9F5B0}"/>
              </a:ext>
            </a:extLst>
          </p:cNvPr>
          <p:cNvSpPr txBox="1">
            <a:spLocks/>
          </p:cNvSpPr>
          <p:nvPr/>
        </p:nvSpPr>
        <p:spPr>
          <a:xfrm>
            <a:off x="220613" y="303140"/>
            <a:ext cx="5257800" cy="65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solidFill>
              </a:rPr>
              <a:t>Additional Observation</a:t>
            </a:r>
          </a:p>
        </p:txBody>
      </p:sp>
      <p:grpSp>
        <p:nvGrpSpPr>
          <p:cNvPr id="2" name="Group 1">
            <a:extLst>
              <a:ext uri="{FF2B5EF4-FFF2-40B4-BE49-F238E27FC236}">
                <a16:creationId xmlns:a16="http://schemas.microsoft.com/office/drawing/2014/main" id="{A81EE60E-A26F-4165-B10E-88614AD981E9}"/>
              </a:ext>
            </a:extLst>
          </p:cNvPr>
          <p:cNvGrpSpPr/>
          <p:nvPr/>
        </p:nvGrpSpPr>
        <p:grpSpPr>
          <a:xfrm>
            <a:off x="2751589" y="3429000"/>
            <a:ext cx="9024052" cy="3260614"/>
            <a:chOff x="2149284" y="2603500"/>
            <a:chExt cx="9420225" cy="3752850"/>
          </a:xfrm>
        </p:grpSpPr>
        <p:pic>
          <p:nvPicPr>
            <p:cNvPr id="7" name="Picture 6">
              <a:extLst>
                <a:ext uri="{FF2B5EF4-FFF2-40B4-BE49-F238E27FC236}">
                  <a16:creationId xmlns:a16="http://schemas.microsoft.com/office/drawing/2014/main" id="{4603E3DC-B814-4C58-AC0B-4C50A4BCF285}"/>
                </a:ext>
              </a:extLst>
            </p:cNvPr>
            <p:cNvPicPr>
              <a:picLocks noChangeAspect="1"/>
            </p:cNvPicPr>
            <p:nvPr/>
          </p:nvPicPr>
          <p:blipFill>
            <a:blip r:embed="rId2"/>
            <a:stretch>
              <a:fillRect/>
            </a:stretch>
          </p:blipFill>
          <p:spPr>
            <a:xfrm>
              <a:off x="2149284" y="2603500"/>
              <a:ext cx="9420225" cy="3752850"/>
            </a:xfrm>
            <a:prstGeom prst="rect">
              <a:avLst/>
            </a:prstGeom>
          </p:spPr>
        </p:pic>
        <p:sp>
          <p:nvSpPr>
            <p:cNvPr id="8" name="Oval 7">
              <a:extLst>
                <a:ext uri="{FF2B5EF4-FFF2-40B4-BE49-F238E27FC236}">
                  <a16:creationId xmlns:a16="http://schemas.microsoft.com/office/drawing/2014/main" id="{3332A926-8A5D-47C3-97ED-716A73EE2C53}"/>
                </a:ext>
              </a:extLst>
            </p:cNvPr>
            <p:cNvSpPr/>
            <p:nvPr/>
          </p:nvSpPr>
          <p:spPr>
            <a:xfrm>
              <a:off x="8883941" y="4269996"/>
              <a:ext cx="2469859" cy="578841"/>
            </a:xfrm>
            <a:prstGeom prst="ellipse">
              <a:avLst/>
            </a:prstGeom>
            <a:noFill/>
            <a:ln w="38100" cap="flat" cmpd="sng" algn="ctr">
              <a:solidFill>
                <a:schemeClr val="accent1">
                  <a:lumMod val="75000"/>
                </a:schemeClr>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4BF9954A-B71D-4679-AF1E-DD7518265305}"/>
                </a:ext>
              </a:extLst>
            </p:cNvPr>
            <p:cNvSpPr/>
            <p:nvPr/>
          </p:nvSpPr>
          <p:spPr>
            <a:xfrm>
              <a:off x="8883941" y="5670670"/>
              <a:ext cx="2469859" cy="260347"/>
            </a:xfrm>
            <a:prstGeom prst="ellipse">
              <a:avLst/>
            </a:prstGeom>
            <a:noFill/>
            <a:ln w="38100" cap="flat" cmpd="sng" algn="ctr">
              <a:solidFill>
                <a:schemeClr val="accent1">
                  <a:lumMod val="75000"/>
                </a:schemeClr>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5" name="Picture 4">
            <a:extLst>
              <a:ext uri="{FF2B5EF4-FFF2-40B4-BE49-F238E27FC236}">
                <a16:creationId xmlns:a16="http://schemas.microsoft.com/office/drawing/2014/main" id="{6B6244C8-E6F2-4A69-A43D-AAE4EDFB12EC}"/>
              </a:ext>
            </a:extLst>
          </p:cNvPr>
          <p:cNvPicPr>
            <a:picLocks noChangeAspect="1"/>
          </p:cNvPicPr>
          <p:nvPr/>
        </p:nvPicPr>
        <p:blipFill>
          <a:blip r:embed="rId3"/>
          <a:stretch>
            <a:fillRect/>
          </a:stretch>
        </p:blipFill>
        <p:spPr>
          <a:xfrm>
            <a:off x="6003491" y="217432"/>
            <a:ext cx="5772150" cy="2952750"/>
          </a:xfrm>
          <a:prstGeom prst="rect">
            <a:avLst/>
          </a:prstGeom>
        </p:spPr>
      </p:pic>
    </p:spTree>
    <p:extLst>
      <p:ext uri="{BB962C8B-B14F-4D97-AF65-F5344CB8AC3E}">
        <p14:creationId xmlns:p14="http://schemas.microsoft.com/office/powerpoint/2010/main" val="513768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F11E48F-02D3-4592-9112-69B020E4414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sp>
        <p:nvSpPr>
          <p:cNvPr id="9" name="Title 1">
            <a:extLst>
              <a:ext uri="{FF2B5EF4-FFF2-40B4-BE49-F238E27FC236}">
                <a16:creationId xmlns:a16="http://schemas.microsoft.com/office/drawing/2014/main" id="{68951BCA-8808-4C59-A3C5-1CE64FBBE401}"/>
              </a:ext>
            </a:extLst>
          </p:cNvPr>
          <p:cNvSpPr txBox="1">
            <a:spLocks/>
          </p:cNvSpPr>
          <p:nvPr/>
        </p:nvSpPr>
        <p:spPr>
          <a:xfrm>
            <a:off x="220612" y="1068122"/>
            <a:ext cx="11504027" cy="51904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GB" sz="2000" i="1" dirty="0">
                <a:solidFill>
                  <a:schemeClr val="bg1"/>
                </a:solidFill>
                <a:latin typeface="+mn-lt"/>
                <a:ea typeface="+mn-ea"/>
                <a:cs typeface="+mn-cs"/>
              </a:rPr>
              <a:t>It is a sign of potential risk when lending for applicants who are applying for a loan when their house ownership status corresponds to an ongoing Mortgage. Based on the above analysis, it would be safe to assume that such applicants be either denied a loan or given a lower loan approval based on their annual income and other relatable criterion.</a:t>
            </a:r>
          </a:p>
          <a:p>
            <a:endParaRPr lang="en-GB" sz="100" i="1" dirty="0">
              <a:solidFill>
                <a:schemeClr val="bg1"/>
              </a:solidFill>
              <a:latin typeface="+mn-lt"/>
              <a:ea typeface="+mn-ea"/>
              <a:cs typeface="+mn-cs"/>
            </a:endParaRPr>
          </a:p>
          <a:p>
            <a:pPr marL="800100" lvl="1" indent="-342900">
              <a:buFont typeface="Arial" panose="020B0604020202020204" pitchFamily="34" charset="0"/>
              <a:buChar char="•"/>
            </a:pPr>
            <a:endParaRPr lang="en-GB" sz="100" i="1" dirty="0">
              <a:solidFill>
                <a:schemeClr val="bg1"/>
              </a:solidFill>
              <a:latin typeface="+mn-lt"/>
              <a:ea typeface="+mn-ea"/>
              <a:cs typeface="+mn-cs"/>
            </a:endParaRPr>
          </a:p>
          <a:p>
            <a:pPr marL="800100" lvl="1" indent="-342900">
              <a:buFont typeface="Arial" panose="020B0604020202020204" pitchFamily="34" charset="0"/>
              <a:buChar char="•"/>
            </a:pPr>
            <a:r>
              <a:rPr lang="en-GB" sz="100" i="1" dirty="0">
                <a:solidFill>
                  <a:schemeClr val="bg1"/>
                </a:solidFill>
                <a:latin typeface="+mn-lt"/>
                <a:ea typeface="+mn-ea"/>
                <a:cs typeface="+mn-cs"/>
              </a:rPr>
              <a:t>a</a:t>
            </a:r>
          </a:p>
          <a:p>
            <a:pPr marL="342900" indent="-342900">
              <a:buFont typeface="Arial" panose="020B0604020202020204" pitchFamily="34" charset="0"/>
              <a:buChar char="•"/>
            </a:pPr>
            <a:r>
              <a:rPr lang="en-GB" sz="2100" i="1" dirty="0">
                <a:solidFill>
                  <a:schemeClr val="bg1"/>
                </a:solidFill>
                <a:latin typeface="+mn-lt"/>
                <a:ea typeface="+mn-ea"/>
                <a:cs typeface="+mn-cs"/>
              </a:rPr>
              <a:t>It can be observed in the analysis that lower the grade, the higher is the default probability. Therefore, it can be recommended that higher graded loan applicants be preferred when approving for loans.</a:t>
            </a:r>
          </a:p>
          <a:p>
            <a:pPr marL="342900" indent="-342900">
              <a:buFont typeface="Arial" panose="020B0604020202020204" pitchFamily="34" charset="0"/>
              <a:buChar char="•"/>
            </a:pPr>
            <a:r>
              <a:rPr lang="en-GB" sz="2100" i="1" dirty="0">
                <a:solidFill>
                  <a:schemeClr val="bg1"/>
                </a:solidFill>
                <a:latin typeface="+mn-lt"/>
                <a:ea typeface="+mn-ea"/>
                <a:cs typeface="+mn-cs"/>
              </a:rPr>
              <a:t>There is an observation that as the employment length of an applicant increases, the applicant is more likely to default. Therefore, lower employment length applicants could be given preference over applicants with higher employment experience.</a:t>
            </a:r>
          </a:p>
          <a:p>
            <a:pPr marL="342900" indent="-342900">
              <a:buFont typeface="Arial" panose="020B0604020202020204" pitchFamily="34" charset="0"/>
              <a:buChar char="•"/>
            </a:pPr>
            <a:r>
              <a:rPr lang="en-GB" sz="2100" i="1" dirty="0">
                <a:solidFill>
                  <a:schemeClr val="bg1"/>
                </a:solidFill>
                <a:latin typeface="+mn-lt"/>
                <a:ea typeface="+mn-ea"/>
                <a:cs typeface="+mn-cs"/>
              </a:rPr>
              <a:t>Applicants whose purpose of seeking a loan is Wedding have been probable to default more often as per the analysis and therefore could be red-flagged or possibly avoided to avert financial losses for the lender.</a:t>
            </a:r>
          </a:p>
          <a:p>
            <a:pPr marL="342900" indent="-342900">
              <a:buFont typeface="Arial" panose="020B0604020202020204" pitchFamily="34" charset="0"/>
              <a:buChar char="•"/>
            </a:pPr>
            <a:r>
              <a:rPr lang="en-GB" sz="2100" i="1" dirty="0">
                <a:solidFill>
                  <a:schemeClr val="bg1"/>
                </a:solidFill>
                <a:latin typeface="+mn-lt"/>
                <a:ea typeface="+mn-ea"/>
                <a:cs typeface="+mn-cs"/>
              </a:rPr>
              <a:t>With regards to Interest rates being applicable to customers with loan amounts above 24K, there is a high rate of default. Hence, such applicants could be considered with lower interest rates if deemed worthy based on further extensive analysis of their financial background.</a:t>
            </a:r>
            <a:endParaRPr lang="en-US" sz="2000" i="1" dirty="0">
              <a:solidFill>
                <a:schemeClr val="bg1"/>
              </a:solidFill>
              <a:latin typeface="+mn-lt"/>
              <a:ea typeface="+mn-ea"/>
              <a:cs typeface="+mn-cs"/>
            </a:endParaRPr>
          </a:p>
        </p:txBody>
      </p:sp>
      <p:sp>
        <p:nvSpPr>
          <p:cNvPr id="12" name="Title 1">
            <a:extLst>
              <a:ext uri="{FF2B5EF4-FFF2-40B4-BE49-F238E27FC236}">
                <a16:creationId xmlns:a16="http://schemas.microsoft.com/office/drawing/2014/main" id="{DE7A2685-BE64-48D8-BBB4-291ED5A9F5B0}"/>
              </a:ext>
            </a:extLst>
          </p:cNvPr>
          <p:cNvSpPr txBox="1">
            <a:spLocks/>
          </p:cNvSpPr>
          <p:nvPr/>
        </p:nvSpPr>
        <p:spPr>
          <a:xfrm>
            <a:off x="220613" y="303140"/>
            <a:ext cx="5257800" cy="65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solidFill>
              </a:rPr>
              <a:t>Recommendations for the Lender:</a:t>
            </a:r>
          </a:p>
        </p:txBody>
      </p:sp>
    </p:spTree>
    <p:extLst>
      <p:ext uri="{BB962C8B-B14F-4D97-AF65-F5344CB8AC3E}">
        <p14:creationId xmlns:p14="http://schemas.microsoft.com/office/powerpoint/2010/main" val="4070508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16</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p:txBody>
          <a:bodyPr/>
          <a:lstStyle/>
          <a:p>
            <a:pPr>
              <a:spcBef>
                <a:spcPts val="3000"/>
              </a:spcBef>
            </a:pPr>
            <a:endParaRPr lang="en-US" sz="1800" dirty="0"/>
          </a:p>
          <a:p>
            <a:endParaRPr lang="en-US" dirty="0"/>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BA12BAB9-BC11-4236-B174-FB129E17A56C}"/>
              </a:ext>
            </a:extLst>
          </p:cNvPr>
          <p:cNvSpPr txBox="1">
            <a:spLocks/>
          </p:cNvSpPr>
          <p:nvPr/>
        </p:nvSpPr>
        <p:spPr>
          <a:xfrm>
            <a:off x="686834" y="1153572"/>
            <a:ext cx="3200400" cy="44611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l">
              <a:spcAft>
                <a:spcPts val="600"/>
              </a:spcAft>
            </a:pPr>
            <a:r>
              <a:rPr lang="en-US" kern="1200">
                <a:solidFill>
                  <a:srgbClr val="FFFFFF"/>
                </a:solidFill>
                <a:latin typeface="+mj-lt"/>
                <a:ea typeface="+mj-ea"/>
                <a:cs typeface="+mj-cs"/>
              </a:rPr>
              <a:t>Business Findings</a:t>
            </a:r>
          </a:p>
        </p:txBody>
      </p:sp>
      <p:sp>
        <p:nvSpPr>
          <p:cNvPr id="8" name="Content Placeholder 7">
            <a:extLst>
              <a:ext uri="{FF2B5EF4-FFF2-40B4-BE49-F238E27FC236}">
                <a16:creationId xmlns:a16="http://schemas.microsoft.com/office/drawing/2014/main" id="{28A3D639-F3CE-4994-B72B-1023BDBF506E}"/>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228600"/>
            <a:r>
              <a:rPr lang="en-US" dirty="0"/>
              <a:t>As per the provided dataset, after going through the data analysis, the following slides display some of the business findings which could be of interest to both Lending Club as well as the Investor as far as the selection of Loan Applicants is concerned. </a:t>
            </a:r>
          </a:p>
        </p:txBody>
      </p:sp>
      <p:sp>
        <p:nvSpPr>
          <p:cNvPr id="6" name="Slide Number Placeholder 5">
            <a:extLst>
              <a:ext uri="{FF2B5EF4-FFF2-40B4-BE49-F238E27FC236}">
                <a16:creationId xmlns:a16="http://schemas.microsoft.com/office/drawing/2014/main" id="{EC72EE8C-9095-4F12-A2F8-C4C256B1FFA8}"/>
              </a:ext>
            </a:extLst>
          </p:cNvPr>
          <p:cNvSpPr>
            <a:spLocks noGrp="1"/>
          </p:cNvSpPr>
          <p:nvPr>
            <p:ph type="sldNum" sz="quarter" idx="12"/>
          </p:nvPr>
        </p:nvSpPr>
        <p:spPr>
          <a:xfrm>
            <a:off x="9541564" y="6356350"/>
            <a:ext cx="1812235" cy="365125"/>
          </a:xfrm>
        </p:spPr>
        <p:txBody>
          <a:bodyPr vert="horz" lIns="91440" tIns="45720" rIns="91440" bIns="45720" rtlCol="0" anchor="ct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2</a:t>
            </a:fld>
            <a:endParaRPr lang="en-US">
              <a:solidFill>
                <a:prstClr val="black">
                  <a:tint val="75000"/>
                </a:prstClr>
              </a:solidFill>
            </a:endParaRPr>
          </a:p>
        </p:txBody>
      </p:sp>
      <p:sp>
        <p:nvSpPr>
          <p:cNvPr id="17"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3059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2995-CCA4-468E-AA6D-53F57972B2EB}"/>
              </a:ext>
            </a:extLst>
          </p:cNvPr>
          <p:cNvSpPr>
            <a:spLocks noGrp="1"/>
          </p:cNvSpPr>
          <p:nvPr>
            <p:ph type="title"/>
          </p:nvPr>
        </p:nvSpPr>
        <p:spPr>
          <a:xfrm>
            <a:off x="838200" y="155804"/>
            <a:ext cx="10515600" cy="1018082"/>
          </a:xfrm>
        </p:spPr>
        <p:txBody>
          <a:bodyPr>
            <a:normAutofit/>
          </a:bodyPr>
          <a:lstStyle/>
          <a:p>
            <a:pPr>
              <a:lnSpc>
                <a:spcPct val="150000"/>
              </a:lnSpc>
            </a:pPr>
            <a:r>
              <a:rPr lang="en-GB" sz="2400" dirty="0">
                <a:solidFill>
                  <a:schemeClr val="bg1"/>
                </a:solidFill>
              </a:rPr>
              <a:t>In the performed analysis, there is more probability of defaulting when </a:t>
            </a:r>
            <a:r>
              <a:rPr lang="en-US" sz="2400" dirty="0">
                <a:solidFill>
                  <a:schemeClr val="bg1"/>
                </a:solidFill>
              </a:rPr>
              <a:t>:</a:t>
            </a:r>
            <a:br>
              <a:rPr lang="en-US" dirty="0">
                <a:solidFill>
                  <a:schemeClr val="bg1"/>
                </a:solidFill>
              </a:rPr>
            </a:br>
            <a:r>
              <a:rPr lang="en-US" sz="1600" i="1" dirty="0">
                <a:solidFill>
                  <a:schemeClr val="bg1"/>
                </a:solidFill>
                <a:latin typeface="+mn-lt"/>
                <a:ea typeface="+mn-ea"/>
                <a:cs typeface="+mn-cs"/>
              </a:rPr>
              <a:t>Applicants taking loan for ‘Home Improvement' and have income of 75K-80K.</a:t>
            </a:r>
            <a:endParaRPr lang="en-GB" sz="2200" i="1" dirty="0">
              <a:solidFill>
                <a:schemeClr val="bg1"/>
              </a:solidFill>
              <a:latin typeface="+mn-lt"/>
              <a:ea typeface="+mn-ea"/>
              <a:cs typeface="+mn-cs"/>
            </a:endParaRPr>
          </a:p>
        </p:txBody>
      </p:sp>
      <p:sp>
        <p:nvSpPr>
          <p:cNvPr id="6" name="Slide Number Placeholder 5">
            <a:extLst>
              <a:ext uri="{FF2B5EF4-FFF2-40B4-BE49-F238E27FC236}">
                <a16:creationId xmlns:a16="http://schemas.microsoft.com/office/drawing/2014/main" id="{9E2A2BE6-73F0-4A7C-B9E2-E81920378CF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a:t>
            </a:fld>
            <a:endParaRPr lang="en-US" dirty="0">
              <a:solidFill>
                <a:prstClr val="black">
                  <a:tint val="75000"/>
                </a:prstClr>
              </a:solidFill>
            </a:endParaRPr>
          </a:p>
        </p:txBody>
      </p:sp>
      <p:grpSp>
        <p:nvGrpSpPr>
          <p:cNvPr id="5" name="Group 4">
            <a:extLst>
              <a:ext uri="{FF2B5EF4-FFF2-40B4-BE49-F238E27FC236}">
                <a16:creationId xmlns:a16="http://schemas.microsoft.com/office/drawing/2014/main" id="{9D02C11A-AC90-4F3C-ADA3-A0F21B86AE5C}"/>
              </a:ext>
            </a:extLst>
          </p:cNvPr>
          <p:cNvGrpSpPr/>
          <p:nvPr/>
        </p:nvGrpSpPr>
        <p:grpSpPr>
          <a:xfrm>
            <a:off x="884359" y="1284205"/>
            <a:ext cx="10423283" cy="4964195"/>
            <a:chOff x="1016875" y="1284203"/>
            <a:chExt cx="10058401" cy="5019477"/>
          </a:xfrm>
        </p:grpSpPr>
        <p:pic>
          <p:nvPicPr>
            <p:cNvPr id="4" name="Picture 3">
              <a:extLst>
                <a:ext uri="{FF2B5EF4-FFF2-40B4-BE49-F238E27FC236}">
                  <a16:creationId xmlns:a16="http://schemas.microsoft.com/office/drawing/2014/main" id="{50980A20-B10E-494B-987D-478EF0334DF3}"/>
                </a:ext>
              </a:extLst>
            </p:cNvPr>
            <p:cNvPicPr>
              <a:picLocks noChangeAspect="1"/>
            </p:cNvPicPr>
            <p:nvPr/>
          </p:nvPicPr>
          <p:blipFill>
            <a:blip r:embed="rId2"/>
            <a:stretch>
              <a:fillRect/>
            </a:stretch>
          </p:blipFill>
          <p:spPr>
            <a:xfrm>
              <a:off x="1016875" y="1284203"/>
              <a:ext cx="10058401" cy="5019477"/>
            </a:xfrm>
            <a:prstGeom prst="rect">
              <a:avLst/>
            </a:prstGeom>
          </p:spPr>
        </p:pic>
        <p:sp>
          <p:nvSpPr>
            <p:cNvPr id="9" name="Oval 8">
              <a:extLst>
                <a:ext uri="{FF2B5EF4-FFF2-40B4-BE49-F238E27FC236}">
                  <a16:creationId xmlns:a16="http://schemas.microsoft.com/office/drawing/2014/main" id="{F03A2095-68FC-4241-9619-8F6FB4136F2F}"/>
                </a:ext>
              </a:extLst>
            </p:cNvPr>
            <p:cNvSpPr/>
            <p:nvPr/>
          </p:nvSpPr>
          <p:spPr>
            <a:xfrm>
              <a:off x="7060639" y="3318640"/>
              <a:ext cx="3439197" cy="422515"/>
            </a:xfrm>
            <a:prstGeom prst="ellipse">
              <a:avLst/>
            </a:prstGeom>
            <a:noFill/>
            <a:ln w="38100">
              <a:solidFill>
                <a:srgbClr val="86F6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89033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2995-CCA4-468E-AA6D-53F57972B2EB}"/>
              </a:ext>
            </a:extLst>
          </p:cNvPr>
          <p:cNvSpPr>
            <a:spLocks noGrp="1"/>
          </p:cNvSpPr>
          <p:nvPr>
            <p:ph type="title"/>
          </p:nvPr>
        </p:nvSpPr>
        <p:spPr>
          <a:xfrm>
            <a:off x="838200" y="175295"/>
            <a:ext cx="10515600" cy="1014984"/>
          </a:xfrm>
        </p:spPr>
        <p:txBody>
          <a:bodyPr>
            <a:normAutofit fontScale="90000"/>
          </a:bodyPr>
          <a:lstStyle/>
          <a:p>
            <a:pPr>
              <a:lnSpc>
                <a:spcPct val="150000"/>
              </a:lnSpc>
            </a:pPr>
            <a:r>
              <a:rPr lang="en-GB" sz="2700" dirty="0">
                <a:solidFill>
                  <a:schemeClr val="bg1"/>
                </a:solidFill>
              </a:rPr>
              <a:t>In the performed analysis, there is more probability of defaulting when </a:t>
            </a:r>
            <a:r>
              <a:rPr lang="en-US" sz="2700" dirty="0">
                <a:solidFill>
                  <a:schemeClr val="bg1"/>
                </a:solidFill>
              </a:rPr>
              <a:t>: </a:t>
            </a:r>
            <a:br>
              <a:rPr lang="en-US" dirty="0">
                <a:solidFill>
                  <a:schemeClr val="bg1"/>
                </a:solidFill>
              </a:rPr>
            </a:br>
            <a:r>
              <a:rPr lang="en-US" sz="1800" i="1" dirty="0">
                <a:solidFill>
                  <a:schemeClr val="bg1"/>
                </a:solidFill>
                <a:latin typeface="+mn-lt"/>
                <a:ea typeface="+mn-ea"/>
                <a:cs typeface="+mn-cs"/>
              </a:rPr>
              <a:t>Applicants whose home ownership is 'MORTGAGE and have income of 70K-80K.</a:t>
            </a:r>
            <a:endParaRPr lang="en-GB" sz="1800" i="1" dirty="0">
              <a:solidFill>
                <a:schemeClr val="bg1"/>
              </a:solidFill>
              <a:latin typeface="+mn-lt"/>
              <a:ea typeface="+mn-ea"/>
              <a:cs typeface="+mn-cs"/>
            </a:endParaRPr>
          </a:p>
        </p:txBody>
      </p:sp>
      <p:sp>
        <p:nvSpPr>
          <p:cNvPr id="6" name="Slide Number Placeholder 5">
            <a:extLst>
              <a:ext uri="{FF2B5EF4-FFF2-40B4-BE49-F238E27FC236}">
                <a16:creationId xmlns:a16="http://schemas.microsoft.com/office/drawing/2014/main" id="{9E2A2BE6-73F0-4A7C-B9E2-E81920378CF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a:t>
            </a:fld>
            <a:endParaRPr lang="en-US" dirty="0">
              <a:solidFill>
                <a:prstClr val="black">
                  <a:tint val="75000"/>
                </a:prstClr>
              </a:solidFill>
            </a:endParaRPr>
          </a:p>
        </p:txBody>
      </p:sp>
      <p:pic>
        <p:nvPicPr>
          <p:cNvPr id="5" name="Picture 4">
            <a:extLst>
              <a:ext uri="{FF2B5EF4-FFF2-40B4-BE49-F238E27FC236}">
                <a16:creationId xmlns:a16="http://schemas.microsoft.com/office/drawing/2014/main" id="{D24281C4-B6B7-4CE2-B3C5-4F75B12423AF}"/>
              </a:ext>
            </a:extLst>
          </p:cNvPr>
          <p:cNvPicPr>
            <a:picLocks noChangeAspect="1"/>
          </p:cNvPicPr>
          <p:nvPr/>
        </p:nvPicPr>
        <p:blipFill>
          <a:blip r:embed="rId2"/>
          <a:stretch>
            <a:fillRect/>
          </a:stretch>
        </p:blipFill>
        <p:spPr>
          <a:xfrm>
            <a:off x="3296762" y="1221207"/>
            <a:ext cx="5598477" cy="5106467"/>
          </a:xfrm>
          <a:prstGeom prst="rect">
            <a:avLst/>
          </a:prstGeom>
        </p:spPr>
      </p:pic>
      <p:sp>
        <p:nvSpPr>
          <p:cNvPr id="9" name="Oval 8">
            <a:extLst>
              <a:ext uri="{FF2B5EF4-FFF2-40B4-BE49-F238E27FC236}">
                <a16:creationId xmlns:a16="http://schemas.microsoft.com/office/drawing/2014/main" id="{F03A2095-68FC-4241-9619-8F6FB4136F2F}"/>
              </a:ext>
            </a:extLst>
          </p:cNvPr>
          <p:cNvSpPr/>
          <p:nvPr/>
        </p:nvSpPr>
        <p:spPr>
          <a:xfrm>
            <a:off x="6756400" y="1866983"/>
            <a:ext cx="721360" cy="1922697"/>
          </a:xfrm>
          <a:prstGeom prst="ellipse">
            <a:avLst/>
          </a:prstGeom>
          <a:noFill/>
          <a:ln w="38100">
            <a:solidFill>
              <a:srgbClr val="86F6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853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2995-CCA4-468E-AA6D-53F57972B2EB}"/>
              </a:ext>
            </a:extLst>
          </p:cNvPr>
          <p:cNvSpPr>
            <a:spLocks noGrp="1"/>
          </p:cNvSpPr>
          <p:nvPr>
            <p:ph type="title"/>
          </p:nvPr>
        </p:nvSpPr>
        <p:spPr>
          <a:xfrm>
            <a:off x="838200" y="175295"/>
            <a:ext cx="10515600" cy="1014984"/>
          </a:xfrm>
        </p:spPr>
        <p:txBody>
          <a:bodyPr>
            <a:normAutofit fontScale="90000"/>
          </a:bodyPr>
          <a:lstStyle/>
          <a:p>
            <a:pPr>
              <a:lnSpc>
                <a:spcPct val="150000"/>
              </a:lnSpc>
            </a:pPr>
            <a:r>
              <a:rPr lang="en-GB" sz="2700" dirty="0">
                <a:solidFill>
                  <a:schemeClr val="bg1"/>
                </a:solidFill>
              </a:rPr>
              <a:t>In the performed analysis, there is more probability of defaulting when </a:t>
            </a:r>
            <a:r>
              <a:rPr lang="en-US" sz="2700" dirty="0">
                <a:solidFill>
                  <a:schemeClr val="bg1"/>
                </a:solidFill>
              </a:rPr>
              <a:t>: </a:t>
            </a:r>
            <a:br>
              <a:rPr lang="en-US" sz="2700" dirty="0">
                <a:solidFill>
                  <a:schemeClr val="bg1"/>
                </a:solidFill>
              </a:rPr>
            </a:br>
            <a:r>
              <a:rPr lang="en-US" sz="1800" i="1" dirty="0">
                <a:solidFill>
                  <a:schemeClr val="bg1"/>
                </a:solidFill>
                <a:latin typeface="+mn-lt"/>
                <a:ea typeface="+mn-ea"/>
                <a:cs typeface="+mn-cs"/>
              </a:rPr>
              <a:t>Applicants, with an annual income of 70K-80K, who are charged an interest rate of 20% &amp; above.</a:t>
            </a:r>
            <a:endParaRPr lang="en-GB" sz="1800" i="1" dirty="0">
              <a:solidFill>
                <a:schemeClr val="bg1"/>
              </a:solidFill>
              <a:latin typeface="+mn-lt"/>
              <a:ea typeface="+mn-ea"/>
              <a:cs typeface="+mn-cs"/>
            </a:endParaRPr>
          </a:p>
        </p:txBody>
      </p:sp>
      <p:sp>
        <p:nvSpPr>
          <p:cNvPr id="6" name="Slide Number Placeholder 5">
            <a:extLst>
              <a:ext uri="{FF2B5EF4-FFF2-40B4-BE49-F238E27FC236}">
                <a16:creationId xmlns:a16="http://schemas.microsoft.com/office/drawing/2014/main" id="{9E2A2BE6-73F0-4A7C-B9E2-E81920378CF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a:t>
            </a:fld>
            <a:endParaRPr lang="en-US" dirty="0">
              <a:solidFill>
                <a:prstClr val="black">
                  <a:tint val="75000"/>
                </a:prstClr>
              </a:solidFill>
            </a:endParaRPr>
          </a:p>
        </p:txBody>
      </p:sp>
      <p:grpSp>
        <p:nvGrpSpPr>
          <p:cNvPr id="12" name="Group 11">
            <a:extLst>
              <a:ext uri="{FF2B5EF4-FFF2-40B4-BE49-F238E27FC236}">
                <a16:creationId xmlns:a16="http://schemas.microsoft.com/office/drawing/2014/main" id="{3C87B017-8C0C-4E28-8F4F-915DFF63068A}"/>
              </a:ext>
            </a:extLst>
          </p:cNvPr>
          <p:cNvGrpSpPr/>
          <p:nvPr/>
        </p:nvGrpSpPr>
        <p:grpSpPr>
          <a:xfrm>
            <a:off x="3253225" y="1210599"/>
            <a:ext cx="5685551" cy="5106467"/>
            <a:chOff x="6100074" y="1210599"/>
            <a:chExt cx="5685551" cy="5106467"/>
          </a:xfrm>
        </p:grpSpPr>
        <p:pic>
          <p:nvPicPr>
            <p:cNvPr id="11" name="Picture 10">
              <a:extLst>
                <a:ext uri="{FF2B5EF4-FFF2-40B4-BE49-F238E27FC236}">
                  <a16:creationId xmlns:a16="http://schemas.microsoft.com/office/drawing/2014/main" id="{F23D5969-4256-4345-8C9C-F6579AC701D1}"/>
                </a:ext>
              </a:extLst>
            </p:cNvPr>
            <p:cNvPicPr>
              <a:picLocks noChangeAspect="1"/>
            </p:cNvPicPr>
            <p:nvPr/>
          </p:nvPicPr>
          <p:blipFill>
            <a:blip r:embed="rId2"/>
            <a:stretch>
              <a:fillRect/>
            </a:stretch>
          </p:blipFill>
          <p:spPr>
            <a:xfrm>
              <a:off x="6100074" y="1210599"/>
              <a:ext cx="5685551" cy="5106467"/>
            </a:xfrm>
            <a:prstGeom prst="rect">
              <a:avLst/>
            </a:prstGeom>
          </p:spPr>
        </p:pic>
        <p:sp>
          <p:nvSpPr>
            <p:cNvPr id="10" name="Oval 9">
              <a:extLst>
                <a:ext uri="{FF2B5EF4-FFF2-40B4-BE49-F238E27FC236}">
                  <a16:creationId xmlns:a16="http://schemas.microsoft.com/office/drawing/2014/main" id="{3C57686D-8C18-4AF4-95EA-BBCA6AB4B070}"/>
                </a:ext>
              </a:extLst>
            </p:cNvPr>
            <p:cNvSpPr/>
            <p:nvPr/>
          </p:nvSpPr>
          <p:spPr>
            <a:xfrm>
              <a:off x="10871199" y="1988903"/>
              <a:ext cx="721360" cy="1922697"/>
            </a:xfrm>
            <a:prstGeom prst="ellipse">
              <a:avLst/>
            </a:prstGeom>
            <a:noFill/>
            <a:ln w="38100">
              <a:solidFill>
                <a:srgbClr val="86F6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549715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2995-CCA4-468E-AA6D-53F57972B2EB}"/>
              </a:ext>
            </a:extLst>
          </p:cNvPr>
          <p:cNvSpPr>
            <a:spLocks noGrp="1"/>
          </p:cNvSpPr>
          <p:nvPr>
            <p:ph type="title"/>
          </p:nvPr>
        </p:nvSpPr>
        <p:spPr>
          <a:xfrm>
            <a:off x="838200" y="175295"/>
            <a:ext cx="10515600" cy="1014984"/>
          </a:xfrm>
        </p:spPr>
        <p:txBody>
          <a:bodyPr>
            <a:normAutofit fontScale="90000"/>
          </a:bodyPr>
          <a:lstStyle/>
          <a:p>
            <a:pPr>
              <a:lnSpc>
                <a:spcPct val="150000"/>
              </a:lnSpc>
            </a:pPr>
            <a:r>
              <a:rPr lang="en-GB" sz="2700" dirty="0">
                <a:solidFill>
                  <a:schemeClr val="bg1"/>
                </a:solidFill>
              </a:rPr>
              <a:t>In the performed analysis, there is more probability of defaulting when </a:t>
            </a:r>
            <a:r>
              <a:rPr lang="en-US" sz="2700" dirty="0">
                <a:solidFill>
                  <a:schemeClr val="bg1"/>
                </a:solidFill>
              </a:rPr>
              <a:t>: </a:t>
            </a:r>
            <a:br>
              <a:rPr lang="en-US" sz="2700" dirty="0">
                <a:solidFill>
                  <a:schemeClr val="bg1"/>
                </a:solidFill>
              </a:rPr>
            </a:br>
            <a:r>
              <a:rPr lang="en-US" sz="1800" i="1" dirty="0">
                <a:solidFill>
                  <a:schemeClr val="bg1"/>
                </a:solidFill>
                <a:latin typeface="+mn-lt"/>
                <a:ea typeface="+mn-ea"/>
                <a:cs typeface="+mn-cs"/>
              </a:rPr>
              <a:t>Applicants, whose loan amount is above 24K, with charged interest rate of 15%-17.5%.</a:t>
            </a:r>
            <a:endParaRPr lang="en-GB" sz="1800" i="1" dirty="0">
              <a:solidFill>
                <a:schemeClr val="bg1"/>
              </a:solidFill>
              <a:latin typeface="+mn-lt"/>
              <a:ea typeface="+mn-ea"/>
              <a:cs typeface="+mn-cs"/>
            </a:endParaRPr>
          </a:p>
        </p:txBody>
      </p:sp>
      <p:sp>
        <p:nvSpPr>
          <p:cNvPr id="6" name="Slide Number Placeholder 5">
            <a:extLst>
              <a:ext uri="{FF2B5EF4-FFF2-40B4-BE49-F238E27FC236}">
                <a16:creationId xmlns:a16="http://schemas.microsoft.com/office/drawing/2014/main" id="{9E2A2BE6-73F0-4A7C-B9E2-E81920378CF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a:t>
            </a:fld>
            <a:endParaRPr lang="en-US" dirty="0">
              <a:solidFill>
                <a:prstClr val="black">
                  <a:tint val="75000"/>
                </a:prstClr>
              </a:solidFill>
            </a:endParaRPr>
          </a:p>
        </p:txBody>
      </p:sp>
      <p:pic>
        <p:nvPicPr>
          <p:cNvPr id="4" name="Picture 3">
            <a:extLst>
              <a:ext uri="{FF2B5EF4-FFF2-40B4-BE49-F238E27FC236}">
                <a16:creationId xmlns:a16="http://schemas.microsoft.com/office/drawing/2014/main" id="{16E948C1-8C98-4A50-A76F-BF6E8325398D}"/>
              </a:ext>
            </a:extLst>
          </p:cNvPr>
          <p:cNvPicPr>
            <a:picLocks noChangeAspect="1"/>
          </p:cNvPicPr>
          <p:nvPr/>
        </p:nvPicPr>
        <p:blipFill>
          <a:blip r:embed="rId2"/>
          <a:stretch>
            <a:fillRect/>
          </a:stretch>
        </p:blipFill>
        <p:spPr>
          <a:xfrm>
            <a:off x="3194050" y="1239855"/>
            <a:ext cx="5803900" cy="5437170"/>
          </a:xfrm>
          <a:prstGeom prst="rect">
            <a:avLst/>
          </a:prstGeom>
        </p:spPr>
      </p:pic>
      <p:sp>
        <p:nvSpPr>
          <p:cNvPr id="10" name="Oval 9">
            <a:extLst>
              <a:ext uri="{FF2B5EF4-FFF2-40B4-BE49-F238E27FC236}">
                <a16:creationId xmlns:a16="http://schemas.microsoft.com/office/drawing/2014/main" id="{3C57686D-8C18-4AF4-95EA-BBCA6AB4B070}"/>
              </a:ext>
            </a:extLst>
          </p:cNvPr>
          <p:cNvSpPr/>
          <p:nvPr/>
        </p:nvSpPr>
        <p:spPr>
          <a:xfrm>
            <a:off x="8006080" y="1219201"/>
            <a:ext cx="894079" cy="2396022"/>
          </a:xfrm>
          <a:prstGeom prst="ellipse">
            <a:avLst/>
          </a:prstGeom>
          <a:noFill/>
          <a:ln w="38100">
            <a:solidFill>
              <a:srgbClr val="86F6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83227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2995-CCA4-468E-AA6D-53F57972B2EB}"/>
              </a:ext>
            </a:extLst>
          </p:cNvPr>
          <p:cNvSpPr>
            <a:spLocks noGrp="1"/>
          </p:cNvSpPr>
          <p:nvPr>
            <p:ph type="title"/>
          </p:nvPr>
        </p:nvSpPr>
        <p:spPr>
          <a:xfrm>
            <a:off x="664210" y="175295"/>
            <a:ext cx="10863580" cy="1014984"/>
          </a:xfrm>
        </p:spPr>
        <p:txBody>
          <a:bodyPr>
            <a:normAutofit fontScale="90000"/>
          </a:bodyPr>
          <a:lstStyle/>
          <a:p>
            <a:pPr>
              <a:lnSpc>
                <a:spcPct val="150000"/>
              </a:lnSpc>
            </a:pPr>
            <a:r>
              <a:rPr lang="en-GB" sz="2800" dirty="0">
                <a:solidFill>
                  <a:schemeClr val="bg1"/>
                </a:solidFill>
              </a:rPr>
              <a:t>In the performed analysis, there is more probability of defaulting when </a:t>
            </a:r>
            <a:r>
              <a:rPr lang="en-US" sz="2400" dirty="0">
                <a:solidFill>
                  <a:schemeClr val="bg1"/>
                </a:solidFill>
              </a:rPr>
              <a:t>: </a:t>
            </a:r>
            <a:br>
              <a:rPr lang="en-US" dirty="0">
                <a:solidFill>
                  <a:schemeClr val="bg1"/>
                </a:solidFill>
              </a:rPr>
            </a:br>
            <a:r>
              <a:rPr lang="en-US" sz="1800" i="1" dirty="0">
                <a:solidFill>
                  <a:schemeClr val="bg1"/>
                </a:solidFill>
                <a:latin typeface="+mn-lt"/>
                <a:ea typeface="+mn-ea"/>
                <a:cs typeface="+mn-cs"/>
              </a:rPr>
              <a:t>Applicants, who have taken a loan for small business &amp; debt consolidation, where the loan amount is greater than 12K.</a:t>
            </a:r>
            <a:endParaRPr lang="en-GB" sz="1800" i="1" dirty="0">
              <a:solidFill>
                <a:schemeClr val="bg1"/>
              </a:solidFill>
              <a:latin typeface="+mn-lt"/>
              <a:ea typeface="+mn-ea"/>
              <a:cs typeface="+mn-cs"/>
            </a:endParaRPr>
          </a:p>
        </p:txBody>
      </p:sp>
      <p:sp>
        <p:nvSpPr>
          <p:cNvPr id="6" name="Slide Number Placeholder 5">
            <a:extLst>
              <a:ext uri="{FF2B5EF4-FFF2-40B4-BE49-F238E27FC236}">
                <a16:creationId xmlns:a16="http://schemas.microsoft.com/office/drawing/2014/main" id="{9E2A2BE6-73F0-4A7C-B9E2-E81920378CF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pic>
        <p:nvPicPr>
          <p:cNvPr id="5" name="Picture 4">
            <a:extLst>
              <a:ext uri="{FF2B5EF4-FFF2-40B4-BE49-F238E27FC236}">
                <a16:creationId xmlns:a16="http://schemas.microsoft.com/office/drawing/2014/main" id="{C5DF7C7C-BC74-44A3-B830-1F41D9FEEA13}"/>
              </a:ext>
            </a:extLst>
          </p:cNvPr>
          <p:cNvPicPr>
            <a:picLocks noChangeAspect="1"/>
          </p:cNvPicPr>
          <p:nvPr/>
        </p:nvPicPr>
        <p:blipFill>
          <a:blip r:embed="rId2"/>
          <a:stretch>
            <a:fillRect/>
          </a:stretch>
        </p:blipFill>
        <p:spPr>
          <a:xfrm>
            <a:off x="2844642" y="1219406"/>
            <a:ext cx="6502717" cy="5481431"/>
          </a:xfrm>
          <a:prstGeom prst="rect">
            <a:avLst/>
          </a:prstGeom>
        </p:spPr>
      </p:pic>
      <p:sp>
        <p:nvSpPr>
          <p:cNvPr id="10" name="Oval 9">
            <a:extLst>
              <a:ext uri="{FF2B5EF4-FFF2-40B4-BE49-F238E27FC236}">
                <a16:creationId xmlns:a16="http://schemas.microsoft.com/office/drawing/2014/main" id="{3C57686D-8C18-4AF4-95EA-BBCA6AB4B070}"/>
              </a:ext>
            </a:extLst>
          </p:cNvPr>
          <p:cNvSpPr/>
          <p:nvPr/>
        </p:nvSpPr>
        <p:spPr>
          <a:xfrm>
            <a:off x="8006081" y="3250097"/>
            <a:ext cx="604520" cy="365126"/>
          </a:xfrm>
          <a:prstGeom prst="ellipse">
            <a:avLst/>
          </a:prstGeom>
          <a:noFill/>
          <a:ln w="38100">
            <a:solidFill>
              <a:srgbClr val="86F6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331FC454-D5B3-4C82-9017-AE2190C53027}"/>
              </a:ext>
            </a:extLst>
          </p:cNvPr>
          <p:cNvSpPr/>
          <p:nvPr/>
        </p:nvSpPr>
        <p:spPr>
          <a:xfrm>
            <a:off x="8056881" y="2203617"/>
            <a:ext cx="604520" cy="365126"/>
          </a:xfrm>
          <a:prstGeom prst="ellipse">
            <a:avLst/>
          </a:prstGeom>
          <a:noFill/>
          <a:ln w="38100">
            <a:solidFill>
              <a:srgbClr val="86F6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9530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2995-CCA4-468E-AA6D-53F57972B2EB}"/>
              </a:ext>
            </a:extLst>
          </p:cNvPr>
          <p:cNvSpPr>
            <a:spLocks noGrp="1"/>
          </p:cNvSpPr>
          <p:nvPr>
            <p:ph type="title"/>
          </p:nvPr>
        </p:nvSpPr>
        <p:spPr>
          <a:xfrm>
            <a:off x="751205" y="175295"/>
            <a:ext cx="10689590" cy="1014984"/>
          </a:xfrm>
        </p:spPr>
        <p:txBody>
          <a:bodyPr>
            <a:normAutofit fontScale="90000"/>
          </a:bodyPr>
          <a:lstStyle/>
          <a:p>
            <a:pPr>
              <a:lnSpc>
                <a:spcPct val="150000"/>
              </a:lnSpc>
            </a:pPr>
            <a:r>
              <a:rPr lang="en-GB" sz="2800" dirty="0">
                <a:solidFill>
                  <a:schemeClr val="bg1"/>
                </a:solidFill>
              </a:rPr>
              <a:t>In the performed analysis, there is more probability of defaulting when </a:t>
            </a:r>
            <a:r>
              <a:rPr lang="en-US" sz="2400" dirty="0">
                <a:solidFill>
                  <a:schemeClr val="bg1"/>
                </a:solidFill>
              </a:rPr>
              <a:t>: </a:t>
            </a:r>
            <a:br>
              <a:rPr lang="en-US" dirty="0">
                <a:solidFill>
                  <a:schemeClr val="bg1"/>
                </a:solidFill>
              </a:rPr>
            </a:br>
            <a:r>
              <a:rPr lang="en-US" sz="1800" i="1" dirty="0">
                <a:solidFill>
                  <a:schemeClr val="bg1"/>
                </a:solidFill>
                <a:latin typeface="+mn-lt"/>
                <a:ea typeface="+mn-ea"/>
                <a:cs typeface="+mn-cs"/>
              </a:rPr>
              <a:t>Applicants whose home ownership is 'MORTGAGE’ &amp; whose final loan amount is above 12K.</a:t>
            </a:r>
            <a:endParaRPr lang="en-GB" sz="1800" i="1" dirty="0">
              <a:solidFill>
                <a:schemeClr val="bg1"/>
              </a:solidFill>
              <a:latin typeface="+mn-lt"/>
              <a:ea typeface="+mn-ea"/>
              <a:cs typeface="+mn-cs"/>
            </a:endParaRPr>
          </a:p>
        </p:txBody>
      </p:sp>
      <p:sp>
        <p:nvSpPr>
          <p:cNvPr id="6" name="Slide Number Placeholder 5">
            <a:extLst>
              <a:ext uri="{FF2B5EF4-FFF2-40B4-BE49-F238E27FC236}">
                <a16:creationId xmlns:a16="http://schemas.microsoft.com/office/drawing/2014/main" id="{9E2A2BE6-73F0-4A7C-B9E2-E81920378CF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pic>
        <p:nvPicPr>
          <p:cNvPr id="4" name="Picture 3">
            <a:extLst>
              <a:ext uri="{FF2B5EF4-FFF2-40B4-BE49-F238E27FC236}">
                <a16:creationId xmlns:a16="http://schemas.microsoft.com/office/drawing/2014/main" id="{0B31B18D-0EB0-4158-97B2-3AA6AA556F80}"/>
              </a:ext>
            </a:extLst>
          </p:cNvPr>
          <p:cNvPicPr>
            <a:picLocks noChangeAspect="1"/>
          </p:cNvPicPr>
          <p:nvPr/>
        </p:nvPicPr>
        <p:blipFill>
          <a:blip r:embed="rId2"/>
          <a:stretch>
            <a:fillRect/>
          </a:stretch>
        </p:blipFill>
        <p:spPr>
          <a:xfrm>
            <a:off x="2958783" y="1280160"/>
            <a:ext cx="6274435" cy="5415914"/>
          </a:xfrm>
          <a:prstGeom prst="rect">
            <a:avLst/>
          </a:prstGeom>
        </p:spPr>
      </p:pic>
      <p:sp>
        <p:nvSpPr>
          <p:cNvPr id="8" name="Oval 7">
            <a:extLst>
              <a:ext uri="{FF2B5EF4-FFF2-40B4-BE49-F238E27FC236}">
                <a16:creationId xmlns:a16="http://schemas.microsoft.com/office/drawing/2014/main" id="{331FC454-D5B3-4C82-9017-AE2190C53027}"/>
              </a:ext>
            </a:extLst>
          </p:cNvPr>
          <p:cNvSpPr/>
          <p:nvPr/>
        </p:nvSpPr>
        <p:spPr>
          <a:xfrm>
            <a:off x="6969760" y="1524000"/>
            <a:ext cx="680720" cy="1158240"/>
          </a:xfrm>
          <a:prstGeom prst="ellipse">
            <a:avLst/>
          </a:prstGeom>
          <a:noFill/>
          <a:ln w="38100">
            <a:solidFill>
              <a:srgbClr val="86F6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79112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2995-CCA4-468E-AA6D-53F57972B2EB}"/>
              </a:ext>
            </a:extLst>
          </p:cNvPr>
          <p:cNvSpPr>
            <a:spLocks noGrp="1"/>
          </p:cNvSpPr>
          <p:nvPr>
            <p:ph type="title"/>
          </p:nvPr>
        </p:nvSpPr>
        <p:spPr>
          <a:xfrm>
            <a:off x="751205" y="175295"/>
            <a:ext cx="10689590" cy="1014984"/>
          </a:xfrm>
        </p:spPr>
        <p:txBody>
          <a:bodyPr>
            <a:normAutofit fontScale="90000"/>
          </a:bodyPr>
          <a:lstStyle/>
          <a:p>
            <a:pPr>
              <a:lnSpc>
                <a:spcPct val="150000"/>
              </a:lnSpc>
            </a:pPr>
            <a:r>
              <a:rPr lang="en-GB" sz="2800" dirty="0">
                <a:solidFill>
                  <a:schemeClr val="bg1"/>
                </a:solidFill>
              </a:rPr>
              <a:t>In the performed analysis, there is more probability of defaulting when </a:t>
            </a:r>
            <a:r>
              <a:rPr lang="en-US" sz="2400" dirty="0">
                <a:solidFill>
                  <a:schemeClr val="bg1"/>
                </a:solidFill>
              </a:rPr>
              <a:t>: </a:t>
            </a:r>
            <a:br>
              <a:rPr lang="en-US" dirty="0">
                <a:solidFill>
                  <a:schemeClr val="bg1"/>
                </a:solidFill>
              </a:rPr>
            </a:br>
            <a:r>
              <a:rPr lang="en-US" sz="1800" i="1" dirty="0">
                <a:solidFill>
                  <a:schemeClr val="bg1"/>
                </a:solidFill>
                <a:latin typeface="+mn-lt"/>
                <a:ea typeface="+mn-ea"/>
                <a:cs typeface="+mn-cs"/>
              </a:rPr>
              <a:t>Applicants with lower grades (F &amp; G) with loan amount more than 15K.</a:t>
            </a:r>
            <a:endParaRPr lang="en-GB" sz="1800" i="1" dirty="0">
              <a:solidFill>
                <a:schemeClr val="bg1"/>
              </a:solidFill>
              <a:latin typeface="+mn-lt"/>
              <a:ea typeface="+mn-ea"/>
              <a:cs typeface="+mn-cs"/>
            </a:endParaRPr>
          </a:p>
        </p:txBody>
      </p:sp>
      <p:sp>
        <p:nvSpPr>
          <p:cNvPr id="6" name="Slide Number Placeholder 5">
            <a:extLst>
              <a:ext uri="{FF2B5EF4-FFF2-40B4-BE49-F238E27FC236}">
                <a16:creationId xmlns:a16="http://schemas.microsoft.com/office/drawing/2014/main" id="{9E2A2BE6-73F0-4A7C-B9E2-E81920378CF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pic>
        <p:nvPicPr>
          <p:cNvPr id="5" name="Picture 4">
            <a:extLst>
              <a:ext uri="{FF2B5EF4-FFF2-40B4-BE49-F238E27FC236}">
                <a16:creationId xmlns:a16="http://schemas.microsoft.com/office/drawing/2014/main" id="{697392FF-1608-49E4-ADC0-D509F854250D}"/>
              </a:ext>
            </a:extLst>
          </p:cNvPr>
          <p:cNvPicPr>
            <a:picLocks noChangeAspect="1"/>
          </p:cNvPicPr>
          <p:nvPr/>
        </p:nvPicPr>
        <p:blipFill>
          <a:blip r:embed="rId2"/>
          <a:stretch>
            <a:fillRect/>
          </a:stretch>
        </p:blipFill>
        <p:spPr>
          <a:xfrm>
            <a:off x="2321560" y="1190279"/>
            <a:ext cx="7548880" cy="5472458"/>
          </a:xfrm>
          <a:prstGeom prst="rect">
            <a:avLst/>
          </a:prstGeom>
        </p:spPr>
      </p:pic>
      <p:sp>
        <p:nvSpPr>
          <p:cNvPr id="8" name="Oval 7">
            <a:extLst>
              <a:ext uri="{FF2B5EF4-FFF2-40B4-BE49-F238E27FC236}">
                <a16:creationId xmlns:a16="http://schemas.microsoft.com/office/drawing/2014/main" id="{331FC454-D5B3-4C82-9017-AE2190C53027}"/>
              </a:ext>
            </a:extLst>
          </p:cNvPr>
          <p:cNvSpPr/>
          <p:nvPr/>
        </p:nvSpPr>
        <p:spPr>
          <a:xfrm>
            <a:off x="7264400" y="5930264"/>
            <a:ext cx="1544320" cy="365125"/>
          </a:xfrm>
          <a:prstGeom prst="ellipse">
            <a:avLst/>
          </a:prstGeom>
          <a:noFill/>
          <a:ln w="38100">
            <a:solidFill>
              <a:srgbClr val="86F6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9BBC2172-E01D-4245-A180-D8F25544E114}"/>
              </a:ext>
            </a:extLst>
          </p:cNvPr>
          <p:cNvSpPr/>
          <p:nvPr/>
        </p:nvSpPr>
        <p:spPr>
          <a:xfrm>
            <a:off x="7508240" y="5208904"/>
            <a:ext cx="1310640" cy="365125"/>
          </a:xfrm>
          <a:prstGeom prst="ellipse">
            <a:avLst/>
          </a:prstGeom>
          <a:noFill/>
          <a:ln w="38100">
            <a:solidFill>
              <a:srgbClr val="86F6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46684269"/>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DEF148-1770-458F-8F5B-C3D0A278AA97}">
  <ds:schemaRefs>
    <ds:schemaRef ds:uri="http://purl.org/dc/dcmitype/"/>
    <ds:schemaRef ds:uri="http://schemas.microsoft.com/office/2006/metadata/properties"/>
    <ds:schemaRef ds:uri="http://purl.org/dc/terms/"/>
    <ds:schemaRef ds:uri="16c05727-aa75-4e4a-9b5f-8a80a1165891"/>
    <ds:schemaRef ds:uri="http://www.w3.org/XML/1998/namespace"/>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{4FDB37BB-B928-44D5-BAD3-5F9E56425197}tf78504181_win32</Template>
  <TotalTime>1646</TotalTime>
  <Words>741</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Next LT Pro</vt:lpstr>
      <vt:lpstr>Calibri</vt:lpstr>
      <vt:lpstr>freight-text-pro</vt:lpstr>
      <vt:lpstr>Tw Cen MT</vt:lpstr>
      <vt:lpstr>ShapesVTI</vt:lpstr>
      <vt:lpstr>Lending Club – Case Study</vt:lpstr>
      <vt:lpstr>PowerPoint Presentation</vt:lpstr>
      <vt:lpstr>In the performed analysis, there is more probability of defaulting when : Applicants taking loan for ‘Home Improvement' and have income of 75K-80K.</vt:lpstr>
      <vt:lpstr>In the performed analysis, there is more probability of defaulting when :  Applicants whose home ownership is 'MORTGAGE and have income of 70K-80K.</vt:lpstr>
      <vt:lpstr>In the performed analysis, there is more probability of defaulting when :  Applicants, with an annual income of 70K-80K, who are charged an interest rate of 20% &amp; above.</vt:lpstr>
      <vt:lpstr>In the performed analysis, there is more probability of defaulting when :  Applicants, whose loan amount is above 24K, with charged interest rate of 15%-17.5%.</vt:lpstr>
      <vt:lpstr>In the performed analysis, there is more probability of defaulting when :  Applicants, who have taken a loan for small business &amp; debt consolidation, where the loan amount is greater than 12K.</vt:lpstr>
      <vt:lpstr>In the performed analysis, there is more probability of defaulting when :  Applicants whose home ownership is 'MORTGAGE’ &amp; whose final loan amount is above 12K.</vt:lpstr>
      <vt:lpstr>In the performed analysis, there is more probability of defaulting when :  Applicants with lower grades (F &amp; G) with loan amount more than 15K.</vt:lpstr>
      <vt:lpstr>In the performed analysis, there is more probability of defaulting when :  Applicants whose employment length is 10 years, and their loan amount is above 12K.</vt:lpstr>
      <vt:lpstr>In the performed analysis, there is more probability of defaulting when :  Applicants whose loan is verified with the loan amount above 14K.</vt:lpstr>
      <vt:lpstr>In the performed analysis, there is more probability of defaulting when :  Applicants have lowest grade (G) and must pay interest at a rate above 20%.</vt:lpstr>
      <vt:lpstr>Additional Findings:  Wedding and Medical loans have higher default rate Vacation, Car and Moving loans have No defaulters  * Considering only the loan amounts above 25K USD</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 Case Study</dc:title>
  <dc:creator>Jeyabalan, James</dc:creator>
  <cp:lastModifiedBy>Akik Ranade</cp:lastModifiedBy>
  <cp:revision>126</cp:revision>
  <dcterms:created xsi:type="dcterms:W3CDTF">2022-10-03T09:30:16Z</dcterms:created>
  <dcterms:modified xsi:type="dcterms:W3CDTF">2022-10-05T17:29:09Z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