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7"/>
  </p:notesMasterIdLst>
  <p:sldIdLst>
    <p:sldId id="3825" r:id="rId5"/>
    <p:sldId id="3836" r:id="rId6"/>
    <p:sldId id="3837" r:id="rId7"/>
    <p:sldId id="3838" r:id="rId8"/>
    <p:sldId id="3839" r:id="rId9"/>
    <p:sldId id="3842" r:id="rId10"/>
    <p:sldId id="3843" r:id="rId11"/>
    <p:sldId id="3844" r:id="rId12"/>
    <p:sldId id="3841" r:id="rId13"/>
    <p:sldId id="3791" r:id="rId14"/>
    <p:sldId id="3835" r:id="rId15"/>
    <p:sldId id="383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58" y="114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9582" y="1825625"/>
            <a:ext cx="4370832" cy="15728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Lending Club – Case Study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1734" y="6359652"/>
            <a:ext cx="6592824" cy="996696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James Jeyabalan / Akik Ranade</a:t>
            </a:r>
            <a:endParaRPr lang="en-US" dirty="0"/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7AAE9D30-0F82-474A-9F63-BBD29C5A5DA0}"/>
              </a:ext>
            </a:extLst>
          </p:cNvPr>
          <p:cNvSpPr txBox="1">
            <a:spLocks/>
          </p:cNvSpPr>
          <p:nvPr/>
        </p:nvSpPr>
        <p:spPr>
          <a:xfrm>
            <a:off x="5841338" y="3620869"/>
            <a:ext cx="5806440" cy="1731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>
                <a:solidFill>
                  <a:srgbClr val="091E42"/>
                </a:solidFill>
                <a:latin typeface="freight-text-pro"/>
              </a:rPr>
              <a:t>Lending Club – an online agency which hosts a marketplace to mediate between investors and borrowers wants to analyse their data to minimise the risk of losing money while lending to customers.</a:t>
            </a:r>
          </a:p>
          <a:p>
            <a:pPr algn="ctr"/>
            <a:endParaRPr lang="en-GB" sz="1400" dirty="0">
              <a:solidFill>
                <a:srgbClr val="091E42"/>
              </a:solidFill>
              <a:latin typeface="freight-text-pro"/>
            </a:endParaRPr>
          </a:p>
          <a:p>
            <a:pPr algn="ctr"/>
            <a:r>
              <a:rPr lang="en-GB" sz="1400" dirty="0">
                <a:solidFill>
                  <a:srgbClr val="091E42"/>
                </a:solidFill>
                <a:latin typeface="freight-text-pro"/>
              </a:rPr>
              <a:t>We were offered a small subset of data between 2007 and 2011 (5 years) to identify driving factors for a profitable business.</a:t>
            </a:r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78514DD-3FC6-4AEF-9C9C-057CF64C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69" y="145038"/>
            <a:ext cx="9342923" cy="671324"/>
          </a:xfrm>
        </p:spPr>
        <p:txBody>
          <a:bodyPr>
            <a:normAutofit fontScale="90000"/>
          </a:bodyPr>
          <a:lstStyle/>
          <a:p>
            <a:r>
              <a:rPr lang="en-US" dirty="0"/>
              <a:t>Cleanse: Row-Column Elimination Reasoning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B55F5DE-D801-496C-806A-73E6EF45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9/3/2022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0A98D-D612-4701-915D-C6859876B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508" y="1031969"/>
            <a:ext cx="10363424" cy="4521543"/>
          </a:xfrm>
        </p:spPr>
        <p:txBody>
          <a:bodyPr>
            <a:normAutofit/>
          </a:bodyPr>
          <a:lstStyle/>
          <a:p>
            <a:r>
              <a:rPr lang="en-US" sz="2000" i="1" dirty="0"/>
              <a:t>Raw data size </a:t>
            </a:r>
            <a:r>
              <a:rPr lang="en-US" altLang="en-US" sz="2000" i="1" dirty="0"/>
              <a:t>(Rows: 39717, Columns: </a:t>
            </a:r>
            <a:r>
              <a:rPr lang="en-US" altLang="en-US" sz="2000" i="1" dirty="0">
                <a:solidFill>
                  <a:srgbClr val="FF0000"/>
                </a:solidFill>
              </a:rPr>
              <a:t>111</a:t>
            </a:r>
            <a:r>
              <a:rPr lang="en-US" altLang="en-US" sz="2000" i="1" dirty="0"/>
              <a:t>)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sz="1600" i="1" dirty="0"/>
              <a:t>After removing “NA” columns (Columns: </a:t>
            </a:r>
            <a:r>
              <a:rPr lang="en-US" altLang="en-US" sz="1600" i="1" dirty="0">
                <a:solidFill>
                  <a:srgbClr val="FF0000"/>
                </a:solidFill>
              </a:rPr>
              <a:t>57</a:t>
            </a:r>
            <a:r>
              <a:rPr lang="en-US" altLang="en-US" sz="1600" i="1" dirty="0"/>
              <a:t>) </a:t>
            </a:r>
          </a:p>
          <a:p>
            <a:pPr lvl="2"/>
            <a:r>
              <a:rPr lang="en-US" altLang="en-US" sz="1600" i="1" dirty="0"/>
              <a:t>Effective memory utilization technique as the data set size reduced </a:t>
            </a:r>
            <a:r>
              <a:rPr lang="en-US" altLang="en-US" sz="1600" i="1" dirty="0">
                <a:solidFill>
                  <a:srgbClr val="FF0000"/>
                </a:solidFill>
              </a:rPr>
              <a:t>50% </a:t>
            </a:r>
            <a:r>
              <a:rPr lang="en-US" altLang="en-US" sz="1200" i="1" dirty="0"/>
              <a:t>(34 Mb to 17 Mb)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600" i="1" dirty="0"/>
              <a:t>After removing descriptive columns </a:t>
            </a:r>
            <a:r>
              <a:rPr lang="en-US" altLang="en-US" sz="1600" i="1" dirty="0"/>
              <a:t>(Columns: </a:t>
            </a:r>
            <a:r>
              <a:rPr lang="en-US" altLang="en-US" sz="1600" i="1" dirty="0">
                <a:solidFill>
                  <a:srgbClr val="FF0000"/>
                </a:solidFill>
              </a:rPr>
              <a:t>50</a:t>
            </a:r>
            <a:r>
              <a:rPr lang="en-US" altLang="en-US" sz="1600" i="1" dirty="0"/>
              <a:t>)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600" i="1" dirty="0"/>
              <a:t>After removing </a:t>
            </a:r>
            <a:r>
              <a:rPr lang="en-GB" sz="1600" i="1" dirty="0" err="1"/>
              <a:t>UniValue</a:t>
            </a:r>
            <a:r>
              <a:rPr lang="en-GB" sz="1600" i="1" dirty="0"/>
              <a:t> (only 1 value or </a:t>
            </a:r>
            <a:r>
              <a:rPr lang="en-GB" sz="1600" i="1" dirty="0" err="1"/>
              <a:t>NaN</a:t>
            </a:r>
            <a:r>
              <a:rPr lang="en-GB" sz="1600" i="1" dirty="0"/>
              <a:t>) columns </a:t>
            </a:r>
            <a:r>
              <a:rPr lang="en-US" altLang="en-US" sz="1600" i="1" dirty="0"/>
              <a:t>(Columns: </a:t>
            </a:r>
            <a:r>
              <a:rPr lang="en-US" altLang="en-US" sz="1600" i="1" dirty="0">
                <a:solidFill>
                  <a:srgbClr val="FF0000"/>
                </a:solidFill>
              </a:rPr>
              <a:t>41</a:t>
            </a:r>
            <a:r>
              <a:rPr lang="en-US" altLang="en-US" sz="1600" i="1" dirty="0"/>
              <a:t>)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600" i="1" dirty="0"/>
              <a:t>After removing above80% missing columns </a:t>
            </a:r>
            <a:r>
              <a:rPr lang="en-US" altLang="en-US" sz="1600" i="1" dirty="0"/>
              <a:t>(Columns: </a:t>
            </a:r>
            <a:r>
              <a:rPr lang="en-US" altLang="en-US" sz="1600" i="1" dirty="0">
                <a:solidFill>
                  <a:srgbClr val="FF0000"/>
                </a:solidFill>
              </a:rPr>
              <a:t>38</a:t>
            </a:r>
            <a:r>
              <a:rPr lang="en-US" altLang="en-US" sz="1600" i="1" dirty="0"/>
              <a:t>) </a:t>
            </a:r>
          </a:p>
          <a:p>
            <a:r>
              <a:rPr lang="en-GB" sz="2000" i="1" dirty="0"/>
              <a:t>Eliminating Current accounts as they don’t authoritatively say whether the borrower is a defaulter or not.</a:t>
            </a:r>
          </a:p>
          <a:p>
            <a:pPr lvl="1"/>
            <a:r>
              <a:rPr lang="en-US" altLang="en-US" sz="1600" i="1" dirty="0"/>
              <a:t># of Current accounts is </a:t>
            </a:r>
            <a:r>
              <a:rPr lang="en-US" altLang="en-US" sz="1600" i="1" dirty="0">
                <a:solidFill>
                  <a:srgbClr val="FF0000"/>
                </a:solidFill>
              </a:rPr>
              <a:t>1140</a:t>
            </a:r>
            <a:r>
              <a:rPr lang="en-US" altLang="en-US" sz="1600" i="1" dirty="0"/>
              <a:t>, of which only 121 rows show delinquency, and the </a:t>
            </a:r>
            <a:r>
              <a:rPr lang="en-US" altLang="en-US" sz="1600" b="1" i="1" dirty="0"/>
              <a:t>last</a:t>
            </a:r>
            <a:r>
              <a:rPr lang="en-US" altLang="en-US" sz="1600" i="1" dirty="0"/>
              <a:t> delinquency is an average 3 Years</a:t>
            </a:r>
          </a:p>
          <a:p>
            <a:pPr lvl="1"/>
            <a:r>
              <a:rPr lang="en-US" altLang="en-US" sz="1600" i="1" dirty="0"/>
              <a:t>Hence considering this subset of data has insignificant for any concrete decision and removing the “Current” loan accounts. Rows, </a:t>
            </a:r>
          </a:p>
          <a:p>
            <a:pPr lvl="2"/>
            <a:r>
              <a:rPr lang="en-US" altLang="en-US" sz="1600" i="1" dirty="0"/>
              <a:t>Rows after dropping this subset:(</a:t>
            </a:r>
            <a:r>
              <a:rPr lang="en-US" altLang="en-US" sz="1600" i="1" dirty="0">
                <a:solidFill>
                  <a:srgbClr val="FF0000"/>
                </a:solidFill>
              </a:rPr>
              <a:t>38577</a:t>
            </a:r>
            <a:r>
              <a:rPr lang="en-US" altLang="en-US" sz="1600" i="1" dirty="0"/>
              <a:t>, 38)</a:t>
            </a:r>
          </a:p>
          <a:p>
            <a:pPr lvl="1"/>
            <a:r>
              <a:rPr lang="en-US" altLang="en-US" sz="1600" i="1" dirty="0"/>
              <a:t>Remove 50 rows with ‘NA’ value for </a:t>
            </a:r>
            <a:r>
              <a:rPr lang="en-US" altLang="en-US" sz="1600" i="1" dirty="0" err="1"/>
              <a:t>revol_util</a:t>
            </a:r>
            <a:r>
              <a:rPr lang="en-US" altLang="en-US" sz="1600" i="1" dirty="0"/>
              <a:t> column since we don’t want to impute this ‘Ratio’ field</a:t>
            </a:r>
          </a:p>
          <a:p>
            <a:pPr lvl="2"/>
            <a:r>
              <a:rPr lang="en-US" altLang="en-US" sz="1600" i="1" dirty="0"/>
              <a:t>Rows after dropping this subset:(</a:t>
            </a:r>
            <a:r>
              <a:rPr lang="en-US" altLang="en-US" sz="1600" i="1" dirty="0">
                <a:solidFill>
                  <a:srgbClr val="FF0000"/>
                </a:solidFill>
              </a:rPr>
              <a:t>38527</a:t>
            </a:r>
            <a:r>
              <a:rPr lang="en-US" altLang="en-US" sz="1600" i="1" dirty="0"/>
              <a:t>, 38)</a:t>
            </a:r>
          </a:p>
          <a:p>
            <a:pPr lvl="2"/>
            <a:endParaRPr lang="en-US" altLang="en-US" sz="1600" i="1" dirty="0"/>
          </a:p>
          <a:p>
            <a:pPr lvl="1"/>
            <a:endParaRPr lang="en-GB" sz="1600" i="1" dirty="0"/>
          </a:p>
        </p:txBody>
      </p:sp>
    </p:spTree>
    <p:extLst>
      <p:ext uri="{BB962C8B-B14F-4D97-AF65-F5344CB8AC3E}">
        <p14:creationId xmlns:p14="http://schemas.microsoft.com/office/powerpoint/2010/main" val="1019213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78514DD-3FC6-4AEF-9C9C-057CF64C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308" y="365126"/>
            <a:ext cx="8071292" cy="859668"/>
          </a:xfrm>
        </p:spPr>
        <p:txBody>
          <a:bodyPr>
            <a:normAutofit/>
          </a:bodyPr>
          <a:lstStyle/>
          <a:p>
            <a:r>
              <a:rPr lang="en-US" dirty="0"/>
              <a:t>Cleanse Curing the data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B55F5DE-D801-496C-806A-73E6EF45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9/3/2022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0A98D-D612-4701-915D-C6859876B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952" y="1429352"/>
            <a:ext cx="10363424" cy="2633041"/>
          </a:xfrm>
        </p:spPr>
        <p:txBody>
          <a:bodyPr>
            <a:normAutofit/>
          </a:bodyPr>
          <a:lstStyle/>
          <a:p>
            <a:pPr algn="l"/>
            <a:r>
              <a:rPr lang="en-GB" sz="1600" b="1" i="1" dirty="0"/>
              <a:t>Remove</a:t>
            </a:r>
            <a:r>
              <a:rPr lang="en-GB" sz="1600" i="1" dirty="0"/>
              <a:t> %, + </a:t>
            </a:r>
            <a:r>
              <a:rPr lang="en-GB" sz="1600" b="1" i="1" dirty="0"/>
              <a:t>symbols</a:t>
            </a:r>
            <a:r>
              <a:rPr lang="en-GB" sz="1600" i="1" dirty="0"/>
              <a:t>, String objects which could potentially be Numeric data after removing the unwanted text suffixing the number value</a:t>
            </a:r>
          </a:p>
          <a:p>
            <a:pPr algn="l"/>
            <a:r>
              <a:rPr lang="en-GB" sz="1600" b="1" i="1" dirty="0"/>
              <a:t>Add</a:t>
            </a:r>
            <a:r>
              <a:rPr lang="en-GB" sz="1600" i="1" dirty="0"/>
              <a:t> 2 derived attributes/categories like Year/Month </a:t>
            </a:r>
          </a:p>
          <a:p>
            <a:pPr algn="l"/>
            <a:r>
              <a:rPr lang="en-GB" sz="1600" b="1" i="1" dirty="0"/>
              <a:t>Add</a:t>
            </a:r>
            <a:r>
              <a:rPr lang="en-GB" sz="1600" i="1" dirty="0"/>
              <a:t> derived metrics like ‘</a:t>
            </a:r>
            <a:r>
              <a:rPr lang="en-GB" sz="1600" i="1" dirty="0" err="1"/>
              <a:t>Annual_</a:t>
            </a:r>
            <a:r>
              <a:rPr lang="en-GB" sz="1600" b="1" i="1" dirty="0" err="1"/>
              <a:t>Installment</a:t>
            </a:r>
            <a:r>
              <a:rPr lang="en-GB" sz="1600" i="1" dirty="0"/>
              <a:t> Amount’ to ‘Annual </a:t>
            </a:r>
            <a:r>
              <a:rPr lang="en-GB" sz="1600" b="1" i="1" dirty="0"/>
              <a:t>Income</a:t>
            </a:r>
            <a:r>
              <a:rPr lang="en-GB" sz="1600" i="1" dirty="0"/>
              <a:t>’ ratio (i2i) for analysis</a:t>
            </a:r>
          </a:p>
          <a:p>
            <a:pPr algn="l"/>
            <a:r>
              <a:rPr lang="en-GB" sz="1600" b="1" i="1" dirty="0"/>
              <a:t>Add</a:t>
            </a:r>
            <a:r>
              <a:rPr lang="en-GB" sz="1600" i="1" dirty="0"/>
              <a:t> fields to dataset by casting </a:t>
            </a:r>
            <a:r>
              <a:rPr lang="en-GB" sz="1600" i="1" dirty="0" err="1"/>
              <a:t>AlphaNumeric</a:t>
            </a:r>
            <a:r>
              <a:rPr lang="en-GB" sz="1600" i="1" dirty="0"/>
              <a:t> Codes in ‘grade’, ‘subgrade’ columns as “</a:t>
            </a:r>
            <a:r>
              <a:rPr lang="en-GB" sz="1600" b="1" i="1" dirty="0"/>
              <a:t>Int</a:t>
            </a:r>
            <a:r>
              <a:rPr lang="en-GB" sz="1600" i="1" dirty="0"/>
              <a:t>” for correlation analysis</a:t>
            </a:r>
          </a:p>
          <a:p>
            <a:pPr algn="l"/>
            <a:r>
              <a:rPr lang="en-GB" sz="1600" b="1" i="1" dirty="0"/>
              <a:t>Impute</a:t>
            </a:r>
            <a:r>
              <a:rPr lang="en-GB" sz="1600" i="1" dirty="0"/>
              <a:t> Employment Length of borrower with “</a:t>
            </a:r>
            <a:r>
              <a:rPr lang="en-GB" sz="1600" b="1" i="1" dirty="0"/>
              <a:t>mode</a:t>
            </a:r>
            <a:r>
              <a:rPr lang="en-GB" sz="1600" i="1" dirty="0"/>
              <a:t>” value for </a:t>
            </a:r>
            <a:r>
              <a:rPr lang="en-GB" sz="1600" i="1" dirty="0">
                <a:solidFill>
                  <a:srgbClr val="FF0000"/>
                </a:solidFill>
              </a:rPr>
              <a:t>~1000 rows </a:t>
            </a:r>
            <a:r>
              <a:rPr lang="en-GB" sz="1600" i="1" dirty="0"/>
              <a:t>which have </a:t>
            </a:r>
            <a:r>
              <a:rPr lang="en-GB" sz="1600" i="1" dirty="0" err="1"/>
              <a:t>NaN</a:t>
            </a:r>
            <a:endParaRPr lang="en-GB" sz="1600" i="1" dirty="0"/>
          </a:p>
          <a:p>
            <a:pPr algn="l"/>
            <a:r>
              <a:rPr lang="en-GB" sz="1600" b="1" i="1" dirty="0"/>
              <a:t>Manual Reassign </a:t>
            </a:r>
            <a:r>
              <a:rPr lang="en-GB" sz="1600" i="1" dirty="0"/>
              <a:t>Home Ownership from one bin to another to reduce the # of categories</a:t>
            </a:r>
          </a:p>
          <a:p>
            <a:pPr algn="l"/>
            <a:endParaRPr lang="en-GB" sz="16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938B9A-EC26-4F78-984B-3F2DF62B2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580" y="4133608"/>
            <a:ext cx="3886200" cy="1962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68ED08-BA16-48C9-85E0-50062DEE0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220" y="4214570"/>
            <a:ext cx="3886200" cy="180022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26A8931-1819-400A-A36E-B6D72E598736}"/>
              </a:ext>
            </a:extLst>
          </p:cNvPr>
          <p:cNvSpPr/>
          <p:nvPr/>
        </p:nvSpPr>
        <p:spPr>
          <a:xfrm>
            <a:off x="5827664" y="5282463"/>
            <a:ext cx="621262" cy="146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561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12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B6E0-1F7C-4E6A-87B1-554ADE739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D4F6-E8E2-4AE0-AEF7-E28865782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960459"/>
          </a:xfrm>
        </p:spPr>
        <p:txBody>
          <a:bodyPr>
            <a:normAutofit/>
          </a:bodyPr>
          <a:lstStyle/>
          <a:p>
            <a:r>
              <a:rPr lang="en-US" sz="2400" dirty="0"/>
              <a:t>Observation - 1</a:t>
            </a:r>
            <a:endParaRPr lang="en-GB" sz="24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B7C8AEB-6A60-4755-8456-6B61DB6A8A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4595" y="2989132"/>
            <a:ext cx="5982282" cy="29162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EDB26-2EFA-4ECA-A495-ADE42D421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1E48F-02D3-4592-9112-69B020E44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33E9049-1E77-4741-807B-E9F13595F4FD}"/>
              </a:ext>
            </a:extLst>
          </p:cNvPr>
          <p:cNvSpPr txBox="1">
            <a:spLocks/>
          </p:cNvSpPr>
          <p:nvPr/>
        </p:nvSpPr>
        <p:spPr>
          <a:xfrm>
            <a:off x="645952" y="1429352"/>
            <a:ext cx="10363424" cy="2633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i="1" dirty="0"/>
              <a:t>There are couple of borrower's Annual Income values that are very high but it doesn't skew the mean or median. Hence those values were </a:t>
            </a:r>
            <a:r>
              <a:rPr lang="en-GB" sz="2000" b="1" i="1" dirty="0"/>
              <a:t>not considered as outliers</a:t>
            </a:r>
          </a:p>
          <a:p>
            <a:endParaRPr lang="en-GB" sz="1600" i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660D372-F53D-43B1-81AA-2CF6264A3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123" y="2166918"/>
            <a:ext cx="5810250" cy="18954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177AA8C-27C4-4EDC-A16E-35FEE30CB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123" y="4062393"/>
            <a:ext cx="54387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64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EDB26-2EFA-4ECA-A495-ADE42D421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1E48F-02D3-4592-9112-69B020E44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33E9049-1E77-4741-807B-E9F13595F4FD}"/>
              </a:ext>
            </a:extLst>
          </p:cNvPr>
          <p:cNvSpPr txBox="1">
            <a:spLocks/>
          </p:cNvSpPr>
          <p:nvPr/>
        </p:nvSpPr>
        <p:spPr>
          <a:xfrm>
            <a:off x="763398" y="1249287"/>
            <a:ext cx="10363424" cy="637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i="1" dirty="0"/>
              <a:t>There is no correlation between Borrower's Income &amp; Grade/Sub Grade </a:t>
            </a:r>
            <a:r>
              <a:rPr lang="en-GB" sz="1600" i="1" dirty="0"/>
              <a:t>(Financial Rating)</a:t>
            </a:r>
          </a:p>
          <a:p>
            <a:endParaRPr lang="en-GB" sz="2000" i="1" dirty="0"/>
          </a:p>
          <a:p>
            <a:endParaRPr lang="en-GB" sz="1600" i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28C16B-A36F-4697-81FF-5AE57AF25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831212"/>
            <a:ext cx="4396530" cy="1437807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C662E59-D267-4107-9038-8138ECF4D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960459"/>
          </a:xfrm>
        </p:spPr>
        <p:txBody>
          <a:bodyPr>
            <a:normAutofit/>
          </a:bodyPr>
          <a:lstStyle/>
          <a:p>
            <a:r>
              <a:rPr lang="en-US" sz="2400" dirty="0"/>
              <a:t>Observation – 2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51560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EDB26-2EFA-4ECA-A495-ADE42D421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1E48F-02D3-4592-9112-69B020E44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33E9049-1E77-4741-807B-E9F13595F4FD}"/>
              </a:ext>
            </a:extLst>
          </p:cNvPr>
          <p:cNvSpPr txBox="1">
            <a:spLocks/>
          </p:cNvSpPr>
          <p:nvPr/>
        </p:nvSpPr>
        <p:spPr>
          <a:xfrm>
            <a:off x="763398" y="1249287"/>
            <a:ext cx="10363424" cy="637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i="1" dirty="0"/>
              <a:t>“Fully Paid” Category has borrowers in grade A &amp; B predominantly</a:t>
            </a:r>
          </a:p>
          <a:p>
            <a:r>
              <a:rPr lang="en-GB" sz="2000" i="1" dirty="0"/>
              <a:t>“Charged Off” Category borrowers shift towards grade B &amp; C</a:t>
            </a:r>
          </a:p>
          <a:p>
            <a:endParaRPr lang="en-GB" sz="1600" i="1" dirty="0"/>
          </a:p>
          <a:p>
            <a:endParaRPr lang="en-GB" sz="2000" i="1" dirty="0"/>
          </a:p>
          <a:p>
            <a:endParaRPr lang="en-GB" sz="1600" i="1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C662E59-D267-4107-9038-8138ECF4D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960459"/>
          </a:xfrm>
        </p:spPr>
        <p:txBody>
          <a:bodyPr>
            <a:normAutofit/>
          </a:bodyPr>
          <a:lstStyle/>
          <a:p>
            <a:r>
              <a:rPr lang="en-US" sz="2400" dirty="0"/>
              <a:t>Observation – 3</a:t>
            </a:r>
            <a:endParaRPr lang="en-GB" sz="24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E62E5BB-91F0-4913-B5F9-50696B81AE15}"/>
              </a:ext>
            </a:extLst>
          </p:cNvPr>
          <p:cNvGrpSpPr/>
          <p:nvPr/>
        </p:nvGrpSpPr>
        <p:grpSpPr>
          <a:xfrm>
            <a:off x="2283293" y="3277502"/>
            <a:ext cx="9648825" cy="3215373"/>
            <a:chOff x="2283293" y="3277502"/>
            <a:chExt cx="9648825" cy="321537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6690191-81B2-4B8C-831C-329F94F73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3293" y="3556688"/>
              <a:ext cx="9648825" cy="2828925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B0DDFA8-6452-4F08-A7D9-689F4C19C7CA}"/>
                </a:ext>
              </a:extLst>
            </p:cNvPr>
            <p:cNvSpPr/>
            <p:nvPr/>
          </p:nvSpPr>
          <p:spPr>
            <a:xfrm>
              <a:off x="2952924" y="3296873"/>
              <a:ext cx="1107349" cy="3196002"/>
            </a:xfrm>
            <a:prstGeom prst="ellipse">
              <a:avLst/>
            </a:pr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67E7CE7-8A36-42AC-936E-82E1791B54A3}"/>
                </a:ext>
              </a:extLst>
            </p:cNvPr>
            <p:cNvSpPr/>
            <p:nvPr/>
          </p:nvSpPr>
          <p:spPr>
            <a:xfrm>
              <a:off x="8347046" y="3277502"/>
              <a:ext cx="1107348" cy="3196002"/>
            </a:xfrm>
            <a:prstGeom prst="ellipse">
              <a:avLst/>
            </a:pr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DF1E5AFE-6793-4B97-A42B-21B3CC7A7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2" y="2062570"/>
            <a:ext cx="12192000" cy="114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463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258199-ED37-45BB-AB20-5DCE48204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918" y="2871681"/>
            <a:ext cx="6948317" cy="222346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28" name="Arc 27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C662E59-D267-4107-9038-8138ECF4D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4"/>
            <a:ext cx="5257800" cy="7910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Observation – 4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33E9049-1E77-4741-807B-E9F13595F4FD}"/>
              </a:ext>
            </a:extLst>
          </p:cNvPr>
          <p:cNvSpPr txBox="1">
            <a:spLocks/>
          </p:cNvSpPr>
          <p:nvPr/>
        </p:nvSpPr>
        <p:spPr>
          <a:xfrm>
            <a:off x="838199" y="1601145"/>
            <a:ext cx="5257800" cy="1085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/>
              <a:t>Home Ownership Pattern doesn't signify the risk of loan default as there is hardly any difference</a:t>
            </a:r>
          </a:p>
          <a:p>
            <a:endParaRPr lang="en-US" sz="2400" i="1" dirty="0"/>
          </a:p>
          <a:p>
            <a:endParaRPr lang="en-US" sz="2400" i="1" dirty="0"/>
          </a:p>
          <a:p>
            <a:endParaRPr lang="en-US" sz="24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EDB26-2EFA-4ECA-A495-ADE42D4212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1E48F-02D3-4592-9112-69B020E44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  <a:defRPr/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262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EDB26-2EFA-4ECA-A495-ADE42D421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1E48F-02D3-4592-9112-69B020E44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8951BCA-8808-4C59-A3C5-1CE64FBBE401}"/>
              </a:ext>
            </a:extLst>
          </p:cNvPr>
          <p:cNvSpPr txBox="1">
            <a:spLocks/>
          </p:cNvSpPr>
          <p:nvPr/>
        </p:nvSpPr>
        <p:spPr>
          <a:xfrm>
            <a:off x="220613" y="939976"/>
            <a:ext cx="5987240" cy="1551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i="1" dirty="0">
                <a:latin typeface="+mn-lt"/>
                <a:ea typeface="+mn-ea"/>
                <a:cs typeface="+mn-cs"/>
              </a:rPr>
              <a:t>Longer the term, higher the loan amount taken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i="1" dirty="0">
                <a:latin typeface="+mn-lt"/>
                <a:ea typeface="+mn-ea"/>
                <a:cs typeface="+mn-cs"/>
              </a:rPr>
              <a:t>Higher loan amounts are predominantly taken for Debt Consolidation, Home Improvement &amp; Credit Card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i="1" dirty="0"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73ED2F-2B13-484F-AF9F-98E1B7E66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473" y="61473"/>
            <a:ext cx="5810762" cy="2715284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E7A2685-BE64-48D8-BBB4-291ED5A9F5B0}"/>
              </a:ext>
            </a:extLst>
          </p:cNvPr>
          <p:cNvSpPr txBox="1">
            <a:spLocks/>
          </p:cNvSpPr>
          <p:nvPr/>
        </p:nvSpPr>
        <p:spPr>
          <a:xfrm>
            <a:off x="220613" y="168386"/>
            <a:ext cx="5257800" cy="656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Observation – 5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C7B6CE3-FD94-4F5A-99C1-06CD629E02FF}"/>
              </a:ext>
            </a:extLst>
          </p:cNvPr>
          <p:cNvGrpSpPr/>
          <p:nvPr/>
        </p:nvGrpSpPr>
        <p:grpSpPr>
          <a:xfrm>
            <a:off x="2149284" y="2603500"/>
            <a:ext cx="9420225" cy="3752850"/>
            <a:chOff x="2149284" y="2603500"/>
            <a:chExt cx="9420225" cy="375285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603E3DC-B814-4C58-AC0B-4C50A4BCF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49284" y="2603500"/>
              <a:ext cx="9420225" cy="3752850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332A926-8A5D-47C3-97ED-716A73EE2C53}"/>
                </a:ext>
              </a:extLst>
            </p:cNvPr>
            <p:cNvSpPr/>
            <p:nvPr/>
          </p:nvSpPr>
          <p:spPr>
            <a:xfrm>
              <a:off x="8883941" y="4269996"/>
              <a:ext cx="2469859" cy="578841"/>
            </a:xfrm>
            <a:prstGeom prst="ellipse">
              <a:avLst/>
            </a:pr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BF9954A-B71D-4679-AF1E-DD7518265305}"/>
                </a:ext>
              </a:extLst>
            </p:cNvPr>
            <p:cNvSpPr/>
            <p:nvPr/>
          </p:nvSpPr>
          <p:spPr>
            <a:xfrm>
              <a:off x="8883941" y="5670670"/>
              <a:ext cx="2469859" cy="260347"/>
            </a:xfrm>
            <a:prstGeom prst="ellipse">
              <a:avLst/>
            </a:pr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513768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EDB26-2EFA-4ECA-A495-ADE42D421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1E48F-02D3-4592-9112-69B020E44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8951BCA-8808-4C59-A3C5-1CE64FBBE401}"/>
              </a:ext>
            </a:extLst>
          </p:cNvPr>
          <p:cNvSpPr txBox="1">
            <a:spLocks/>
          </p:cNvSpPr>
          <p:nvPr/>
        </p:nvSpPr>
        <p:spPr>
          <a:xfrm>
            <a:off x="220612" y="939976"/>
            <a:ext cx="10886412" cy="879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i="1" dirty="0">
                <a:latin typeface="+mn-lt"/>
                <a:ea typeface="+mn-ea"/>
                <a:cs typeface="+mn-cs"/>
              </a:rPr>
              <a:t>Delinquent in the last 2 years shows 10% default rate in the Not Funded category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i="1" dirty="0">
              <a:latin typeface="+mn-lt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E7A2685-BE64-48D8-BBB4-291ED5A9F5B0}"/>
              </a:ext>
            </a:extLst>
          </p:cNvPr>
          <p:cNvSpPr txBox="1">
            <a:spLocks/>
          </p:cNvSpPr>
          <p:nvPr/>
        </p:nvSpPr>
        <p:spPr>
          <a:xfrm>
            <a:off x="220613" y="168386"/>
            <a:ext cx="5257800" cy="656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Observation – 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F2A5D5-D571-4702-99C6-1165FF256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35" y="1428332"/>
            <a:ext cx="81438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766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308B4-D662-4D6C-830E-F5193DAC4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441" y="2177147"/>
            <a:ext cx="3143271" cy="1325563"/>
          </a:xfrm>
        </p:spPr>
        <p:txBody>
          <a:bodyPr/>
          <a:lstStyle/>
          <a:p>
            <a:r>
              <a:rPr lang="en-US" dirty="0"/>
              <a:t>Appendix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6F7F4-4B5D-4E3B-89B3-1AFCFB585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E580D-DC81-428C-AB8F-2E23BEEC3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FCE4A-348F-4EB2-B69F-776B0C990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097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6957973-75B3-4A55-8CA2-D8CA98F46B9B}"/>
              </a:ext>
            </a:extLst>
          </p:cNvPr>
          <p:cNvSpPr/>
          <p:nvPr/>
        </p:nvSpPr>
        <p:spPr>
          <a:xfrm>
            <a:off x="208410" y="864065"/>
            <a:ext cx="11799032" cy="33207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8E065A-6F51-4FC7-BF7C-34D6802AFE21}"/>
              </a:ext>
            </a:extLst>
          </p:cNvPr>
          <p:cNvSpPr/>
          <p:nvPr/>
        </p:nvSpPr>
        <p:spPr>
          <a:xfrm>
            <a:off x="208410" y="4234922"/>
            <a:ext cx="11799032" cy="250821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1083A0-B5C8-4D81-870B-21C285F43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13" y="240001"/>
            <a:ext cx="10515600" cy="649942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Analyse: Distribution Patterns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B44E3-E126-4442-A190-3A7A89668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97CA8C-BED9-4A70-80C1-399C1DF5D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634" y="4295096"/>
            <a:ext cx="3404232" cy="238786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DAA1288-9D37-4368-B769-78D906E3A361}"/>
              </a:ext>
            </a:extLst>
          </p:cNvPr>
          <p:cNvSpPr txBox="1">
            <a:spLocks/>
          </p:cNvSpPr>
          <p:nvPr/>
        </p:nvSpPr>
        <p:spPr>
          <a:xfrm>
            <a:off x="392968" y="4570576"/>
            <a:ext cx="5404328" cy="51641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i="1" dirty="0"/>
              <a:t>Distribution by “</a:t>
            </a:r>
            <a:r>
              <a:rPr lang="en-GB" sz="2200" b="1" i="1" dirty="0"/>
              <a:t>Loan Status</a:t>
            </a:r>
            <a:r>
              <a:rPr lang="en-GB" sz="2200" i="1" dirty="0"/>
              <a:t>” </a:t>
            </a:r>
          </a:p>
          <a:p>
            <a:pPr marL="457200" lvl="1" indent="0">
              <a:buNone/>
            </a:pPr>
            <a:r>
              <a:rPr lang="en-GB" sz="1600" i="1" dirty="0"/>
              <a:t>(after removing ‘Current’ accounts)</a:t>
            </a:r>
            <a:endParaRPr lang="en-GB" sz="1200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DEF421-D3D2-4007-BB40-F4B9C511A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297" y="5374307"/>
            <a:ext cx="3371850" cy="962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CFADDC-D755-4588-90D6-2CEC3C0A81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5634" y="946745"/>
            <a:ext cx="6282225" cy="3182492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D1E57C1-CD83-4791-8066-EA5E46452150}"/>
              </a:ext>
            </a:extLst>
          </p:cNvPr>
          <p:cNvSpPr txBox="1">
            <a:spLocks/>
          </p:cNvSpPr>
          <p:nvPr/>
        </p:nvSpPr>
        <p:spPr>
          <a:xfrm>
            <a:off x="203769" y="3695946"/>
            <a:ext cx="5404328" cy="532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400" i="1" dirty="0"/>
              <a:t>“</a:t>
            </a:r>
            <a:r>
              <a:rPr lang="en-GB" sz="1400" b="1" i="1" dirty="0"/>
              <a:t>Debt Consolidation</a:t>
            </a:r>
            <a:r>
              <a:rPr lang="en-GB" sz="1400" i="1" dirty="0"/>
              <a:t>” is the single largest loan purpose across “Fully Paid” and “Charged-Off” borrowers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FC5A12-F69E-4DDB-9F38-B80ADCAE9A28}"/>
              </a:ext>
            </a:extLst>
          </p:cNvPr>
          <p:cNvSpPr txBox="1">
            <a:spLocks/>
          </p:cNvSpPr>
          <p:nvPr/>
        </p:nvSpPr>
        <p:spPr>
          <a:xfrm>
            <a:off x="392968" y="1002680"/>
            <a:ext cx="4095142" cy="4199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i="1" dirty="0"/>
              <a:t>Distribution of loan by “</a:t>
            </a:r>
            <a:r>
              <a:rPr lang="en-GB" sz="2000" b="1" i="1" dirty="0"/>
              <a:t>Purpose</a:t>
            </a:r>
            <a:r>
              <a:rPr lang="en-GB" sz="2000" i="1" dirty="0"/>
              <a:t>” </a:t>
            </a:r>
            <a:endParaRPr lang="en-GB" sz="1600" i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3DE250E-DD9B-44F5-BEF7-73BEF916F1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286" y="1331282"/>
            <a:ext cx="3831873" cy="236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13783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{4FDB37BB-B928-44D5-BAD3-5F9E56425197}tf78504181_win32</Template>
  <TotalTime>1169</TotalTime>
  <Words>585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Avenir Next LT Pro</vt:lpstr>
      <vt:lpstr>Calibri</vt:lpstr>
      <vt:lpstr>freight-text-pro</vt:lpstr>
      <vt:lpstr>Tw Cen MT</vt:lpstr>
      <vt:lpstr>ShapesVTI</vt:lpstr>
      <vt:lpstr>Lending Club – Case Study</vt:lpstr>
      <vt:lpstr>Observation - 1</vt:lpstr>
      <vt:lpstr>Observation – 2</vt:lpstr>
      <vt:lpstr>Observation – 3</vt:lpstr>
      <vt:lpstr>Observation – 4</vt:lpstr>
      <vt:lpstr>PowerPoint Presentation</vt:lpstr>
      <vt:lpstr>PowerPoint Presentation</vt:lpstr>
      <vt:lpstr>Appendix</vt:lpstr>
      <vt:lpstr>Analyse: Distribution Patterns</vt:lpstr>
      <vt:lpstr>Cleanse: Row-Column Elimination Reasoning</vt:lpstr>
      <vt:lpstr>Cleanse Curing the data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– Case Study</dc:title>
  <dc:creator>Jeyabalan, James</dc:creator>
  <cp:lastModifiedBy>Jeyabalan, James</cp:lastModifiedBy>
  <cp:revision>58</cp:revision>
  <dcterms:created xsi:type="dcterms:W3CDTF">2022-10-03T09:30:16Z</dcterms:created>
  <dcterms:modified xsi:type="dcterms:W3CDTF">2022-10-04T15:34:45Z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