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81" r:id="rId4"/>
    <p:sldId id="257" r:id="rId5"/>
    <p:sldId id="258" r:id="rId6"/>
    <p:sldId id="259" r:id="rId7"/>
    <p:sldId id="260" r:id="rId8"/>
    <p:sldId id="282" r:id="rId9"/>
    <p:sldId id="268" r:id="rId10"/>
    <p:sldId id="269" r:id="rId11"/>
    <p:sldId id="270" r:id="rId12"/>
    <p:sldId id="263" r:id="rId13"/>
    <p:sldId id="271" r:id="rId14"/>
    <p:sldId id="283" r:id="rId15"/>
    <p:sldId id="272" r:id="rId16"/>
    <p:sldId id="273" r:id="rId17"/>
    <p:sldId id="275" r:id="rId18"/>
    <p:sldId id="276" r:id="rId19"/>
    <p:sldId id="284" r:id="rId20"/>
    <p:sldId id="277" r:id="rId21"/>
    <p:sldId id="278" r:id="rId22"/>
    <p:sldId id="279" r:id="rId23"/>
    <p:sldId id="264" r:id="rId24"/>
    <p:sldId id="262" r:id="rId25"/>
    <p:sldId id="285" r:id="rId26"/>
    <p:sldId id="289" r:id="rId27"/>
    <p:sldId id="287" r:id="rId28"/>
    <p:sldId id="290" r:id="rId29"/>
    <p:sldId id="280" r:id="rId30"/>
    <p:sldId id="292" r:id="rId31"/>
    <p:sldId id="293" r:id="rId32"/>
    <p:sldId id="294" r:id="rId33"/>
    <p:sldId id="295" r:id="rId34"/>
    <p:sldId id="296" r:id="rId35"/>
    <p:sldId id="291" r:id="rId36"/>
    <p:sldId id="26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go/DateParseHelp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7668" y="2168939"/>
            <a:ext cx="1097326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Out of Memory 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Rectangle </a:t>
            </a:r>
            <a:r>
              <a:rPr lang="en-US" sz="2400" dirty="0"/>
              <a:t>'{X=0,Y=0,Width=189,Height=0}' cannot have a width or height equal to </a:t>
            </a:r>
            <a:r>
              <a:rPr lang="en-US" sz="2400" dirty="0" smtClean="0"/>
              <a:t>0.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6818" y="173045"/>
            <a:ext cx="11833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B)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1.0f);</a:t>
            </a:r>
          </a:p>
        </p:txBody>
      </p:sp>
    </p:spTree>
    <p:extLst>
      <p:ext uri="{BB962C8B-B14F-4D97-AF65-F5344CB8AC3E}">
        <p14:creationId xmlns:p14="http://schemas.microsoft.com/office/powerpoint/2010/main" val="13538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'{X=0,Y=0,Width=189,Height=0}' cannot have a width or height equal to 0.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7381" y="5242283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Height</a:t>
            </a:r>
            <a:r>
              <a:rPr lang="en-US" sz="2400" dirty="0" smtClean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238089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“If the framework gives you bad exceptions, throw better ones”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3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other variables to provide context”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040683" y="441338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Rectangle '{X=0,Y=0,Width=189,Height=0}'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 into the (Void)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762" y="1678587"/>
            <a:ext cx="11976281" cy="156966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At least one element in the source array could not be cast down to the destination array type.</a:t>
            </a:r>
          </a:p>
          <a:p>
            <a:r>
              <a:rPr lang="en-US" sz="2400" dirty="0"/>
              <a:t>    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7381" y="377047"/>
            <a:ext cx="11487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from =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ToolTip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to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GetMemories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(from, to,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9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5555" y="1953786"/>
            <a:ext cx="803906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/>
              <a:t>1</a:t>
            </a:r>
            <a:r>
              <a:rPr lang="en-US" sz="2400" dirty="0" smtClean="0"/>
              <a:t> </a:t>
            </a:r>
            <a:r>
              <a:rPr lang="en-US" sz="2400" dirty="0"/>
              <a:t>element </a:t>
            </a:r>
            <a:r>
              <a:rPr lang="en-US" sz="2400" dirty="0" smtClean="0"/>
              <a:t>could </a:t>
            </a:r>
            <a:r>
              <a:rPr lang="en-US" sz="2400" dirty="0"/>
              <a:t>not be </a:t>
            </a:r>
            <a:r>
              <a:rPr lang="en-US" sz="2400" dirty="0" smtClean="0"/>
              <a:t>cast to </a:t>
            </a:r>
            <a:r>
              <a:rPr lang="en-US" sz="2400" dirty="0"/>
              <a:t>the destination array type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/>
              <a:t>Element could not be cast to </a:t>
            </a:r>
            <a:r>
              <a:rPr lang="en-US" sz="2400" dirty="0" smtClean="0"/>
              <a:t>&lt;Control&gt;</a:t>
            </a:r>
            <a:endParaRPr lang="en-US" sz="2400" dirty="0"/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&lt;Form&gt; could not be cast to destination array type &lt;Control&gt;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50992" y="253937"/>
            <a:ext cx="11027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to,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21941" y="253937"/>
            <a:ext cx="580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762" y="1678587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&lt;Form&gt; could not be cast to destination array type &lt;Control&gt;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7381" y="377047"/>
            <a:ext cx="11487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from =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ToolTip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to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GetMemories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(from, to,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6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“Runtime details make it clear where the error comes from”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64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date with a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5904" y="3244334"/>
            <a:ext cx="398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http://youtu.be/k6C_HjWr3Nk?t=3m30s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3821" y="2097741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Eddie Izzard’s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713" y="1124589"/>
            <a:ext cx="11976281" cy="193899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The string was not recognized as a valid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 There is an unknown word starting at index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4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3176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04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9966" y="1978499"/>
            <a:ext cx="7109639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Cannot </a:t>
            </a:r>
            <a:r>
              <a:rPr lang="en-US" sz="2400" dirty="0"/>
              <a:t>parse "March 6th 2010" at index 7. 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Cannot parse "March 6th 2010" at index 7.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	See </a:t>
            </a:r>
            <a:r>
              <a:rPr lang="en-US" sz="2400" dirty="0" smtClean="0">
                <a:hlinkClick r:id="rId2"/>
              </a:rPr>
              <a:t>http://msdn.go/DateParseHelp</a:t>
            </a:r>
            <a:r>
              <a:rPr lang="en-US" sz="2400" dirty="0" smtClean="0"/>
              <a:t> for more details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Cannot parse "March 6th 2010“ at index 7</a:t>
            </a:r>
          </a:p>
          <a:p>
            <a:r>
              <a:rPr lang="en-US" sz="2400" dirty="0" smtClean="0"/>
              <a:t>     Valid formats include: </a:t>
            </a:r>
          </a:p>
          <a:p>
            <a:r>
              <a:rPr lang="en-US" sz="2400" dirty="0"/>
              <a:t>		"&lt;Month&gt; &lt;Day&gt; &lt;Year&gt;" =&gt; “January 14 2010”</a:t>
            </a:r>
          </a:p>
          <a:p>
            <a:r>
              <a:rPr lang="en-US" sz="2400" dirty="0"/>
              <a:t>		"&lt;Month</a:t>
            </a:r>
            <a:r>
              <a:rPr lang="en-US" sz="2400" dirty="0" smtClean="0"/>
              <a:t>&gt;/&lt;</a:t>
            </a:r>
            <a:r>
              <a:rPr lang="en-US" sz="2400" dirty="0"/>
              <a:t>Day</a:t>
            </a:r>
            <a:r>
              <a:rPr lang="en-US" sz="2400" dirty="0" smtClean="0"/>
              <a:t>&gt;/&lt;</a:t>
            </a:r>
            <a:r>
              <a:rPr lang="en-US" sz="2400" dirty="0"/>
              <a:t>Year&gt;" =&gt; </a:t>
            </a:r>
            <a:r>
              <a:rPr lang="en-US" sz="2400" dirty="0" smtClean="0"/>
              <a:t>“1/14/2010</a:t>
            </a:r>
            <a:r>
              <a:rPr lang="en-US" sz="2400" dirty="0"/>
              <a:t>”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"&lt;Year&gt;-&lt;Month&gt;-&lt;Day&gt;" </a:t>
            </a:r>
            <a:r>
              <a:rPr lang="en-US" sz="2400" dirty="0"/>
              <a:t>=&gt; </a:t>
            </a:r>
            <a:r>
              <a:rPr lang="en-US" sz="2400" dirty="0" smtClean="0"/>
              <a:t>“2010-01-24”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8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00" y="910405"/>
            <a:ext cx="11976281" cy="255454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Cannot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parse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March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6th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at index 7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Valid formats include: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 &lt;Day&gt; 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January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"&lt;Month&gt;/&lt;Day&gt;/&lt;Year&gt;"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1/14/2010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"&lt;Year&gt;-&lt;Month&gt;-&lt;Day&gt;"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2010-01-24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0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0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3176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20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“Show </a:t>
            </a:r>
            <a:r>
              <a:rPr lang="en-US" sz="4800" i="1" spc="-50" dirty="0" err="1" smtClean="0">
                <a:latin typeface="+mj-lt"/>
                <a:ea typeface="+mj-ea"/>
                <a:cs typeface="+mj-cs"/>
              </a:rPr>
              <a:t>tl;dr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 examples if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particular formats are required”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any setup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needed”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5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Touching your privates in public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9093" y="3718790"/>
            <a:ext cx="900786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not found.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</a:t>
            </a:r>
            <a:r>
              <a:rPr lang="en-US" sz="2200" dirty="0" smtClean="0"/>
              <a:t>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  <a:endParaRPr lang="en-US" sz="2200" dirty="0" smtClean="0"/>
          </a:p>
          <a:p>
            <a:r>
              <a:rPr lang="en-US" sz="2200" b="1" dirty="0" smtClean="0">
                <a:solidFill>
                  <a:schemeClr val="accent2"/>
                </a:solidFill>
              </a:rPr>
              <a:t>C</a:t>
            </a:r>
            <a:r>
              <a:rPr lang="en-US" sz="2200" b="1" dirty="0" smtClean="0">
                <a:solidFill>
                  <a:schemeClr val="accent2"/>
                </a:solidFill>
              </a:rPr>
              <a:t>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75052" y="2328302"/>
            <a:ext cx="8707772" cy="943807"/>
            <a:chOff x="394283" y="2391623"/>
            <a:chExt cx="8707772" cy="943807"/>
          </a:xfrm>
        </p:grpSpPr>
        <p:sp>
          <p:nvSpPr>
            <p:cNvPr id="11" name="Rectangle 10"/>
            <p:cNvSpPr/>
            <p:nvPr/>
          </p:nvSpPr>
          <p:spPr>
            <a:xfrm>
              <a:off x="394283" y="2391623"/>
              <a:ext cx="8707772" cy="9438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4794" y="2877554"/>
              <a:ext cx="42370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bool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GetFlag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flag) 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306" y="2391623"/>
              <a:ext cx="437197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7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515" y="816964"/>
            <a:ext cx="1126271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Which error </a:t>
            </a:r>
            <a:r>
              <a:rPr lang="en-US" sz="2400" dirty="0" smtClean="0"/>
              <a:t>messages are helpful?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Cannot find method: </a:t>
            </a:r>
            <a:r>
              <a:rPr lang="en-US" sz="2400" dirty="0" err="1" smtClean="0"/>
              <a:t>GetFlag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[])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Possible </a:t>
            </a:r>
            <a:r>
              <a:rPr lang="en-US" sz="2400" dirty="0" smtClean="0"/>
              <a:t>methods </a:t>
            </a:r>
            <a:r>
              <a:rPr lang="en-US" sz="2400" dirty="0" smtClean="0"/>
              <a:t>starting with “G” are: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GetFlag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	</a:t>
            </a:r>
            <a:r>
              <a:rPr lang="en-US" sz="2400" dirty="0" err="1" smtClean="0"/>
              <a:t>GetPreferedSizeCore</a:t>
            </a:r>
            <a:r>
              <a:rPr lang="en-US" sz="2400" dirty="0" smtClean="0"/>
              <a:t>(Size)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Common Fixes 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	If </a:t>
            </a:r>
            <a:r>
              <a:rPr lang="en-US" sz="2400" dirty="0"/>
              <a:t>method not listed it might be on a base class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i.e</a:t>
            </a:r>
            <a:r>
              <a:rPr lang="en-US" sz="2400" dirty="0"/>
              <a:t>. new </a:t>
            </a:r>
            <a:r>
              <a:rPr lang="en-US" sz="2400" dirty="0" err="1"/>
              <a:t>PrivateObject</a:t>
            </a:r>
            <a:r>
              <a:rPr lang="en-US" sz="2400" dirty="0"/>
              <a:t>(o, new </a:t>
            </a:r>
            <a:r>
              <a:rPr lang="en-US" sz="2400" dirty="0" err="1"/>
              <a:t>PrivateType</a:t>
            </a:r>
            <a:r>
              <a:rPr lang="en-US" sz="2400" dirty="0"/>
              <a:t>(</a:t>
            </a:r>
            <a:r>
              <a:rPr lang="en-US" sz="2400" dirty="0" err="1"/>
              <a:t>typeof</a:t>
            </a:r>
            <a:r>
              <a:rPr lang="en-US" sz="2400" dirty="0"/>
              <a:t>(</a:t>
            </a:r>
            <a:r>
              <a:rPr lang="en-US" sz="2400" dirty="0" err="1"/>
              <a:t>BaseClass</a:t>
            </a:r>
            <a:r>
              <a:rPr lang="en-US" sz="2400" dirty="0"/>
              <a:t>)))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If </a:t>
            </a:r>
            <a:r>
              <a:rPr lang="en-US" sz="2400" dirty="0"/>
              <a:t>method is listed check your parameter list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i.e</a:t>
            </a:r>
            <a:r>
              <a:rPr lang="en-US" sz="2400" dirty="0"/>
              <a:t>. </a:t>
            </a:r>
            <a:r>
              <a:rPr lang="en-US" sz="2400" dirty="0" err="1"/>
              <a:t>p.Invoke</a:t>
            </a:r>
            <a:r>
              <a:rPr lang="en-US" sz="2400" dirty="0"/>
              <a:t>(“</a:t>
            </a:r>
            <a:r>
              <a:rPr lang="en-US" sz="2400" dirty="0" err="1"/>
              <a:t>MethodName</a:t>
            </a:r>
            <a:r>
              <a:rPr lang="en-US" sz="2400" dirty="0"/>
              <a:t>”, param1, param2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All of the above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1088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38554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</a:t>
            </a:r>
            <a:r>
              <a:rPr lang="en-US" sz="2200" dirty="0" smtClean="0"/>
              <a:t>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  <a:endParaRPr lang="en-US" sz="2200" dirty="0" smtClean="0"/>
          </a:p>
          <a:p>
            <a:r>
              <a:rPr lang="en-US" sz="2200" b="1" dirty="0" smtClean="0">
                <a:solidFill>
                  <a:schemeClr val="accent2"/>
                </a:solidFill>
              </a:rPr>
              <a:t>C</a:t>
            </a:r>
            <a:r>
              <a:rPr lang="en-US" sz="2200" b="1" dirty="0" smtClean="0">
                <a:solidFill>
                  <a:schemeClr val="accent2"/>
                </a:solidFill>
              </a:rPr>
              <a:t>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0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“Don’t hold back,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You don’t know which clue will help”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22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route to null evil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0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  <a:endParaRPr lang="en-US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13932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&lt;none&gt;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62" y="3616707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</a:t>
            </a:r>
            <a:r>
              <a:rPr lang="en-US" sz="2200" dirty="0" smtClean="0"/>
              <a:t>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Button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  <a:endParaRPr lang="en-US" sz="2200" dirty="0" smtClean="0"/>
          </a:p>
          <a:p>
            <a:r>
              <a:rPr lang="en-US" sz="2200" b="1" dirty="0" smtClean="0">
                <a:solidFill>
                  <a:schemeClr val="accent2"/>
                </a:solidFill>
              </a:rPr>
              <a:t>C</a:t>
            </a:r>
            <a:r>
              <a:rPr lang="en-US" sz="2200" b="1" dirty="0" smtClean="0">
                <a:solidFill>
                  <a:schemeClr val="accent2"/>
                </a:solidFill>
              </a:rPr>
              <a:t>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0x0010);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8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disturb the natives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…or </a:t>
            </a:r>
            <a:r>
              <a:rPr lang="en-US" b="1" cap="none" dirty="0">
                <a:latin typeface="+mn-lt"/>
              </a:rPr>
              <a:t>D</a:t>
            </a:r>
            <a:r>
              <a:rPr lang="en-US" cap="none" dirty="0" smtClean="0"/>
              <a:t>ynamically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ost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ibrary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31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2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2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  <a:endParaRPr lang="en-US" sz="22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9708" y="3644804"/>
            <a:ext cx="6862119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 load DLL 'libsvn_client-1-0.dll':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specified module could not be found.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Exception from HRESULT: 0x8007007E)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</a:t>
            </a:r>
            <a:r>
              <a:rPr lang="en-US" sz="2200" b="1" dirty="0" smtClean="0">
                <a:solidFill>
                  <a:srgbClr val="FFC000"/>
                </a:solidFill>
              </a:rPr>
              <a:t>) </a:t>
            </a:r>
            <a:r>
              <a:rPr lang="en-US" sz="2200" dirty="0" smtClean="0"/>
              <a:t>W</a:t>
            </a:r>
            <a:r>
              <a:rPr lang="en-US" sz="2200" dirty="0" smtClean="0"/>
              <a:t>rong Working Directory</a:t>
            </a:r>
            <a:endParaRPr lang="en-US" sz="2200" dirty="0" smtClean="0"/>
          </a:p>
          <a:p>
            <a:r>
              <a:rPr lang="en-US" sz="2200" b="1" dirty="0" smtClean="0">
                <a:solidFill>
                  <a:schemeClr val="accent2"/>
                </a:solidFill>
              </a:rPr>
              <a:t>C</a:t>
            </a:r>
            <a:r>
              <a:rPr lang="en-US" sz="2200" b="1" dirty="0" smtClean="0">
                <a:solidFill>
                  <a:schemeClr val="accent2"/>
                </a:solidFill>
              </a:rPr>
              <a:t>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9242" y="2235543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48380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515" y="816964"/>
            <a:ext cx="11262716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Which error </a:t>
            </a:r>
            <a:r>
              <a:rPr lang="en-US" sz="2400" dirty="0" smtClean="0"/>
              <a:t>messages are helpful?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Problems </a:t>
            </a:r>
            <a:r>
              <a:rPr lang="en-US" sz="2400" dirty="0"/>
              <a:t>loading </a:t>
            </a:r>
            <a:r>
              <a:rPr lang="en-US" sz="2400" dirty="0" smtClean="0"/>
              <a:t>dependencies for “libsvn_client-1-0.dll”.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Could not find dependency: “MSYS-1.0.dll”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Required l</a:t>
            </a:r>
            <a:r>
              <a:rPr lang="en-US" sz="2400" dirty="0" smtClean="0"/>
              <a:t>ibraries: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MSYS-1.0.dll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LIBSVN_DELTA-1-0.DLL</a:t>
            </a:r>
            <a:endParaRPr lang="en-US" sz="2400" dirty="0"/>
          </a:p>
          <a:p>
            <a:r>
              <a:rPr lang="en-US" sz="2400" dirty="0" smtClean="0"/>
              <a:t>	LIBSVN_DIFF-1-0.DLL</a:t>
            </a:r>
            <a:endParaRPr lang="en-US" sz="2400" dirty="0"/>
          </a:p>
          <a:p>
            <a:r>
              <a:rPr lang="en-US" sz="2400" dirty="0" smtClean="0"/>
              <a:t>	LIBAPR-0-0.DLL</a:t>
            </a:r>
            <a:endParaRPr lang="en-US" sz="2400" dirty="0"/>
          </a:p>
          <a:p>
            <a:r>
              <a:rPr lang="en-US" sz="2400" dirty="0" smtClean="0"/>
              <a:t>	LIBSVN_SUBR-1-0.DLL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All of the above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0" y="145925"/>
            <a:ext cx="710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6301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2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2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  <a:endParaRPr lang="en-US" sz="22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5" y="2821021"/>
            <a:ext cx="8097795" cy="34163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</a:t>
            </a:r>
            <a:r>
              <a:rPr lang="en-US" sz="2200" b="1" dirty="0" smtClean="0">
                <a:solidFill>
                  <a:srgbClr val="FFC000"/>
                </a:solidFill>
              </a:rPr>
              <a:t>) </a:t>
            </a:r>
            <a:r>
              <a:rPr lang="en-US" sz="2200" dirty="0" smtClean="0"/>
              <a:t>W</a:t>
            </a:r>
            <a:r>
              <a:rPr lang="en-US" sz="2200" dirty="0" smtClean="0"/>
              <a:t>rong Working Directory</a:t>
            </a:r>
            <a:endParaRPr lang="en-US" sz="2200" dirty="0" smtClean="0"/>
          </a:p>
          <a:p>
            <a:r>
              <a:rPr lang="en-US" sz="2200" b="1" dirty="0" smtClean="0">
                <a:solidFill>
                  <a:schemeClr val="accent2"/>
                </a:solidFill>
              </a:rPr>
              <a:t>C</a:t>
            </a:r>
            <a:r>
              <a:rPr lang="en-US" sz="2200" b="1" dirty="0" smtClean="0">
                <a:solidFill>
                  <a:schemeClr val="accent2"/>
                </a:solidFill>
              </a:rPr>
              <a:t>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87" y="1810870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32179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“Highlight roo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t causes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4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“Point to online documentation”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20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5555" y="1953786"/>
            <a:ext cx="701993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Object reference not set to an instance of an object.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Cannot access method “</a:t>
            </a:r>
            <a:r>
              <a:rPr lang="en-US" sz="2400" dirty="0" err="1" smtClean="0"/>
              <a:t>get_To</a:t>
            </a:r>
            <a:r>
              <a:rPr lang="en-US" sz="2400" dirty="0" smtClean="0"/>
              <a:t>” </a:t>
            </a:r>
            <a:r>
              <a:rPr lang="en-US" sz="2400" dirty="0"/>
              <a:t>on </a:t>
            </a:r>
            <a:r>
              <a:rPr lang="en-US" sz="2400" dirty="0" smtClean="0"/>
              <a:t>a null reference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N</a:t>
            </a:r>
            <a:r>
              <a:rPr lang="en-US" sz="2400" dirty="0" smtClean="0"/>
              <a:t>ull reference while executing: </a:t>
            </a:r>
            <a:r>
              <a:rPr lang="en-US" sz="2400" dirty="0" err="1" smtClean="0"/>
              <a:t>Route.To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 while executing: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variable values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in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your error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messages”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heapful</a:t>
            </a:r>
            <a:r>
              <a:rPr lang="en-US" dirty="0" smtClean="0"/>
              <a:t> of rectangles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4773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System.OutOfMemoryException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Out of memory.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3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859</TotalTime>
  <Words>1650</Words>
  <Application>Microsoft Office PowerPoint</Application>
  <PresentationFormat>Widescreen</PresentationFormat>
  <Paragraphs>368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Retrospect</vt:lpstr>
      <vt:lpstr>PowerPoint Presentation</vt:lpstr>
      <vt:lpstr>PowerPoint Presentation</vt:lpstr>
      <vt:lpstr>The route to null evil</vt:lpstr>
      <vt:lpstr>PowerPoint Presentation</vt:lpstr>
      <vt:lpstr>PowerPoint Presentation</vt:lpstr>
      <vt:lpstr>PowerPoint Presentation</vt:lpstr>
      <vt:lpstr>This exception proves the rule…</vt:lpstr>
      <vt:lpstr>A heapful of rectangles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Cast into the (Void)</vt:lpstr>
      <vt:lpstr>PowerPoint Presentation</vt:lpstr>
      <vt:lpstr>PowerPoint Presentation</vt:lpstr>
      <vt:lpstr>PowerPoint Presentation</vt:lpstr>
      <vt:lpstr>This exception proves the rule…</vt:lpstr>
      <vt:lpstr>A date with a parser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Touching your privates in public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Don’t disturb the natives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James Counts</cp:lastModifiedBy>
  <cp:revision>40</cp:revision>
  <dcterms:created xsi:type="dcterms:W3CDTF">2014-06-12T03:53:59Z</dcterms:created>
  <dcterms:modified xsi:type="dcterms:W3CDTF">2014-06-26T05:28:18Z</dcterms:modified>
</cp:coreProperties>
</file>