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81" r:id="rId4"/>
    <p:sldId id="257" r:id="rId5"/>
    <p:sldId id="258" r:id="rId6"/>
    <p:sldId id="259" r:id="rId7"/>
    <p:sldId id="260" r:id="rId8"/>
    <p:sldId id="282" r:id="rId9"/>
    <p:sldId id="268" r:id="rId10"/>
    <p:sldId id="269" r:id="rId11"/>
    <p:sldId id="270" r:id="rId12"/>
    <p:sldId id="263" r:id="rId13"/>
    <p:sldId id="271" r:id="rId14"/>
    <p:sldId id="283" r:id="rId15"/>
    <p:sldId id="272" r:id="rId16"/>
    <p:sldId id="273" r:id="rId17"/>
    <p:sldId id="275" r:id="rId18"/>
    <p:sldId id="276" r:id="rId19"/>
    <p:sldId id="284" r:id="rId20"/>
    <p:sldId id="277" r:id="rId21"/>
    <p:sldId id="278" r:id="rId22"/>
    <p:sldId id="279" r:id="rId23"/>
    <p:sldId id="264" r:id="rId24"/>
    <p:sldId id="262" r:id="rId25"/>
    <p:sldId id="285" r:id="rId26"/>
    <p:sldId id="289" r:id="rId27"/>
    <p:sldId id="287" r:id="rId28"/>
    <p:sldId id="290" r:id="rId29"/>
    <p:sldId id="280" r:id="rId30"/>
    <p:sldId id="292" r:id="rId31"/>
    <p:sldId id="293" r:id="rId32"/>
    <p:sldId id="294" r:id="rId33"/>
    <p:sldId id="295" r:id="rId34"/>
    <p:sldId id="296" r:id="rId35"/>
    <p:sldId id="291" r:id="rId36"/>
    <p:sldId id="265" r:id="rId37"/>
    <p:sldId id="297" r:id="rId38"/>
    <p:sldId id="299" r:id="rId39"/>
    <p:sldId id="300" r:id="rId40"/>
    <p:sldId id="298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-112" y="-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458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6/25/14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6/25/14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6/25/14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6/25/14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msdn.go/DateParseHelp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Exceptional Exceptions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w</a:t>
            </a:r>
            <a:r>
              <a:rPr lang="en-US" cap="none" dirty="0" smtClean="0"/>
              <a:t>ith </a:t>
            </a:r>
            <a:r>
              <a:rPr lang="en-US" cap="none" dirty="0"/>
              <a:t>@LlewellynFalco &amp; </a:t>
            </a:r>
            <a:r>
              <a:rPr lang="en-US" cap="none" dirty="0" smtClean="0"/>
              <a:t>@</a:t>
            </a:r>
            <a:r>
              <a:rPr lang="en-US" cap="none" dirty="0" err="1" smtClean="0"/>
              <a:t>JamesRCounts</a:t>
            </a:r>
            <a:r>
              <a:rPr lang="en-US" cap="none" dirty="0" smtClean="0"/>
              <a:t> 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221519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7668" y="2168939"/>
            <a:ext cx="1097326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Which error message would you prefer?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Out of Memory 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Rectangle </a:t>
            </a:r>
            <a:r>
              <a:rPr lang="en-US" sz="2400" dirty="0"/>
              <a:t>'{X=0,Y=0,Width=189,Height=0}' cannot have a width or height equal to </a:t>
            </a:r>
            <a:r>
              <a:rPr lang="en-US" sz="2400" dirty="0" smtClean="0"/>
              <a:t>0.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96818" y="173045"/>
            <a:ext cx="11833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A)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0),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(w, h),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B)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0, w, h),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1.0f);</a:t>
            </a:r>
          </a:p>
        </p:txBody>
      </p:sp>
    </p:spTree>
    <p:extLst>
      <p:ext uri="{BB962C8B-B14F-4D97-AF65-F5344CB8AC3E}">
        <p14:creationId xmlns:p14="http://schemas.microsoft.com/office/powerpoint/2010/main" val="1353851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58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59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60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61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62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63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64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65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66</a:t>
            </a:r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67</a:t>
            </a:r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18791" y="3718790"/>
            <a:ext cx="9118164" cy="1754326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Rectangle '{X=0,Y=0,Width=189,Height=0}' cannot have a width or height equal to 0.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p1,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MyForm.OnPaint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 in 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:\...\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UnitTest1.cs:line 64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Control.PaintWithErrorHandling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e, Int16 layer)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Control.OnPrint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657331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10,000 rectangles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Brush too big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Garbage Collection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79520" y="377047"/>
            <a:ext cx="117124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10000; i++)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(w, h);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(start, end,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(Width),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(Height), w, h);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e.Graphics.FillRectangle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7381" y="5242283"/>
            <a:ext cx="1422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Height</a:t>
            </a:r>
            <a:r>
              <a:rPr lang="en-US" sz="2400" dirty="0" smtClean="0"/>
              <a:t> is 0</a:t>
            </a:r>
          </a:p>
        </p:txBody>
      </p:sp>
    </p:spTree>
    <p:extLst>
      <p:ext uri="{BB962C8B-B14F-4D97-AF65-F5344CB8AC3E}">
        <p14:creationId xmlns:p14="http://schemas.microsoft.com/office/powerpoint/2010/main" val="2380890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“If the framework gives you bad exceptions, throw better ones”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34345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“Print other variables to provide context”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5040683" y="4413387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Rectangle '{X=0,Y=0,Width=189,Height=0}'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993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Cast into the (Void)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84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 </a:t>
            </a:r>
          </a:p>
        </p:txBody>
      </p:sp>
      <p:sp>
        <p:nvSpPr>
          <p:cNvPr id="5" name="Rectangle 4"/>
          <p:cNvSpPr/>
          <p:nvPr/>
        </p:nvSpPr>
        <p:spPr>
          <a:xfrm>
            <a:off x="98762" y="1678587"/>
            <a:ext cx="11976281" cy="156966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/>
              <a:t>System.InvalidCastException</a:t>
            </a:r>
            <a:r>
              <a:rPr lang="en-US" sz="2400" dirty="0"/>
              <a:t>: At least one element in the source array could not be cast down to the destination array type.</a:t>
            </a:r>
          </a:p>
          <a:p>
            <a:r>
              <a:rPr lang="en-US" sz="2400" dirty="0"/>
              <a:t>    at </a:t>
            </a:r>
            <a:r>
              <a:rPr lang="en-US" sz="2400" u="sng" dirty="0" err="1" smtClean="0"/>
              <a:t>System.Array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Copy</a:t>
            </a:r>
            <a:r>
              <a:rPr lang="en-US" sz="2400" dirty="0" smtClean="0"/>
              <a:t>(Array</a:t>
            </a:r>
            <a:r>
              <a:rPr lang="en-US" sz="2400" dirty="0"/>
              <a:t> </a:t>
            </a:r>
            <a:r>
              <a:rPr lang="en-US" sz="2400" dirty="0" smtClean="0"/>
              <a:t>s,</a:t>
            </a:r>
            <a:r>
              <a:rPr lang="en-US" sz="2400" dirty="0"/>
              <a:t> Array </a:t>
            </a:r>
            <a:r>
              <a:rPr lang="en-US" sz="2400" dirty="0" smtClean="0"/>
              <a:t>d,</a:t>
            </a:r>
            <a:r>
              <a:rPr lang="en-US" sz="2400" dirty="0"/>
              <a:t> Int32 </a:t>
            </a:r>
            <a:r>
              <a:rPr lang="en-US" sz="2400" dirty="0" smtClean="0"/>
              <a:t>l)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at </a:t>
            </a:r>
            <a:r>
              <a:rPr lang="en-US" sz="2400" u="sng" dirty="0" err="1" smtClean="0"/>
              <a:t>UnitTests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ArrayCopy</a:t>
            </a:r>
            <a:r>
              <a:rPr lang="en-US" sz="2400" dirty="0" smtClean="0"/>
              <a:t>() </a:t>
            </a:r>
            <a:r>
              <a:rPr lang="en-US" sz="2400" dirty="0"/>
              <a:t>in </a:t>
            </a:r>
            <a:r>
              <a:rPr lang="en-US" sz="2400" u="sng" dirty="0"/>
              <a:t>UnitTest1.cs: line </a:t>
            </a:r>
            <a:r>
              <a:rPr lang="en-US" sz="2400" u="sng" dirty="0" smtClean="0"/>
              <a:t>13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355453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doesn’t fit?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Button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Form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ToolTip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87381" y="377047"/>
            <a:ext cx="114876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from =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ToolTip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};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to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Collage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GetMemories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(from, to,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898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85555" y="1953786"/>
            <a:ext cx="803906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Which error message would you prefer?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/>
              <a:t>1</a:t>
            </a:r>
            <a:r>
              <a:rPr lang="en-US" sz="2400" dirty="0" smtClean="0"/>
              <a:t> </a:t>
            </a:r>
            <a:r>
              <a:rPr lang="en-US" sz="2400" dirty="0"/>
              <a:t>element </a:t>
            </a:r>
            <a:r>
              <a:rPr lang="en-US" sz="2400" dirty="0" smtClean="0"/>
              <a:t>could </a:t>
            </a:r>
            <a:r>
              <a:rPr lang="en-US" sz="2400" dirty="0"/>
              <a:t>not be </a:t>
            </a:r>
            <a:r>
              <a:rPr lang="en-US" sz="2400" dirty="0" smtClean="0"/>
              <a:t>cast to </a:t>
            </a:r>
            <a:r>
              <a:rPr lang="en-US" sz="2400" dirty="0"/>
              <a:t>the destination array type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/>
              <a:t>Element could not be cast to </a:t>
            </a:r>
            <a:r>
              <a:rPr lang="en-US" sz="2400" dirty="0" smtClean="0"/>
              <a:t>&lt;Control&gt;</a:t>
            </a:r>
            <a:endParaRPr lang="en-US" sz="2400" dirty="0"/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&lt;Form&gt; could not be cast to destination array type &lt;Control&gt;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50992" y="253937"/>
            <a:ext cx="11027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(from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to,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from.Length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21941" y="253937"/>
            <a:ext cx="5807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629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 </a:t>
            </a:r>
          </a:p>
        </p:txBody>
      </p:sp>
      <p:sp>
        <p:nvSpPr>
          <p:cNvPr id="5" name="Rectangle 4"/>
          <p:cNvSpPr/>
          <p:nvPr/>
        </p:nvSpPr>
        <p:spPr>
          <a:xfrm>
            <a:off x="98762" y="1678587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/>
              <a:t>System.InvalidCastException</a:t>
            </a:r>
            <a:r>
              <a:rPr lang="en-US" sz="2400" dirty="0"/>
              <a:t>: &lt;Form&gt; could not be cast to destination array type &lt;Control&gt;</a:t>
            </a:r>
          </a:p>
          <a:p>
            <a:r>
              <a:rPr lang="en-US" sz="2400" dirty="0" smtClean="0"/>
              <a:t>    </a:t>
            </a:r>
            <a:r>
              <a:rPr lang="en-US" sz="2400" dirty="0"/>
              <a:t>at </a:t>
            </a:r>
            <a:r>
              <a:rPr lang="en-US" sz="2400" u="sng" dirty="0" err="1" smtClean="0"/>
              <a:t>System.Array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Copy</a:t>
            </a:r>
            <a:r>
              <a:rPr lang="en-US" sz="2400" dirty="0" smtClean="0"/>
              <a:t>(Array</a:t>
            </a:r>
            <a:r>
              <a:rPr lang="en-US" sz="2400" dirty="0"/>
              <a:t> </a:t>
            </a:r>
            <a:r>
              <a:rPr lang="en-US" sz="2400" dirty="0" smtClean="0"/>
              <a:t>s,</a:t>
            </a:r>
            <a:r>
              <a:rPr lang="en-US" sz="2400" dirty="0"/>
              <a:t> Array </a:t>
            </a:r>
            <a:r>
              <a:rPr lang="en-US" sz="2400" dirty="0" smtClean="0"/>
              <a:t>d,</a:t>
            </a:r>
            <a:r>
              <a:rPr lang="en-US" sz="2400" dirty="0"/>
              <a:t> Int32 </a:t>
            </a:r>
            <a:r>
              <a:rPr lang="en-US" sz="2400" dirty="0" smtClean="0"/>
              <a:t>l)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at </a:t>
            </a:r>
            <a:r>
              <a:rPr lang="en-US" sz="2400" u="sng" dirty="0" err="1" smtClean="0"/>
              <a:t>UnitTests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ArrayCopy</a:t>
            </a:r>
            <a:r>
              <a:rPr lang="en-US" sz="2400" dirty="0" smtClean="0"/>
              <a:t>() </a:t>
            </a:r>
            <a:r>
              <a:rPr lang="en-US" sz="2400" dirty="0"/>
              <a:t>in </a:t>
            </a:r>
            <a:r>
              <a:rPr lang="en-US" sz="2400" u="sng" dirty="0"/>
              <a:t>UnitTest1.cs: line </a:t>
            </a:r>
            <a:r>
              <a:rPr lang="en-US" sz="2400" u="sng" dirty="0" smtClean="0"/>
              <a:t>13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355453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doesn’t fit?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Button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Form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ToolTip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87381" y="377047"/>
            <a:ext cx="114876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from =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ToolTip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};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to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Collage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GetMemories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(from, to,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4694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“Runtime details make it clear where the error comes from”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46466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date with a parser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47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05904" y="3244334"/>
            <a:ext cx="3980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http://youtu.be/k6C_HjWr3Nk?t=3m30s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3821" y="2097741"/>
            <a:ext cx="214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Eddie Izzard’s printer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8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75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1713" y="1124589"/>
            <a:ext cx="11976281" cy="1938992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System.FormatException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The string was not recognized as a valid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 There is an unknown word starting at index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7.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System.DateTimeParse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(String s, 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DateTimeFormatInfo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dtfi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DateTimeStyles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 styles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(String s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DateTimeParse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sz="2400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75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531767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you need to sanitize the date?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Include </a:t>
            </a:r>
            <a:r>
              <a:rPr lang="en-US" sz="2400" dirty="0" err="1" smtClean="0"/>
              <a:t>CultureInfo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Remove “</a:t>
            </a:r>
            <a:r>
              <a:rPr lang="en-US" sz="2400" dirty="0" err="1" smtClean="0"/>
              <a:t>th</a:t>
            </a:r>
            <a:r>
              <a:rPr lang="en-US" sz="2400" dirty="0" smtClean="0"/>
              <a:t>”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Only us first three letters of the month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form.Date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2045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9966" y="1978499"/>
            <a:ext cx="7109639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Which error message would you prefer?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Cannot </a:t>
            </a:r>
            <a:r>
              <a:rPr lang="en-US" sz="2400" dirty="0"/>
              <a:t>parse "March 6th 2010" at index 7. 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Cannot parse "March 6th 2010" at index 7.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	See </a:t>
            </a:r>
            <a:r>
              <a:rPr lang="en-US" sz="2400" dirty="0" smtClean="0">
                <a:hlinkClick r:id="rId2"/>
              </a:rPr>
              <a:t>http://msdn.go/DateParseHelp</a:t>
            </a:r>
            <a:r>
              <a:rPr lang="en-US" sz="2400" dirty="0" smtClean="0"/>
              <a:t> for more details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Cannot parse "March 6th 2010“ at index 7</a:t>
            </a:r>
          </a:p>
          <a:p>
            <a:r>
              <a:rPr lang="en-US" sz="2400" dirty="0" smtClean="0"/>
              <a:t>     Valid formats include: </a:t>
            </a:r>
          </a:p>
          <a:p>
            <a:r>
              <a:rPr lang="en-US" sz="2400" dirty="0"/>
              <a:t>		"&lt;Month&gt; &lt;Day&gt; &lt;Year&gt;" =&gt; “January 14 2010”</a:t>
            </a:r>
          </a:p>
          <a:p>
            <a:r>
              <a:rPr lang="en-US" sz="2400" dirty="0"/>
              <a:t>		"&lt;Month</a:t>
            </a:r>
            <a:r>
              <a:rPr lang="en-US" sz="2400" dirty="0" smtClean="0"/>
              <a:t>&gt;/&lt;</a:t>
            </a:r>
            <a:r>
              <a:rPr lang="en-US" sz="2400" dirty="0"/>
              <a:t>Day</a:t>
            </a:r>
            <a:r>
              <a:rPr lang="en-US" sz="2400" dirty="0" smtClean="0"/>
              <a:t>&gt;/&lt;</a:t>
            </a:r>
            <a:r>
              <a:rPr lang="en-US" sz="2400" dirty="0"/>
              <a:t>Year&gt;" =&gt; </a:t>
            </a:r>
            <a:r>
              <a:rPr lang="en-US" sz="2400" dirty="0" smtClean="0"/>
              <a:t>“1/14/2010</a:t>
            </a:r>
            <a:r>
              <a:rPr lang="en-US" sz="2400" dirty="0"/>
              <a:t>”</a:t>
            </a:r>
          </a:p>
          <a:p>
            <a:r>
              <a:rPr lang="en-US" sz="2400" dirty="0"/>
              <a:t>		</a:t>
            </a:r>
            <a:r>
              <a:rPr lang="en-US" sz="2400" dirty="0" smtClean="0"/>
              <a:t>"&lt;Year&gt;-&lt;Month&gt;-&lt;Day&gt;" </a:t>
            </a:r>
            <a:r>
              <a:rPr lang="en-US" sz="2400" dirty="0"/>
              <a:t>=&gt; </a:t>
            </a:r>
            <a:r>
              <a:rPr lang="en-US" sz="2400" dirty="0" smtClean="0"/>
              <a:t>“2010-01-24”</a:t>
            </a:r>
            <a:r>
              <a:rPr lang="en-US" sz="2400" dirty="0"/>
              <a:t>	</a:t>
            </a:r>
            <a:r>
              <a:rPr lang="en-US" sz="2400" dirty="0" smtClean="0"/>
              <a:t>	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21941" y="145925"/>
            <a:ext cx="58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75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2711" y="145925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form.Date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8833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75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000" y="910405"/>
            <a:ext cx="11976281" cy="2554545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System.FormatException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Cannot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parse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March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6th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at index 7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Valid formats include: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"&lt;Month&gt; &lt;Day&gt; &lt;Year&gt;" =&gt;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January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14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"&lt;Month&gt;/&lt;Day&gt;/&lt;Year&gt;" =&gt;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1/14/2010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"&lt;Year&gt;-&lt;Month&gt;-&lt;Day&gt;" =&gt;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2010-01-24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0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System.DateTimeParse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0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(String s, 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DateTimeFormatInfo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dtfi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DateTimeStyles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 styles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0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0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(String s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0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0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DateTimeParse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0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sz="2000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75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531767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you need to sanitize the date?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Include </a:t>
            </a:r>
            <a:r>
              <a:rPr lang="en-US" sz="2400" dirty="0" err="1" smtClean="0"/>
              <a:t>CultureInfo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Remove “</a:t>
            </a:r>
            <a:r>
              <a:rPr lang="en-US" sz="2400" dirty="0" err="1" smtClean="0"/>
              <a:t>th</a:t>
            </a:r>
            <a:r>
              <a:rPr lang="en-US" sz="2400" dirty="0" smtClean="0"/>
              <a:t>”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Only us first three letters of the month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form.Date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4204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“Show </a:t>
            </a:r>
            <a:r>
              <a:rPr lang="en-US" sz="4800" i="1" spc="-50" dirty="0" err="1" smtClean="0">
                <a:latin typeface="+mj-lt"/>
                <a:ea typeface="+mj-ea"/>
                <a:cs typeface="+mj-cs"/>
              </a:rPr>
              <a:t>tl;dr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 examples if </a:t>
            </a: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particular formats are required”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9843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>
                <a:latin typeface="+mj-lt"/>
                <a:ea typeface="+mj-ea"/>
                <a:cs typeface="+mj-cs"/>
              </a:rPr>
              <a:t>“Give example code </a:t>
            </a:r>
            <a:endParaRPr lang="en-US" sz="4800" i="1" spc="-50" dirty="0" smtClean="0">
              <a:latin typeface="+mj-lt"/>
              <a:ea typeface="+mj-ea"/>
              <a:cs typeface="+mj-cs"/>
            </a:endParaRP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for </a:t>
            </a:r>
            <a:r>
              <a:rPr lang="en-US" sz="4800" i="1" spc="-50" dirty="0">
                <a:latin typeface="+mj-lt"/>
                <a:ea typeface="+mj-ea"/>
                <a:cs typeface="+mj-cs"/>
              </a:rPr>
              <a:t>any setup 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needed”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6516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Touching your privates in public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1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83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84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85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86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9093" y="3718790"/>
            <a:ext cx="900786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System.MissingMethodException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Method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System.Windows.Forms.ButtonBase.GetFlag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 not found.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u="sng" dirty="0" err="1" smtClean="0">
                <a:solidFill>
                  <a:srgbClr val="00008B"/>
                </a:solidFill>
                <a:latin typeface="Calibri" panose="020F0502020204030204" pitchFamily="34" charset="0"/>
              </a:rPr>
              <a:t>System.RuntimeType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 smtClean="0">
                <a:solidFill>
                  <a:srgbClr val="008B8B"/>
                </a:solidFill>
                <a:latin typeface="Calibri" panose="020F0502020204030204" pitchFamily="34" charset="0"/>
              </a:rPr>
              <a:t>InvokeMember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(String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name,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…)  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ButtonAnimation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85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8667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Not on </a:t>
            </a:r>
            <a:r>
              <a:rPr lang="en-US" sz="2200" dirty="0" err="1" smtClean="0"/>
              <a:t>ButtonBase</a:t>
            </a:r>
            <a:endParaRPr lang="en-US" sz="2200" dirty="0" smtClean="0"/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parameters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Docs are out of date 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114481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SignUpPrompt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su.Advertise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su.BuyButton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0x0010 });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75052" y="2328302"/>
            <a:ext cx="8707772" cy="943807"/>
            <a:chOff x="394283" y="2391623"/>
            <a:chExt cx="8707772" cy="943807"/>
          </a:xfrm>
        </p:grpSpPr>
        <p:sp>
          <p:nvSpPr>
            <p:cNvPr id="11" name="Rectangle 10"/>
            <p:cNvSpPr/>
            <p:nvPr/>
          </p:nvSpPr>
          <p:spPr>
            <a:xfrm>
              <a:off x="394283" y="2391623"/>
              <a:ext cx="8707772" cy="9438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34794" y="2877554"/>
              <a:ext cx="423705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private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bool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GetFlag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flag) </a:t>
              </a:r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306" y="2391623"/>
              <a:ext cx="4371975" cy="409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5725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9515" y="816964"/>
            <a:ext cx="11262716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Which error messages are helpful?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Cannot find method: </a:t>
            </a:r>
            <a:r>
              <a:rPr lang="en-US" sz="2400" dirty="0" err="1" smtClean="0"/>
              <a:t>GetFlag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[])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Possible methods starting with “G” are: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GetFlag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	</a:t>
            </a:r>
            <a:r>
              <a:rPr lang="en-US" sz="2400" dirty="0" err="1" smtClean="0"/>
              <a:t>GetPreferedSizeCore</a:t>
            </a:r>
            <a:r>
              <a:rPr lang="en-US" sz="2400" dirty="0" smtClean="0"/>
              <a:t>(Size)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/>
              <a:t>Common Fixes 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	If </a:t>
            </a:r>
            <a:r>
              <a:rPr lang="en-US" sz="2400" dirty="0"/>
              <a:t>method not listed it might be on a base class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i.e</a:t>
            </a:r>
            <a:r>
              <a:rPr lang="en-US" sz="2400" dirty="0"/>
              <a:t>. new </a:t>
            </a:r>
            <a:r>
              <a:rPr lang="en-US" sz="2400" dirty="0" err="1"/>
              <a:t>PrivateObject</a:t>
            </a:r>
            <a:r>
              <a:rPr lang="en-US" sz="2400" dirty="0"/>
              <a:t>(o, new </a:t>
            </a:r>
            <a:r>
              <a:rPr lang="en-US" sz="2400" dirty="0" err="1"/>
              <a:t>PrivateType</a:t>
            </a:r>
            <a:r>
              <a:rPr lang="en-US" sz="2400" dirty="0"/>
              <a:t>(</a:t>
            </a:r>
            <a:r>
              <a:rPr lang="en-US" sz="2400" dirty="0" err="1"/>
              <a:t>typeof</a:t>
            </a:r>
            <a:r>
              <a:rPr lang="en-US" sz="2400" dirty="0"/>
              <a:t>(</a:t>
            </a:r>
            <a:r>
              <a:rPr lang="en-US" sz="2400" dirty="0" err="1"/>
              <a:t>BaseClass</a:t>
            </a:r>
            <a:r>
              <a:rPr lang="en-US" sz="2400" dirty="0"/>
              <a:t>)))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	If </a:t>
            </a:r>
            <a:r>
              <a:rPr lang="en-US" sz="2400" dirty="0"/>
              <a:t>method is listed check your parameter list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i.e</a:t>
            </a:r>
            <a:r>
              <a:rPr lang="en-US" sz="2400" dirty="0"/>
              <a:t>. </a:t>
            </a:r>
            <a:r>
              <a:rPr lang="en-US" sz="2400" dirty="0" err="1"/>
              <a:t>p.Invoke</a:t>
            </a:r>
            <a:r>
              <a:rPr lang="en-US" sz="2400" dirty="0"/>
              <a:t>(“</a:t>
            </a:r>
            <a:r>
              <a:rPr lang="en-US" sz="2400" dirty="0" err="1"/>
              <a:t>MethodName</a:t>
            </a:r>
            <a:r>
              <a:rPr lang="en-US" sz="2400" dirty="0"/>
              <a:t>”, param1, param2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All of the above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21941" y="145925"/>
            <a:ext cx="58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2711" y="145925"/>
            <a:ext cx="10889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0x0010 });</a:t>
            </a:r>
          </a:p>
        </p:txBody>
      </p:sp>
    </p:spTree>
    <p:extLst>
      <p:ext uri="{BB962C8B-B14F-4D97-AF65-F5344CB8AC3E}">
        <p14:creationId xmlns:p14="http://schemas.microsoft.com/office/powerpoint/2010/main" val="2068395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83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84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85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86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2617" y="2018654"/>
            <a:ext cx="9007861" cy="3385542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System.MissingMethodException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Cannot find method: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[]).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Possible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methods starting with “G” are: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GetPreferedSizeCore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Common Fixes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If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method not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listed it might be on a base class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e.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(o,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If method is listed check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your parameter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i.e.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p.Invoke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”, param1, param2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 smtClean="0">
                <a:solidFill>
                  <a:srgbClr val="00008B"/>
                </a:solidFill>
                <a:latin typeface="Calibri" panose="020F0502020204030204" pitchFamily="34" charset="0"/>
              </a:rPr>
              <a:t>System.RuntimeType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 smtClean="0">
                <a:solidFill>
                  <a:srgbClr val="008B8B"/>
                </a:solidFill>
                <a:latin typeface="Calibri" panose="020F0502020204030204" pitchFamily="34" charset="0"/>
              </a:rPr>
              <a:t>InvokeMember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(String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name,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…)  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ButtonAnimation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85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8667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Not on </a:t>
            </a:r>
            <a:r>
              <a:rPr lang="en-US" sz="2200" dirty="0" err="1" smtClean="0"/>
              <a:t>ButtonBase</a:t>
            </a:r>
            <a:endParaRPr lang="en-US" sz="2200" dirty="0" smtClean="0"/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parameters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Docs are out of date 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114481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SignUpPrompt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su.Advertise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su.BuyButton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0x0010 });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0039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“Don’t hold back,</a:t>
            </a: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You don’t know which clue will help”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42262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route to null evil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10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83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84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85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86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2617" y="2018654"/>
            <a:ext cx="9007861" cy="3139321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System.MissingMethodException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Cannot find method: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Possible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methods starting with “G” are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&lt;none&gt;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Common Fixes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If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method not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listed it might be on a base class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e.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(o,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If method is listed check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your parameter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i.e.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p.Invoke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”, param1, param2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 smtClean="0">
                <a:solidFill>
                  <a:srgbClr val="00008B"/>
                </a:solidFill>
                <a:latin typeface="Calibri" panose="020F0502020204030204" pitchFamily="34" charset="0"/>
              </a:rPr>
              <a:t>System.RuntimeType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 smtClean="0">
                <a:solidFill>
                  <a:srgbClr val="008B8B"/>
                </a:solidFill>
                <a:latin typeface="Calibri" panose="020F0502020204030204" pitchFamily="34" charset="0"/>
              </a:rPr>
              <a:t>InvokeMember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(String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name,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…)  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ButtonAnimation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85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862" y="3616707"/>
            <a:ext cx="28667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Not on Button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parameters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Docs are out of date 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114481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SignUpPrompt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su.Advertise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PrivateObject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su.BuyButton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0x0010);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7896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Don’t disturb the natives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…or </a:t>
            </a:r>
            <a:r>
              <a:rPr lang="en-US" b="1" cap="none" dirty="0">
                <a:latin typeface="+mn-lt"/>
              </a:rPr>
              <a:t>D</a:t>
            </a:r>
            <a:r>
              <a:rPr lang="en-US" cap="none" dirty="0" smtClean="0"/>
              <a:t>ynamically </a:t>
            </a:r>
            <a:r>
              <a:rPr lang="en-US" b="1" cap="none" dirty="0" smtClean="0">
                <a:latin typeface="+mn-lt"/>
              </a:rPr>
              <a:t>L</a:t>
            </a:r>
            <a:r>
              <a:rPr lang="en-US" cap="none" dirty="0" smtClean="0"/>
              <a:t>ost </a:t>
            </a:r>
            <a:r>
              <a:rPr lang="en-US" b="1" cap="none" dirty="0" smtClean="0">
                <a:latin typeface="+mn-lt"/>
              </a:rPr>
              <a:t>L</a:t>
            </a:r>
            <a:r>
              <a:rPr lang="en-US" cap="none" dirty="0" smtClean="0"/>
              <a:t>ibrary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543114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0" y="377047"/>
            <a:ext cx="7018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 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101</a:t>
            </a:r>
          </a:p>
        </p:txBody>
      </p:sp>
      <p:sp>
        <p:nvSpPr>
          <p:cNvPr id="5" name="Rectangle 4"/>
          <p:cNvSpPr/>
          <p:nvPr/>
        </p:nvSpPr>
        <p:spPr>
          <a:xfrm>
            <a:off x="4769708" y="3644804"/>
            <a:ext cx="6862119" cy="1754326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System.DllNotFoundException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Unable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 load DLL 'libsvn_client-1-0.dll':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specified module could not be found.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Exception from HRESULT: 0x8007007E)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ExceptionalExamples.NativeDll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svn_client_info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  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NativeTest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82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34089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Why can’t we find the DLL?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/>
              <a:t>W</a:t>
            </a:r>
            <a:r>
              <a:rPr lang="en-US" sz="2200" dirty="0" smtClean="0"/>
              <a:t>rong File Permissions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Working Directory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Wrong Processor Arch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87381" y="377047"/>
            <a:ext cx="103549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NativeDll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.svn_client_info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DllImport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"libsvn_client-1-0.dll"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svn_client_info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59242" y="2235543"/>
            <a:ext cx="8690919" cy="923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06/25/2014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09:59 PM            10,240 ExceptionalExamples.dll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06/03/2014  06:11 AM           255,849 libsvn_client-1-0.dll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2 File(s)       266,089 bytes</a:t>
            </a:r>
          </a:p>
        </p:txBody>
      </p:sp>
    </p:spTree>
    <p:extLst>
      <p:ext uri="{BB962C8B-B14F-4D97-AF65-F5344CB8AC3E}">
        <p14:creationId xmlns:p14="http://schemas.microsoft.com/office/powerpoint/2010/main" val="483803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9515" y="816964"/>
            <a:ext cx="11262716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Which error messages are helpful?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Problems </a:t>
            </a:r>
            <a:r>
              <a:rPr lang="en-US" sz="2400" dirty="0"/>
              <a:t>loading </a:t>
            </a:r>
            <a:r>
              <a:rPr lang="en-US" sz="2400" dirty="0" smtClean="0"/>
              <a:t>dependencies for “libsvn_client-1-0.dll”.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Could not find dependency: “MSYS-1.0.dll”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Required libraries: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MSYS-1.0.dll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LIBSVN_DELTA-1-0.DLL</a:t>
            </a:r>
            <a:endParaRPr lang="en-US" sz="2400" dirty="0"/>
          </a:p>
          <a:p>
            <a:r>
              <a:rPr lang="en-US" sz="2400" dirty="0" smtClean="0"/>
              <a:t>	LIBSVN_DIFF-1-0.DLL</a:t>
            </a:r>
            <a:endParaRPr lang="en-US" sz="2400" dirty="0"/>
          </a:p>
          <a:p>
            <a:r>
              <a:rPr lang="en-US" sz="2400" dirty="0" smtClean="0"/>
              <a:t>	LIBAPR-0-0.DLL</a:t>
            </a:r>
            <a:endParaRPr lang="en-US" sz="2400" dirty="0"/>
          </a:p>
          <a:p>
            <a:r>
              <a:rPr lang="en-US" sz="2400" dirty="0" smtClean="0"/>
              <a:t>	LIBSVN_SUBR-1-0.DLL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All of the above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21940" y="145925"/>
            <a:ext cx="7100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2711" y="145925"/>
            <a:ext cx="6301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DllImport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"libsvn_client-1-0.dll"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306209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0" y="377047"/>
            <a:ext cx="7018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 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101</a:t>
            </a:r>
          </a:p>
        </p:txBody>
      </p:sp>
      <p:sp>
        <p:nvSpPr>
          <p:cNvPr id="5" name="Rectangle 4"/>
          <p:cNvSpPr/>
          <p:nvPr/>
        </p:nvSpPr>
        <p:spPr>
          <a:xfrm>
            <a:off x="3715265" y="2821021"/>
            <a:ext cx="8097795" cy="341632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System.DllNotFoundException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Problems loading dependencies for “libsvn_client-1-0.dll”.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Could not find dependency: “MSYS-1.0.dll”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Required libraries: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MSYS-1.0.dll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LIBSVN_DELTA-1-0.DLL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LIBSVN_DIFF-1-0.DLL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LIBAPR-0-0.DLL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LIBSVN_SUBR-1-0.DLL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ExceptionalExamples.NativeDll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svn_client_info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  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NativeTest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82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34089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Why can’t we find the DLL?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/>
              <a:t>W</a:t>
            </a:r>
            <a:r>
              <a:rPr lang="en-US" sz="2200" dirty="0" smtClean="0"/>
              <a:t>rong File Permissions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Working Directory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Wrong Processor Arch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87381" y="377047"/>
            <a:ext cx="103549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NativeDll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.svn_client_info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DllImport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"libsvn_client-1-0.dll"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svn_client_info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6387" y="1810870"/>
            <a:ext cx="8690919" cy="923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06/25/2014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09:59 PM            10,240 ExceptionalExamples.dll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06/03/2014  06:11 AM           255,849 libsvn_client-1-0.dll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2 File(s)       266,089 bytes</a:t>
            </a:r>
          </a:p>
        </p:txBody>
      </p:sp>
    </p:spTree>
    <p:extLst>
      <p:ext uri="{BB962C8B-B14F-4D97-AF65-F5344CB8AC3E}">
        <p14:creationId xmlns:p14="http://schemas.microsoft.com/office/powerpoint/2010/main" val="3217953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“Highlight root causes”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37448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“Point to online documentation”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62058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1327900" y="114796"/>
            <a:ext cx="4570420" cy="8270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Approval Tests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6593215" y="428589"/>
            <a:ext cx="3962400" cy="4750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algn="r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20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episode </a:t>
            </a:r>
            <a:r>
              <a:rPr 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youtube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series</a:t>
            </a:r>
          </a:p>
        </p:txBody>
      </p:sp>
      <p:pic>
        <p:nvPicPr>
          <p:cNvPr id="5" name="Picture 4" descr="IMG_011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8" r="7022"/>
          <a:stretch/>
        </p:blipFill>
        <p:spPr>
          <a:xfrm rot="5400000">
            <a:off x="3031722" y="-960025"/>
            <a:ext cx="5623298" cy="939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460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6-13 at 1.14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481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 bwMode="auto">
          <a:xfrm>
            <a:off x="4220" y="0"/>
            <a:ext cx="1218778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384" tIns="43192" rIns="86384" bIns="43192" numCol="1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pluralsight.com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/kids</a:t>
            </a:r>
            <a:r>
              <a:rPr lang="en-US" sz="4000" dirty="0" smtClean="0">
                <a:solidFill>
                  <a:srgbClr val="8800AC"/>
                </a:solidFill>
              </a:rPr>
              <a:t/>
            </a:r>
            <a:br>
              <a:rPr lang="en-US" sz="4000" dirty="0" smtClean="0">
                <a:solidFill>
                  <a:srgbClr val="8800AC"/>
                </a:solidFill>
              </a:rPr>
            </a:br>
            <a:endParaRPr lang="en-US" sz="4000" dirty="0">
              <a:solidFill>
                <a:srgbClr val="8800AC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275" y="3614454"/>
            <a:ext cx="2553085" cy="1917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715" y="4462101"/>
            <a:ext cx="2027775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0346" r="5881"/>
          <a:stretch/>
        </p:blipFill>
        <p:spPr>
          <a:xfrm>
            <a:off x="2234766" y="4377887"/>
            <a:ext cx="1404363" cy="1452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b="6837"/>
          <a:stretch/>
        </p:blipFill>
        <p:spPr>
          <a:xfrm>
            <a:off x="4766941" y="804028"/>
            <a:ext cx="3124200" cy="12229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3329" y="895371"/>
            <a:ext cx="1906979" cy="179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7112" y="953018"/>
            <a:ext cx="12573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260" y="2426330"/>
            <a:ext cx="2922056" cy="168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8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4" name="Rectangle 3"/>
          <p:cNvSpPr/>
          <p:nvPr/>
        </p:nvSpPr>
        <p:spPr>
          <a:xfrm>
            <a:off x="580769" y="377047"/>
            <a:ext cx="114021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a.From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c.ViaProxy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).Send();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8762" y="2232584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System.NullReferenceException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Object reference not set to an instance of an object.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NullRef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14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1054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null?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a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b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c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1388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620903" y="514350"/>
            <a:ext cx="7772400" cy="8277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Contact Information</a:t>
            </a:r>
            <a:endParaRPr lang="en-US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5216395" y="5320174"/>
            <a:ext cx="4492022" cy="79753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Font typeface="Calibri" panose="020F0502020204030204" pitchFamily="34" charset="0"/>
              <a:buNone/>
            </a:pPr>
            <a:r>
              <a:rPr lang="en-US" sz="2400" b="1" dirty="0" smtClean="0"/>
              <a:t>@LlewellynFalco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http://</a:t>
            </a:r>
            <a:r>
              <a:rPr lang="en-US" dirty="0" err="1" smtClean="0"/>
              <a:t>LlewellynFalco.Blogspot.com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180" y="4157670"/>
            <a:ext cx="1959012" cy="1967505"/>
          </a:xfrm>
          <a:prstGeom prst="rect">
            <a:avLst/>
          </a:prstGeom>
          <a:noFill/>
          <a:ln>
            <a:noFill/>
          </a:ln>
          <a:effectLst>
            <a:glow rad="38100">
              <a:schemeClr val="bg2"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2828731" y="1308624"/>
            <a:ext cx="4492022" cy="7975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sz="2400" b="1" dirty="0" smtClean="0"/>
              <a:t>@</a:t>
            </a:r>
            <a:r>
              <a:rPr lang="en-US" sz="2400" b="1" dirty="0" err="1" smtClean="0"/>
              <a:t>JamesRCounts</a:t>
            </a:r>
            <a:endParaRPr lang="en-US" sz="2400" b="1" dirty="0" smtClean="0"/>
          </a:p>
          <a:p>
            <a:pPr>
              <a:buNone/>
            </a:pPr>
            <a:r>
              <a:rPr lang="en-US" dirty="0" smtClean="0"/>
              <a:t>http</a:t>
            </a:r>
            <a:r>
              <a:rPr lang="en-US" dirty="0"/>
              <a:t>:/</a:t>
            </a:r>
            <a:r>
              <a:rPr lang="en-US" dirty="0" smtClean="0"/>
              <a:t>/</a:t>
            </a:r>
            <a:r>
              <a:rPr lang="en-US" dirty="0" err="1" smtClean="0"/>
              <a:t>IHadThisIdeaOnce.com</a:t>
            </a:r>
            <a:endParaRPr lang="en-US" dirty="0"/>
          </a:p>
        </p:txBody>
      </p:sp>
      <p:pic>
        <p:nvPicPr>
          <p:cNvPr id="7" name="Picture 6" descr="Screen Shot 2014-06-25 at 11.06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0" y="1294365"/>
            <a:ext cx="1907298" cy="1904916"/>
          </a:xfrm>
          <a:prstGeom prst="rect">
            <a:avLst/>
          </a:prstGeom>
          <a:noFill/>
          <a:ln>
            <a:noFill/>
          </a:ln>
          <a:effectLst>
            <a:glow rad="38100">
              <a:schemeClr val="bg2"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79375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85555" y="1953786"/>
            <a:ext cx="701993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Which error message would you prefer?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Object reference not set to an instance of an object.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Cannot access method “</a:t>
            </a:r>
            <a:r>
              <a:rPr lang="en-US" sz="2400" dirty="0" err="1" smtClean="0"/>
              <a:t>get_To</a:t>
            </a:r>
            <a:r>
              <a:rPr lang="en-US" sz="2400" dirty="0" smtClean="0"/>
              <a:t>” </a:t>
            </a:r>
            <a:r>
              <a:rPr lang="en-US" sz="2400" dirty="0"/>
              <a:t>on </a:t>
            </a:r>
            <a:r>
              <a:rPr lang="en-US" sz="2400" dirty="0" smtClean="0"/>
              <a:t>a null reference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/>
              <a:t>N</a:t>
            </a:r>
            <a:r>
              <a:rPr lang="en-US" sz="2400" dirty="0" smtClean="0"/>
              <a:t>ull reference while executing: </a:t>
            </a:r>
            <a:r>
              <a:rPr lang="en-US" sz="2400" dirty="0" err="1" smtClean="0"/>
              <a:t>Route.To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96995" y="315711"/>
            <a:ext cx="1145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IL_0028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00FF"/>
                </a:solidFill>
              </a:rPr>
              <a:t>ldloc.1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IL_0029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/>
              <a:t> </a:t>
            </a:r>
            <a:r>
              <a:rPr lang="en-US" sz="2400" dirty="0" err="1">
                <a:solidFill>
                  <a:srgbClr val="0000FF"/>
                </a:solidFill>
              </a:rPr>
              <a:t>callvirt</a:t>
            </a:r>
            <a:r>
              <a:rPr lang="en-US" sz="2400" dirty="0"/>
              <a:t> </a:t>
            </a:r>
            <a:r>
              <a:rPr lang="en-US" sz="2400" b="1" dirty="0">
                <a:solidFill>
                  <a:srgbClr val="0000FF"/>
                </a:solidFill>
              </a:rPr>
              <a:t>instance</a:t>
            </a:r>
            <a:r>
              <a:rPr lang="en-US" sz="2400" dirty="0"/>
              <a:t> </a:t>
            </a:r>
            <a:r>
              <a:rPr lang="en-US" sz="2400" b="1" dirty="0">
                <a:solidFill>
                  <a:srgbClr val="0000FF"/>
                </a:solidFill>
              </a:rPr>
              <a:t>object</a:t>
            </a:r>
            <a:r>
              <a:rPr lang="en-US" sz="2400" dirty="0"/>
              <a:t> </a:t>
            </a:r>
            <a:r>
              <a:rPr lang="en-US" sz="2400" dirty="0" err="1"/>
              <a:t>ExceptionalExamples.Route</a:t>
            </a:r>
            <a:r>
              <a:rPr lang="en-US" sz="2400" dirty="0"/>
              <a:t>::</a:t>
            </a:r>
            <a:r>
              <a:rPr lang="en-US" sz="2400" dirty="0" err="1"/>
              <a:t>get_To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57818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4" name="Rectangle 3"/>
          <p:cNvSpPr/>
          <p:nvPr/>
        </p:nvSpPr>
        <p:spPr>
          <a:xfrm>
            <a:off x="580769" y="377047"/>
            <a:ext cx="114021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a.From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c.ViaProxy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).Send();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8762" y="2232584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System.NullReferenceException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Null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reference while executing: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Route.To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	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NullRef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14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1054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null?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a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b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c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3656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“Print variable values </a:t>
            </a: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in </a:t>
            </a:r>
            <a:r>
              <a:rPr lang="en-US" sz="4800" i="1" spc="-50" dirty="0">
                <a:latin typeface="+mj-lt"/>
                <a:ea typeface="+mj-ea"/>
                <a:cs typeface="+mj-cs"/>
              </a:rPr>
              <a:t>your error 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messages”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879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heapful</a:t>
            </a:r>
            <a:r>
              <a:rPr lang="en-US" dirty="0" smtClean="0"/>
              <a:t> of rectangles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1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58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59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60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61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62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63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64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65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66</a:t>
            </a:r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67</a:t>
            </a:r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18791" y="3718790"/>
            <a:ext cx="9118164" cy="1477328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System.OutOfMemoryException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Out of memory.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p1,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MyForm.OnPaint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 in 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:\...\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UnitTest1.cs:line 64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Control.PaintWithErrorHandling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e, Int16 layer)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Control.OnPrint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657331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10,000 rectangles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Brush too big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Garbage Collection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79520" y="377047"/>
            <a:ext cx="117124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10000; i++)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(w, h);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(start, end,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(Width),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(Height), w, h);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e.Graphics.FillRectangle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37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882</TotalTime>
  <Words>2121</Words>
  <Application>Microsoft Macintosh PowerPoint</Application>
  <PresentationFormat>Custom</PresentationFormat>
  <Paragraphs>377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Retrospect</vt:lpstr>
      <vt:lpstr>Exceptional Exceptions</vt:lpstr>
      <vt:lpstr>PowerPoint Presentation</vt:lpstr>
      <vt:lpstr>The route to null evil</vt:lpstr>
      <vt:lpstr>PowerPoint Presentation</vt:lpstr>
      <vt:lpstr>PowerPoint Presentation</vt:lpstr>
      <vt:lpstr>PowerPoint Presentation</vt:lpstr>
      <vt:lpstr>This exception proves the rule…</vt:lpstr>
      <vt:lpstr>A heapful of rectangles</vt:lpstr>
      <vt:lpstr>PowerPoint Presentation</vt:lpstr>
      <vt:lpstr>PowerPoint Presentation</vt:lpstr>
      <vt:lpstr>PowerPoint Presentation</vt:lpstr>
      <vt:lpstr>This exception proves the rule…</vt:lpstr>
      <vt:lpstr>This exception proves the rule…</vt:lpstr>
      <vt:lpstr>Cast into the (Void)</vt:lpstr>
      <vt:lpstr>PowerPoint Presentation</vt:lpstr>
      <vt:lpstr>PowerPoint Presentation</vt:lpstr>
      <vt:lpstr>PowerPoint Presentation</vt:lpstr>
      <vt:lpstr>This exception proves the rule…</vt:lpstr>
      <vt:lpstr>A date with a parser</vt:lpstr>
      <vt:lpstr>PowerPoint Presentation</vt:lpstr>
      <vt:lpstr>PowerPoint Presentation</vt:lpstr>
      <vt:lpstr>PowerPoint Presentation</vt:lpstr>
      <vt:lpstr>This exception proves the rule…</vt:lpstr>
      <vt:lpstr>This exception proves the rule…</vt:lpstr>
      <vt:lpstr>Touching your privates in public</vt:lpstr>
      <vt:lpstr>PowerPoint Presentation</vt:lpstr>
      <vt:lpstr>PowerPoint Presentation</vt:lpstr>
      <vt:lpstr>PowerPoint Presentation</vt:lpstr>
      <vt:lpstr>This exception proves the rule…</vt:lpstr>
      <vt:lpstr>PowerPoint Presentation</vt:lpstr>
      <vt:lpstr>Don’t disturb the natives</vt:lpstr>
      <vt:lpstr>PowerPoint Presentation</vt:lpstr>
      <vt:lpstr>PowerPoint Presentation</vt:lpstr>
      <vt:lpstr>PowerPoint Presentation</vt:lpstr>
      <vt:lpstr>This exception proves the rule…</vt:lpstr>
      <vt:lpstr>This exception proves the rule…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Counts</dc:creator>
  <cp:lastModifiedBy>LLEWELLYN FALCO</cp:lastModifiedBy>
  <cp:revision>42</cp:revision>
  <dcterms:created xsi:type="dcterms:W3CDTF">2014-06-12T03:53:59Z</dcterms:created>
  <dcterms:modified xsi:type="dcterms:W3CDTF">2014-06-26T06:16:18Z</dcterms:modified>
</cp:coreProperties>
</file>