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792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5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4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4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6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90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3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6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5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BB8C-1A83-42DF-95D8-85C9E1452C18}" type="datetimeFigureOut">
              <a:rPr lang="en-AU" smtClean="0"/>
              <a:t>14/02/2018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ACBC-CBD4-4E13-92D9-BD4D98535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36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" y="202692"/>
            <a:ext cx="3192330" cy="2180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8" y="2383028"/>
            <a:ext cx="3192330" cy="2180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8" y="4563364"/>
            <a:ext cx="3192330" cy="2180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161" y="202692"/>
            <a:ext cx="3192330" cy="2180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61" y="2383028"/>
            <a:ext cx="3192330" cy="2180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161" y="4563364"/>
            <a:ext cx="3192330" cy="2180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81" y="4563364"/>
            <a:ext cx="3192330" cy="21803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81" y="2365263"/>
            <a:ext cx="3192330" cy="2198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081" y="184927"/>
            <a:ext cx="3192330" cy="23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683924" y="-3217846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total_protein_mean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+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 Min      1Q  Median      3Q     Max </a:t>
            </a:r>
          </a:p>
          <a:p>
            <a:r>
              <a:rPr lang="en-AU" sz="1400" dirty="0" smtClean="0"/>
              <a:t>-6191.1 -3466.9  -526.6  1950.9 10682.8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42491.3     2397.6  17.723  &lt; 2e-16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-804.3      127.5  -6.311 3.88e-07 ***</a:t>
            </a:r>
          </a:p>
          <a:p>
            <a:r>
              <a:rPr lang="en-AU" sz="1400" dirty="0" smtClean="0"/>
              <a:t>log10prec    -9106.4     2903.9  -3.136  0.00359 **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4462 on 33 degrees of freedom</a:t>
            </a:r>
          </a:p>
          <a:p>
            <a:r>
              <a:rPr lang="en-AU" sz="1400" dirty="0" smtClean="0"/>
              <a:t>Multiple R-squared:  0.6105,	Adjusted R-squared:  0.5869 </a:t>
            </a:r>
          </a:p>
          <a:p>
            <a:r>
              <a:rPr lang="en-AU" sz="1400" dirty="0" smtClean="0"/>
              <a:t>F-statistic: 25.86 on 2 and 33 DF,  p-value: 1.754e-07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-5683924" y="10404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leaf_protein_content</a:t>
            </a:r>
            <a:r>
              <a:rPr lang="en-AU" sz="1400" b="1" dirty="0" smtClean="0"/>
              <a:t> ~ log10prec *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   Min        1Q    Median        3Q       Max </a:t>
            </a:r>
          </a:p>
          <a:p>
            <a:r>
              <a:rPr lang="en-AU" sz="1400" dirty="0" smtClean="0"/>
              <a:t>-0.042075 -0.017959  0.002458  0.011954  0.039139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0.1307301  0.0112051  11.667 4.59e-13 ***</a:t>
            </a:r>
          </a:p>
          <a:p>
            <a:r>
              <a:rPr lang="en-AU" sz="1400" dirty="0" smtClean="0"/>
              <a:t>log10prec      -0.2168633  0.0563660  -3.847 0.000537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-0.0010396  0.0005933  -1.752 0.089316 .  </a:t>
            </a:r>
          </a:p>
          <a:p>
            <a:r>
              <a:rPr lang="en-AU" sz="1400" dirty="0" smtClean="0"/>
              <a:t>log10prec:tavg  0.0117442  0.0027917   4.207 0.000195 ***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0.02071 on 32 degrees of freedom</a:t>
            </a:r>
          </a:p>
          <a:p>
            <a:r>
              <a:rPr lang="en-AU" sz="1400" dirty="0" smtClean="0"/>
              <a:t>Multiple R-squared:  0.4167,	Adjusted R-squared:  0.362 </a:t>
            </a:r>
          </a:p>
          <a:p>
            <a:r>
              <a:rPr lang="en-AU" sz="1400" dirty="0" smtClean="0"/>
              <a:t>F-statistic:  7.62 on 3 and 32 DF,  p-value: 0.0005565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-5683924" y="55141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LMA_mean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*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Min     1Q Median     3Q    Max </a:t>
            </a:r>
          </a:p>
          <a:p>
            <a:r>
              <a:rPr lang="en-AU" sz="1400" dirty="0" smtClean="0"/>
              <a:t>-64.49 -35.49 -11.89  45.37 101.53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330.483     27.313  12.100 1.76e-13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  -4.115      1.446  -2.846  0.00767 ** </a:t>
            </a:r>
          </a:p>
          <a:p>
            <a:r>
              <a:rPr lang="en-AU" sz="1400" dirty="0" smtClean="0"/>
              <a:t>log10prec       241.291    137.396   1.756  0.08863 .  </a:t>
            </a:r>
          </a:p>
          <a:p>
            <a:r>
              <a:rPr lang="en-AU" sz="1400" dirty="0" smtClean="0"/>
              <a:t>tavg:log10prec  -17.996      6.805  -2.645  0.01257 * 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50.47 on 32 degrees of freedom</a:t>
            </a:r>
          </a:p>
          <a:p>
            <a:r>
              <a:rPr lang="en-AU" sz="1400" dirty="0" smtClean="0"/>
              <a:t>Multiple R-squared:  0.4525,	Adjusted R-squared:  0.4012 </a:t>
            </a:r>
          </a:p>
          <a:p>
            <a:r>
              <a:rPr lang="en-AU" sz="1400" dirty="0" smtClean="0"/>
              <a:t>F-statistic: 8.816 on 3 and 32 DF,  p-value: 0.0002095</a:t>
            </a:r>
            <a:endParaRPr lang="en-AU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042400" y="1040405"/>
            <a:ext cx="9608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lm(formula </a:t>
            </a:r>
            <a:r>
              <a:rPr lang="en-AU" sz="1400" b="1" dirty="0"/>
              <a:t>= </a:t>
            </a:r>
            <a:r>
              <a:rPr lang="en-AU" sz="1400" b="1" dirty="0" err="1"/>
              <a:t>leaf_protein_content_PS</a:t>
            </a:r>
            <a:r>
              <a:rPr lang="en-AU" sz="1400" b="1" dirty="0"/>
              <a:t> ~ log10prec * </a:t>
            </a:r>
            <a:r>
              <a:rPr lang="en-AU" sz="1400" b="1" dirty="0" err="1"/>
              <a:t>tavg</a:t>
            </a:r>
            <a:r>
              <a:rPr lang="en-AU" sz="1400" b="1" dirty="0"/>
              <a:t>, data = data)</a:t>
            </a:r>
          </a:p>
          <a:p>
            <a:endParaRPr lang="en-AU" sz="1400" dirty="0"/>
          </a:p>
          <a:p>
            <a:r>
              <a:rPr lang="en-AU" sz="1400" dirty="0"/>
              <a:t>Residuals:</a:t>
            </a:r>
          </a:p>
          <a:p>
            <a:r>
              <a:rPr lang="en-AU" sz="1400" dirty="0"/>
              <a:t>       Min         1Q     Median         3Q        Max </a:t>
            </a:r>
          </a:p>
          <a:p>
            <a:r>
              <a:rPr lang="en-AU" sz="1400" dirty="0"/>
              <a:t>-0.0085160 -0.0030634  0.0002078  0.0016829  0.0089146 </a:t>
            </a:r>
          </a:p>
          <a:p>
            <a:endParaRPr lang="en-AU" sz="1400" dirty="0"/>
          </a:p>
          <a:p>
            <a:r>
              <a:rPr lang="en-AU" sz="1400" dirty="0"/>
              <a:t>Coefficients:</a:t>
            </a:r>
          </a:p>
          <a:p>
            <a:r>
              <a:rPr lang="en-AU" sz="1400" dirty="0"/>
              <a:t>                 Estimate Std. Error t value </a:t>
            </a:r>
            <a:r>
              <a:rPr lang="en-AU" sz="1400" dirty="0" err="1"/>
              <a:t>Pr</a:t>
            </a:r>
            <a:r>
              <a:rPr lang="en-AU" sz="1400" dirty="0"/>
              <a:t>(&gt;|t|)    </a:t>
            </a:r>
          </a:p>
          <a:p>
            <a:r>
              <a:rPr lang="en-AU" sz="1400" dirty="0"/>
              <a:t>(Intercept)     0.0206617  0.0023728   8.708 5.97e-10 ***</a:t>
            </a:r>
          </a:p>
          <a:p>
            <a:r>
              <a:rPr lang="en-AU" sz="1400" dirty="0"/>
              <a:t>log10prec      -0.0489781  0.0119360  -4.103 0.000262 ***</a:t>
            </a:r>
          </a:p>
          <a:p>
            <a:r>
              <a:rPr lang="en-AU" sz="1400" dirty="0" err="1"/>
              <a:t>tavg</a:t>
            </a:r>
            <a:r>
              <a:rPr lang="en-AU" sz="1400" dirty="0"/>
              <a:t>           -0.0001183  0.0001256  -0.942 0.353280    </a:t>
            </a:r>
          </a:p>
          <a:p>
            <a:r>
              <a:rPr lang="en-AU" sz="1400" dirty="0"/>
              <a:t>log10prec:tavg  0.0029242  0.0005912   4.947 2.32e-05 ***</a:t>
            </a:r>
          </a:p>
          <a:p>
            <a:r>
              <a:rPr lang="en-AU" sz="1400" dirty="0"/>
              <a:t>---</a:t>
            </a:r>
          </a:p>
          <a:p>
            <a:r>
              <a:rPr lang="en-AU" sz="1400" dirty="0" err="1"/>
              <a:t>Signif</a:t>
            </a:r>
            <a:r>
              <a:rPr lang="en-AU" sz="1400" dirty="0"/>
              <a:t>. codes:  0 ‘***’ 0.001 ‘**’ 0.01 ‘*’ 0.05 ‘.’ 0.1 ‘ ’ 1</a:t>
            </a:r>
          </a:p>
          <a:p>
            <a:endParaRPr lang="en-AU" sz="1400" dirty="0"/>
          </a:p>
          <a:p>
            <a:r>
              <a:rPr lang="en-AU" sz="1400" dirty="0"/>
              <a:t>Residual standard error: 0.004385 on 32 degrees of freedom</a:t>
            </a:r>
          </a:p>
          <a:p>
            <a:r>
              <a:rPr lang="en-AU" sz="1400" dirty="0"/>
              <a:t>Multiple R-squared:  0.5185,	Adjusted R-squared:  0.4734 </a:t>
            </a:r>
          </a:p>
          <a:p>
            <a:r>
              <a:rPr lang="en-AU" sz="1400" dirty="0"/>
              <a:t>F-statistic: 11.49 on 3 and 32 DF,  p-value: 2.848e-05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891314" y="-4833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TOTAL PROTEIN</a:t>
            </a:r>
            <a:endParaRPr lang="en-AU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05448" y="-4463925"/>
            <a:ext cx="6096000" cy="14317675"/>
            <a:chOff x="2052191" y="-4833257"/>
            <a:chExt cx="6096000" cy="14317675"/>
          </a:xfrm>
        </p:grpSpPr>
        <p:sp>
          <p:nvSpPr>
            <p:cNvPr id="7" name="Rectangle 6"/>
            <p:cNvSpPr/>
            <p:nvPr/>
          </p:nvSpPr>
          <p:spPr>
            <a:xfrm>
              <a:off x="2052191" y="-3217846"/>
              <a:ext cx="6096000" cy="37548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AU" sz="1400" b="1" dirty="0" smtClean="0"/>
                <a:t>lm(formula = </a:t>
              </a:r>
              <a:r>
                <a:rPr lang="en-AU" sz="1400" b="1" dirty="0" err="1" smtClean="0"/>
                <a:t>calv_mean</a:t>
              </a:r>
              <a:r>
                <a:rPr lang="en-AU" sz="1400" b="1" dirty="0" smtClean="0"/>
                <a:t> ~ </a:t>
              </a:r>
              <a:r>
                <a:rPr lang="en-AU" sz="1400" b="1" dirty="0" err="1" smtClean="0"/>
                <a:t>tavg</a:t>
              </a:r>
              <a:r>
                <a:rPr lang="en-AU" sz="1400" b="1" dirty="0" smtClean="0"/>
                <a:t> + log10prec, data = data)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Residuals:</a:t>
              </a:r>
            </a:p>
            <a:p>
              <a:r>
                <a:rPr lang="en-AU" sz="1400" dirty="0" smtClean="0"/>
                <a:t>    Min      1Q  Median      3Q     Max </a:t>
              </a:r>
            </a:p>
            <a:p>
              <a:r>
                <a:rPr lang="en-AU" sz="1400" dirty="0" smtClean="0"/>
                <a:t>-3067.0 -1151.5    10.3  1164.3  3989.2 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Coefficients:</a:t>
              </a:r>
            </a:p>
            <a:p>
              <a:r>
                <a:rPr lang="en-AU" sz="1400" dirty="0" smtClean="0"/>
                <a:t>            Estimate Std. Error t value </a:t>
              </a:r>
              <a:r>
                <a:rPr lang="en-AU" sz="1400" dirty="0" err="1" smtClean="0"/>
                <a:t>Pr</a:t>
              </a:r>
              <a:r>
                <a:rPr lang="en-AU" sz="1400" dirty="0" smtClean="0"/>
                <a:t>(&gt;|t|)    </a:t>
              </a:r>
            </a:p>
            <a:p>
              <a:r>
                <a:rPr lang="en-AU" sz="1400" dirty="0" smtClean="0"/>
                <a:t>(Intercept) 14503.84     904.55  16.034  &lt; 2e-16 ***</a:t>
              </a:r>
            </a:p>
            <a:p>
              <a:r>
                <a:rPr lang="en-AU" sz="1400" dirty="0" err="1" smtClean="0"/>
                <a:t>tavg</a:t>
              </a:r>
              <a:r>
                <a:rPr lang="en-AU" sz="1400" dirty="0" smtClean="0"/>
                <a:t>         -264.48      48.09  -5.500 4.21e-06 ***</a:t>
              </a:r>
            </a:p>
            <a:p>
              <a:r>
                <a:rPr lang="en-AU" sz="1400" dirty="0" smtClean="0"/>
                <a:t>log10prec   -3583.82    1095.56  -3.271  0.00251 ** </a:t>
              </a:r>
            </a:p>
            <a:p>
              <a:r>
                <a:rPr lang="en-AU" sz="1400" dirty="0" smtClean="0"/>
                <a:t>---</a:t>
              </a:r>
            </a:p>
            <a:p>
              <a:r>
                <a:rPr lang="en-AU" sz="1400" dirty="0" err="1" smtClean="0"/>
                <a:t>Signif</a:t>
              </a:r>
              <a:r>
                <a:rPr lang="en-AU" sz="1400" dirty="0" smtClean="0"/>
                <a:t>. codes:  0 ‘***’ 0.001 ‘**’ 0.01 ‘*’ 0.05 ‘.’ 0.1 ‘ ’ 1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Residual standard error: 1683 on 33 degrees of freedom</a:t>
              </a:r>
            </a:p>
            <a:p>
              <a:r>
                <a:rPr lang="en-AU" sz="1400" dirty="0" smtClean="0"/>
                <a:t>Multiple R-squared:  0.5647,	Adjusted R-squared:  0.5384 </a:t>
              </a:r>
            </a:p>
            <a:p>
              <a:r>
                <a:rPr lang="en-AU" sz="1400" dirty="0" smtClean="0"/>
                <a:t>F-statistic: 21.41 on 2 and 33 DF,  p-value: 1.095e-06</a:t>
              </a:r>
              <a:endParaRPr lang="en-AU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2191" y="1040405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AU" sz="1400" b="1" dirty="0" smtClean="0"/>
                <a:t>lm(formula = </a:t>
              </a:r>
              <a:r>
                <a:rPr lang="en-AU" sz="1400" b="1" dirty="0" err="1" smtClean="0"/>
                <a:t>leaf_protein_content_calv</a:t>
              </a:r>
              <a:r>
                <a:rPr lang="en-AU" sz="1400" b="1" dirty="0" smtClean="0"/>
                <a:t> ~ log10prec * </a:t>
              </a:r>
              <a:r>
                <a:rPr lang="en-AU" sz="1400" b="1" dirty="0" err="1" smtClean="0"/>
                <a:t>tavg</a:t>
              </a:r>
              <a:r>
                <a:rPr lang="en-AU" sz="1400" b="1" dirty="0" smtClean="0"/>
                <a:t>, data = data)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Residuals:</a:t>
              </a:r>
            </a:p>
            <a:p>
              <a:r>
                <a:rPr lang="en-AU" sz="1400" dirty="0" smtClean="0"/>
                <a:t>      Min        1Q    Median        3Q       Max </a:t>
              </a:r>
            </a:p>
            <a:p>
              <a:r>
                <a:rPr lang="en-AU" sz="1400" dirty="0" smtClean="0"/>
                <a:t>-0.018048 -0.005486  0.001328  0.004718  0.016360 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Coefficients:</a:t>
              </a:r>
            </a:p>
            <a:p>
              <a:r>
                <a:rPr lang="en-AU" sz="1400" dirty="0" smtClean="0"/>
                <a:t>                 Estimate Std. Error t value </a:t>
              </a:r>
              <a:r>
                <a:rPr lang="en-AU" sz="1400" dirty="0" err="1" smtClean="0"/>
                <a:t>Pr</a:t>
              </a:r>
              <a:r>
                <a:rPr lang="en-AU" sz="1400" dirty="0" smtClean="0"/>
                <a:t>(&gt;|t|)    </a:t>
              </a:r>
            </a:p>
            <a:p>
              <a:r>
                <a:rPr lang="en-AU" sz="1400" dirty="0" smtClean="0"/>
                <a:t>(Intercept)     0.0448830  0.0044311  10.129 1.66e-11 ***</a:t>
              </a:r>
            </a:p>
            <a:p>
              <a:r>
                <a:rPr lang="en-AU" sz="1400" dirty="0" smtClean="0"/>
                <a:t>log10prec      -0.0712276  0.0222904  -3.195  0.00313 ** </a:t>
              </a:r>
            </a:p>
            <a:p>
              <a:r>
                <a:rPr lang="en-AU" sz="1400" dirty="0" err="1" smtClean="0"/>
                <a:t>tavg</a:t>
              </a:r>
              <a:r>
                <a:rPr lang="en-AU" sz="1400" dirty="0" smtClean="0"/>
                <a:t>           -0.0003274  0.0002346  -1.395  0.17257    </a:t>
              </a:r>
            </a:p>
            <a:p>
              <a:r>
                <a:rPr lang="en-AU" sz="1400" dirty="0" smtClean="0"/>
                <a:t>log10prec:tavg  0.0037685  0.0011040   3.414  0.00176 ** </a:t>
              </a:r>
            </a:p>
            <a:p>
              <a:r>
                <a:rPr lang="en-AU" sz="1400" dirty="0" smtClean="0"/>
                <a:t>---</a:t>
              </a:r>
            </a:p>
            <a:p>
              <a:r>
                <a:rPr lang="en-AU" sz="1400" dirty="0" err="1" smtClean="0"/>
                <a:t>Signif</a:t>
              </a:r>
              <a:r>
                <a:rPr lang="en-AU" sz="1400" dirty="0" smtClean="0"/>
                <a:t>. codes:  0 ‘***’ 0.001 ‘**’ 0.01 ‘*’ 0.05 ‘.’ 0.1 ‘ ’ 1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Residual standard error: 0.008189 on 32 degrees of freedom</a:t>
              </a:r>
            </a:p>
            <a:p>
              <a:r>
                <a:rPr lang="en-AU" sz="1400" dirty="0" smtClean="0"/>
                <a:t>Multiple R-squared:  0.3135,	Adjusted R-squared:  0.2491 </a:t>
              </a:r>
            </a:p>
            <a:p>
              <a:r>
                <a:rPr lang="en-AU" sz="1400" dirty="0" smtClean="0"/>
                <a:t>F-statistic: 4.871 on 3 and 32 DF,  p-value: 0.006679</a:t>
              </a:r>
              <a:endParaRPr lang="en-AU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2191" y="5514100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AU" sz="1400" b="1" dirty="0" smtClean="0"/>
                <a:t>lm(formula = </a:t>
              </a:r>
              <a:r>
                <a:rPr lang="en-AU" sz="1400" b="1" dirty="0" err="1" smtClean="0"/>
                <a:t>LMA_mean</a:t>
              </a:r>
              <a:r>
                <a:rPr lang="en-AU" sz="1400" b="1" dirty="0" smtClean="0"/>
                <a:t> ~ </a:t>
              </a:r>
              <a:r>
                <a:rPr lang="en-AU" sz="1400" b="1" dirty="0" err="1" smtClean="0"/>
                <a:t>tavg</a:t>
              </a:r>
              <a:r>
                <a:rPr lang="en-AU" sz="1400" b="1" dirty="0" smtClean="0"/>
                <a:t> * log10prec, data = data)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Residuals:</a:t>
              </a:r>
            </a:p>
            <a:p>
              <a:r>
                <a:rPr lang="en-AU" sz="1400" dirty="0" smtClean="0"/>
                <a:t>   Min     1Q Median     3Q    Max </a:t>
              </a:r>
            </a:p>
            <a:p>
              <a:r>
                <a:rPr lang="en-AU" sz="1400" dirty="0" smtClean="0"/>
                <a:t>-64.49 -35.49 -11.89  45.37 101.53 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Coefficients:</a:t>
              </a:r>
            </a:p>
            <a:p>
              <a:r>
                <a:rPr lang="en-AU" sz="1400" dirty="0" smtClean="0"/>
                <a:t>               Estimate Std. Error t value </a:t>
              </a:r>
              <a:r>
                <a:rPr lang="en-AU" sz="1400" dirty="0" err="1" smtClean="0"/>
                <a:t>Pr</a:t>
              </a:r>
              <a:r>
                <a:rPr lang="en-AU" sz="1400" dirty="0" smtClean="0"/>
                <a:t>(&gt;|t|)    </a:t>
              </a:r>
            </a:p>
            <a:p>
              <a:r>
                <a:rPr lang="en-AU" sz="1400" dirty="0" smtClean="0"/>
                <a:t>(Intercept)     330.483     27.313  12.100 1.76e-13 ***</a:t>
              </a:r>
            </a:p>
            <a:p>
              <a:r>
                <a:rPr lang="en-AU" sz="1400" dirty="0" err="1" smtClean="0"/>
                <a:t>tavg</a:t>
              </a:r>
              <a:r>
                <a:rPr lang="en-AU" sz="1400" dirty="0" smtClean="0"/>
                <a:t>             -4.115      1.446  -2.846  0.00767 ** </a:t>
              </a:r>
            </a:p>
            <a:p>
              <a:r>
                <a:rPr lang="en-AU" sz="1400" dirty="0" smtClean="0"/>
                <a:t>log10prec       241.291    137.396   1.756  0.08863 .  </a:t>
              </a:r>
            </a:p>
            <a:p>
              <a:r>
                <a:rPr lang="en-AU" sz="1400" dirty="0" smtClean="0"/>
                <a:t>tavg:log10prec  -17.996      6.805  -2.645  0.01257 *  </a:t>
              </a:r>
            </a:p>
            <a:p>
              <a:r>
                <a:rPr lang="en-AU" sz="1400" dirty="0" smtClean="0"/>
                <a:t>---</a:t>
              </a:r>
            </a:p>
            <a:p>
              <a:r>
                <a:rPr lang="en-AU" sz="1400" dirty="0" err="1" smtClean="0"/>
                <a:t>Signif</a:t>
              </a:r>
              <a:r>
                <a:rPr lang="en-AU" sz="1400" dirty="0" smtClean="0"/>
                <a:t>. codes:  0 ‘***’ 0.001 ‘**’ 0.01 ‘*’ 0.05 ‘.’ 0.1 ‘ ’ 1</a:t>
              </a:r>
            </a:p>
            <a:p>
              <a:endParaRPr lang="en-AU" sz="1400" dirty="0" smtClean="0"/>
            </a:p>
            <a:p>
              <a:r>
                <a:rPr lang="en-AU" sz="1400" dirty="0" smtClean="0"/>
                <a:t>Residual standard error: 50.47 on 32 degrees of freedom</a:t>
              </a:r>
            </a:p>
            <a:p>
              <a:r>
                <a:rPr lang="en-AU" sz="1400" dirty="0" smtClean="0"/>
                <a:t>Multiple R-squared:  0.4525,	Adjusted R-squared:  0.4012 </a:t>
              </a:r>
            </a:p>
            <a:p>
              <a:r>
                <a:rPr lang="en-AU" sz="1400" dirty="0" smtClean="0"/>
                <a:t>F-statistic: 8.816 on 3 and 32 DF,  p-value: 0.0002095</a:t>
              </a:r>
              <a:endParaRPr lang="en-A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26229" y="-4833257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/>
                <a:t>CALVIN CYCLE</a:t>
              </a:r>
              <a:endParaRPr lang="en-AU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508343" y="-4833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PHOTOSYSTEMS</a:t>
            </a:r>
            <a:endParaRPr lang="en-A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42400" y="-3338286"/>
            <a:ext cx="8621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lm(formula = </a:t>
            </a:r>
            <a:r>
              <a:rPr lang="en-AU" sz="1400" b="1" dirty="0" err="1"/>
              <a:t>phot_mean</a:t>
            </a:r>
            <a:r>
              <a:rPr lang="en-AU" sz="1400" b="1" dirty="0"/>
              <a:t> ~ </a:t>
            </a:r>
            <a:r>
              <a:rPr lang="en-AU" sz="1400" b="1" dirty="0" err="1"/>
              <a:t>tavg</a:t>
            </a:r>
            <a:r>
              <a:rPr lang="en-AU" sz="1400" b="1" dirty="0"/>
              <a:t> * log10prec, data = data)</a:t>
            </a:r>
          </a:p>
          <a:p>
            <a:endParaRPr lang="en-AU" sz="1400" dirty="0"/>
          </a:p>
          <a:p>
            <a:r>
              <a:rPr lang="en-AU" sz="1400" dirty="0"/>
              <a:t>Residuals:</a:t>
            </a:r>
          </a:p>
          <a:p>
            <a:r>
              <a:rPr lang="en-AU" sz="1400" dirty="0"/>
              <a:t>    Min      1Q  Median      3Q     Max </a:t>
            </a:r>
          </a:p>
          <a:p>
            <a:r>
              <a:rPr lang="en-AU" sz="1400" dirty="0"/>
              <a:t>-1382.1  -752.0  -150.9   341.2  2214.5 </a:t>
            </a:r>
          </a:p>
          <a:p>
            <a:endParaRPr lang="en-AU" sz="1400" dirty="0"/>
          </a:p>
          <a:p>
            <a:r>
              <a:rPr lang="en-AU" sz="1400" dirty="0"/>
              <a:t>Coefficients:</a:t>
            </a:r>
          </a:p>
          <a:p>
            <a:r>
              <a:rPr lang="en-AU" sz="1400" dirty="0"/>
              <a:t>               Estimate Std. Error t value </a:t>
            </a:r>
            <a:r>
              <a:rPr lang="en-AU" sz="1400" dirty="0" err="1"/>
              <a:t>Pr</a:t>
            </a:r>
            <a:r>
              <a:rPr lang="en-AU" sz="1400" dirty="0"/>
              <a:t>(&gt;|t|)    </a:t>
            </a:r>
          </a:p>
          <a:p>
            <a:r>
              <a:rPr lang="en-AU" sz="1400" dirty="0"/>
              <a:t>(Intercept)     6754.61     538.63  12.540 6.81e-14 ***</a:t>
            </a:r>
          </a:p>
          <a:p>
            <a:r>
              <a:rPr lang="en-AU" sz="1400" dirty="0" err="1"/>
              <a:t>tavg</a:t>
            </a:r>
            <a:r>
              <a:rPr lang="en-AU" sz="1400" dirty="0"/>
              <a:t>            -124.75      28.52  -4.374 0.000121 ***</a:t>
            </a:r>
          </a:p>
          <a:p>
            <a:r>
              <a:rPr lang="en-AU" sz="1400" dirty="0"/>
              <a:t>log10prec      -8038.56    2709.54  -2.967 0.005654 ** </a:t>
            </a:r>
          </a:p>
          <a:p>
            <a:r>
              <a:rPr lang="en-AU" sz="1400" dirty="0"/>
              <a:t>tavg:log10prec   406.63     134.20   3.030 0.004809 ** </a:t>
            </a:r>
          </a:p>
          <a:p>
            <a:r>
              <a:rPr lang="en-AU" sz="1400" dirty="0"/>
              <a:t>---</a:t>
            </a:r>
          </a:p>
          <a:p>
            <a:r>
              <a:rPr lang="en-AU" sz="1400" dirty="0" err="1"/>
              <a:t>Signif</a:t>
            </a:r>
            <a:r>
              <a:rPr lang="en-AU" sz="1400" dirty="0"/>
              <a:t>. codes:  0 ‘***’ 0.001 ‘**’ 0.01 ‘*’ 0.05 ‘.’ 0.1 ‘ ’ 1</a:t>
            </a:r>
          </a:p>
          <a:p>
            <a:endParaRPr lang="en-AU" sz="1400" dirty="0"/>
          </a:p>
          <a:p>
            <a:r>
              <a:rPr lang="en-AU" sz="1400" dirty="0"/>
              <a:t>Residual standard error: 995.4 on 32 degrees of freedom</a:t>
            </a:r>
          </a:p>
          <a:p>
            <a:r>
              <a:rPr lang="en-AU" sz="1400" dirty="0"/>
              <a:t>Multiple R-squared:  0.4896,	Adjusted R-squared:  0.4418 </a:t>
            </a:r>
          </a:p>
          <a:p>
            <a:r>
              <a:rPr lang="en-AU" sz="1400" dirty="0"/>
              <a:t>F-statistic: 10.23 on 3 and 32 DF,  p-value: 7.057e-05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42400" y="55141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1400" b="1" dirty="0" smtClean="0"/>
              <a:t>lm(formula = </a:t>
            </a:r>
            <a:r>
              <a:rPr lang="en-AU" sz="1400" b="1" dirty="0" err="1" smtClean="0"/>
              <a:t>LMA_mean</a:t>
            </a:r>
            <a:r>
              <a:rPr lang="en-AU" sz="1400" b="1" dirty="0" smtClean="0"/>
              <a:t> ~ </a:t>
            </a:r>
            <a:r>
              <a:rPr lang="en-AU" sz="1400" b="1" dirty="0" err="1" smtClean="0"/>
              <a:t>tavg</a:t>
            </a:r>
            <a:r>
              <a:rPr lang="en-AU" sz="1400" b="1" dirty="0" smtClean="0"/>
              <a:t> * log10prec, data = data)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Residuals:</a:t>
            </a:r>
          </a:p>
          <a:p>
            <a:r>
              <a:rPr lang="en-AU" sz="1400" dirty="0" smtClean="0"/>
              <a:t>   Min     1Q Median     3Q    Max </a:t>
            </a:r>
          </a:p>
          <a:p>
            <a:r>
              <a:rPr lang="en-AU" sz="1400" dirty="0" smtClean="0"/>
              <a:t>-64.49 -35.49 -11.89  45.37 101.53 </a:t>
            </a:r>
          </a:p>
          <a:p>
            <a:endParaRPr lang="en-AU" sz="1400" dirty="0" smtClean="0"/>
          </a:p>
          <a:p>
            <a:r>
              <a:rPr lang="en-AU" sz="1400" dirty="0" smtClean="0"/>
              <a:t>Coefficients:</a:t>
            </a:r>
          </a:p>
          <a:p>
            <a:r>
              <a:rPr lang="en-AU" sz="1400" dirty="0" smtClean="0"/>
              <a:t>               Estimate Std. Error t value </a:t>
            </a:r>
            <a:r>
              <a:rPr lang="en-AU" sz="1400" dirty="0" err="1" smtClean="0"/>
              <a:t>Pr</a:t>
            </a:r>
            <a:r>
              <a:rPr lang="en-AU" sz="1400" dirty="0" smtClean="0"/>
              <a:t>(&gt;|t|)    </a:t>
            </a:r>
          </a:p>
          <a:p>
            <a:r>
              <a:rPr lang="en-AU" sz="1400" dirty="0" smtClean="0"/>
              <a:t>(Intercept)     330.483     27.313  12.100 1.76e-13 ***</a:t>
            </a:r>
          </a:p>
          <a:p>
            <a:r>
              <a:rPr lang="en-AU" sz="1400" dirty="0" err="1" smtClean="0"/>
              <a:t>tavg</a:t>
            </a:r>
            <a:r>
              <a:rPr lang="en-AU" sz="1400" dirty="0" smtClean="0"/>
              <a:t>             -4.115      1.446  -2.846  0.00767 ** </a:t>
            </a:r>
          </a:p>
          <a:p>
            <a:r>
              <a:rPr lang="en-AU" sz="1400" dirty="0" smtClean="0"/>
              <a:t>log10prec       241.291    137.396   1.756  0.08863 .  </a:t>
            </a:r>
          </a:p>
          <a:p>
            <a:r>
              <a:rPr lang="en-AU" sz="1400" dirty="0" smtClean="0"/>
              <a:t>tavg:log10prec  -17.996      6.805  -2.645  0.01257 *  </a:t>
            </a:r>
          </a:p>
          <a:p>
            <a:r>
              <a:rPr lang="en-AU" sz="1400" dirty="0" smtClean="0"/>
              <a:t>---</a:t>
            </a:r>
          </a:p>
          <a:p>
            <a:r>
              <a:rPr lang="en-AU" sz="1400" dirty="0" err="1" smtClean="0"/>
              <a:t>Signif</a:t>
            </a:r>
            <a:r>
              <a:rPr lang="en-AU" sz="1400" dirty="0" smtClean="0"/>
              <a:t>. codes:  0 ‘***’ 0.001 ‘**’ 0.01 ‘*’ 0.05 ‘.’ 0.1 ‘ ’ 1</a:t>
            </a:r>
          </a:p>
          <a:p>
            <a:endParaRPr lang="en-AU" sz="1400" dirty="0" smtClean="0"/>
          </a:p>
          <a:p>
            <a:r>
              <a:rPr lang="en-AU" sz="1400" dirty="0" smtClean="0"/>
              <a:t>Residual standard error: 50.47 on 32 degrees of freedom</a:t>
            </a:r>
          </a:p>
          <a:p>
            <a:r>
              <a:rPr lang="en-AU" sz="1400" dirty="0" smtClean="0"/>
              <a:t>Multiple R-squared:  0.4525,	Adjusted R-squared:  0.4012 </a:t>
            </a:r>
          </a:p>
          <a:p>
            <a:r>
              <a:rPr lang="en-AU" sz="1400" dirty="0" smtClean="0"/>
              <a:t>F-statistic: 8.816 on 3 and 32 DF,  p-value: 0.0002095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8956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916</Words>
  <Application>Microsoft Office PowerPoint</Application>
  <PresentationFormat>Widescreen</PresentationFormat>
  <Paragraphs>163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Lawson</dc:creator>
  <cp:lastModifiedBy>James Lawson</cp:lastModifiedBy>
  <cp:revision>3</cp:revision>
  <dcterms:created xsi:type="dcterms:W3CDTF">2017-11-24T01:28:48Z</dcterms:created>
  <dcterms:modified xsi:type="dcterms:W3CDTF">2018-02-14T06:34:31Z</dcterms:modified>
</cp:coreProperties>
</file>