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89" r:id="rId2"/>
    <p:sldId id="281" r:id="rId3"/>
    <p:sldId id="288" r:id="rId4"/>
    <p:sldId id="291" r:id="rId5"/>
    <p:sldId id="290" r:id="rId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67779" autoAdjust="0"/>
  </p:normalViewPr>
  <p:slideViewPr>
    <p:cSldViewPr snapToGrid="0">
      <p:cViewPr>
        <p:scale>
          <a:sx n="125" d="100"/>
          <a:sy n="125" d="100"/>
        </p:scale>
        <p:origin x="1002" y="-5352"/>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17/07/2017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Sampling locations lie within six of the eight biomes described by Whittaker (1967)</a:t>
            </a:r>
            <a:r>
              <a:rPr lang="en-AU" baseline="0" dirty="0" smtClean="0"/>
              <a:t>. </a:t>
            </a:r>
            <a:endParaRPr lang="en-AU" dirty="0" smtClean="0"/>
          </a:p>
          <a:p>
            <a:endParaRPr lang="en-AU" dirty="0" smtClean="0"/>
          </a:p>
          <a:p>
            <a:r>
              <a:rPr lang="en-AU" dirty="0" smtClean="0"/>
              <a:t>c.) Mean annual temperature (</a:t>
            </a:r>
            <a:r>
              <a:rPr lang="en-AU" dirty="0" err="1" smtClean="0"/>
              <a:t>oC</a:t>
            </a:r>
            <a:r>
              <a:rPr lang="en-AU" dirty="0" smtClean="0"/>
              <a:t>) and mean annual precipitation (mm, log scaled) of sampling sites (triangles) are distributed orthogonally with respect to one another (r </a:t>
            </a:r>
            <a:r>
              <a:rPr lang="en-AU" smtClean="0"/>
              <a:t>=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75264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used a hierarchical protein functional annotation system (MAPMAN/Mercator, ref) to assign proteins to functional groupings. Here we show </a:t>
            </a:r>
            <a:r>
              <a:rPr lang="en-AU" dirty="0" smtClean="0"/>
              <a:t>average </a:t>
            </a:r>
            <a:r>
              <a:rPr lang="en-AU" dirty="0" smtClean="0"/>
              <a:t>abundances of proteins associated with all major functional groupings in eucalypt leaves (left) and within photosynthesis (right); angular fraction indicates the proportion of protein associated with a named functional category. % values represent</a:t>
            </a:r>
            <a:r>
              <a:rPr lang="en-AU" baseline="0" dirty="0" smtClean="0"/>
              <a:t> averages of leaf 324 samples across 32 eucalypt species. </a:t>
            </a:r>
            <a:r>
              <a:rPr lang="en-AU" dirty="0" smtClean="0"/>
              <a:t>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of</a:t>
            </a:r>
            <a:r>
              <a:rPr lang="en-AU" baseline="0" dirty="0" smtClean="0"/>
              <a:t> which the Rubisco large and small subunits comprise on average 30 % and photosystem II, 18 % on average.</a:t>
            </a:r>
            <a:r>
              <a:rPr lang="en-AU" dirty="0" smtClean="0"/>
              <a:t> Protein synthesis, folding and degradation is the second largest top-level category at X % on average. </a:t>
            </a:r>
          </a:p>
          <a:p>
            <a:endParaRPr lang="en-AU" dirty="0" smtClean="0"/>
          </a:p>
          <a:p>
            <a:r>
              <a:rPr lang="en-AU" dirty="0" smtClean="0"/>
              <a:t>b.) The 500 most abundant proteins account for 90 % of the protein in leaves (500</a:t>
            </a:r>
            <a:r>
              <a:rPr lang="en-AU" baseline="30000" dirty="0" smtClean="0"/>
              <a:t>th</a:t>
            </a:r>
            <a:r>
              <a:rPr lang="en-AU" dirty="0" smtClean="0"/>
              <a:t> protein shown by grey crosshairs). </a:t>
            </a:r>
            <a:r>
              <a:rPr lang="en-AU" u="none" strike="noStrike" dirty="0" smtClean="0"/>
              <a:t>The steep initial slope of this curve contrasts with those associated with less specialised cells (e.g. mammalian cell, yeast).</a:t>
            </a:r>
          </a:p>
          <a:p>
            <a:endParaRPr lang="en-AU" u="none" strike="noStrike" dirty="0" smtClean="0"/>
          </a:p>
          <a:p>
            <a:endParaRPr lang="en-AU" u="none" strike="noStrike"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a:t>
            </a:r>
            <a:r>
              <a:rPr lang="en-AU" sz="1680" kern="1200" dirty="0" smtClean="0">
                <a:solidFill>
                  <a:schemeClr val="tx1"/>
                </a:solidFill>
                <a:effectLst/>
                <a:latin typeface="+mn-lt"/>
                <a:ea typeface="+mn-ea"/>
                <a:cs typeface="+mn-cs"/>
              </a:rPr>
              <a:t>.)</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Correlations </a:t>
            </a:r>
            <a:r>
              <a:rPr lang="en-AU" sz="1680" kern="1200" dirty="0" smtClean="0">
                <a:solidFill>
                  <a:schemeClr val="tx1"/>
                </a:solidFill>
                <a:effectLst/>
                <a:latin typeface="+mn-lt"/>
                <a:ea typeface="+mn-ea"/>
                <a:cs typeface="+mn-cs"/>
              </a:rPr>
              <a:t>between environmental variables, </a:t>
            </a:r>
            <a:r>
              <a:rPr lang="en-AU" sz="1680" kern="1200" dirty="0" smtClean="0">
                <a:solidFill>
                  <a:schemeClr val="tx1"/>
                </a:solidFill>
                <a:effectLst/>
                <a:latin typeface="+mn-lt"/>
                <a:ea typeface="+mn-ea"/>
                <a:cs typeface="+mn-cs"/>
              </a:rPr>
              <a:t>leaf functional traits</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and </a:t>
            </a:r>
            <a:r>
              <a:rPr lang="en-AU" sz="1680" kern="1200" dirty="0" smtClean="0">
                <a:solidFill>
                  <a:schemeClr val="tx1"/>
                </a:solidFill>
                <a:effectLst/>
                <a:latin typeface="+mn-lt"/>
                <a:ea typeface="+mn-ea"/>
                <a:cs typeface="+mn-cs"/>
              </a:rPr>
              <a:t>major protein functional categories. </a:t>
            </a:r>
            <a:r>
              <a:rPr lang="en-AU" sz="1680" kern="1200" dirty="0" smtClean="0">
                <a:solidFill>
                  <a:schemeClr val="tx1"/>
                </a:solidFill>
                <a:effectLst/>
                <a:latin typeface="+mn-lt"/>
                <a:ea typeface="+mn-ea"/>
                <a:cs typeface="+mn-cs"/>
              </a:rPr>
              <a:t>Pairwise</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Pearson correlations </a:t>
            </a:r>
            <a:r>
              <a:rPr lang="en-AU" sz="1680" kern="1200" dirty="0" smtClean="0">
                <a:solidFill>
                  <a:schemeClr val="tx1"/>
                </a:solidFill>
                <a:effectLst/>
                <a:latin typeface="+mn-lt"/>
                <a:ea typeface="+mn-ea"/>
                <a:cs typeface="+mn-cs"/>
              </a:rPr>
              <a:t>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sz="1680" kern="1200" dirty="0" smtClean="0">
                <a:solidFill>
                  <a:schemeClr val="tx1"/>
                </a:solidFill>
                <a:effectLst/>
                <a:latin typeface="+mn-lt"/>
                <a:ea typeface="+mn-ea"/>
                <a:cs typeface="+mn-cs"/>
              </a:rPr>
              <a:t>b.) </a:t>
            </a:r>
            <a:r>
              <a:rPr lang="en-AU" sz="1680" kern="1200" dirty="0" smtClean="0">
                <a:solidFill>
                  <a:schemeClr val="tx1"/>
                </a:solidFill>
                <a:effectLst/>
                <a:latin typeface="+mn-lt"/>
                <a:ea typeface="+mn-ea"/>
                <a:cs typeface="+mn-cs"/>
              </a:rPr>
              <a:t>Trends </a:t>
            </a:r>
            <a:r>
              <a:rPr lang="en-AU" sz="1680" kern="1200" dirty="0" smtClean="0">
                <a:solidFill>
                  <a:schemeClr val="tx1"/>
                </a:solidFill>
                <a:effectLst/>
                <a:latin typeface="+mn-lt"/>
                <a:ea typeface="+mn-ea"/>
                <a:cs typeface="+mn-cs"/>
              </a:rPr>
              <a:t>in abundance of photosystem proteins [symbol, colour] and Calvin cycle enzymes [symbol, colour] are shown across gradients </a:t>
            </a:r>
            <a:r>
              <a:rPr lang="en-AU" sz="1680" kern="1200" dirty="0" smtClean="0">
                <a:solidFill>
                  <a:schemeClr val="tx1"/>
                </a:solidFill>
                <a:effectLst/>
                <a:latin typeface="+mn-lt"/>
                <a:ea typeface="+mn-ea"/>
                <a:cs typeface="+mn-cs"/>
              </a:rPr>
              <a:t>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canopy-corrected mean annual irradiance (MJ/m2/year), R2 = , modelled change (%) = , p = .</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Points </a:t>
            </a:r>
            <a:r>
              <a:rPr lang="en-AU" sz="1680" kern="1200" dirty="0" smtClean="0">
                <a:solidFill>
                  <a:schemeClr val="tx1"/>
                </a:solidFill>
                <a:effectLst/>
                <a:latin typeface="+mn-lt"/>
                <a:ea typeface="+mn-ea"/>
                <a:cs typeface="+mn-cs"/>
              </a:rPr>
              <a:t>represent the average protein abundance for individual species * site combinations (n = 9, 3 leaves from each of 3 individuals). </a:t>
            </a:r>
            <a:r>
              <a:rPr lang="en-AU" sz="1680" kern="1200" dirty="0" smtClean="0">
                <a:solidFill>
                  <a:schemeClr val="tx1"/>
                </a:solidFill>
                <a:effectLst/>
                <a:latin typeface="+mn-lt"/>
                <a:ea typeface="+mn-ea"/>
                <a:cs typeface="+mn-cs"/>
              </a:rPr>
              <a:t>SEM (standard</a:t>
            </a:r>
            <a:r>
              <a:rPr lang="en-AU" sz="1680" kern="1200" baseline="0" dirty="0" smtClean="0">
                <a:solidFill>
                  <a:schemeClr val="tx1"/>
                </a:solidFill>
                <a:effectLst/>
                <a:latin typeface="+mn-lt"/>
                <a:ea typeface="+mn-ea"/>
                <a:cs typeface="+mn-cs"/>
              </a:rPr>
              <a:t> error of the mean)</a:t>
            </a:r>
            <a:r>
              <a:rPr lang="en-AU" sz="1680" kern="120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error bars are presented for protein abundances </a:t>
            </a:r>
            <a:r>
              <a:rPr lang="en-AU" sz="1680" kern="1200" dirty="0" smtClean="0">
                <a:solidFill>
                  <a:schemeClr val="tx1"/>
                </a:solidFill>
                <a:effectLst/>
                <a:latin typeface="+mn-lt"/>
                <a:ea typeface="+mn-ea"/>
                <a:cs typeface="+mn-cs"/>
              </a:rPr>
              <a:t>(y-axis)</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and </a:t>
            </a:r>
            <a:r>
              <a:rPr lang="en-AU" sz="1680" kern="1200" dirty="0" smtClean="0">
                <a:solidFill>
                  <a:schemeClr val="tx1"/>
                </a:solidFill>
                <a:effectLst/>
                <a:latin typeface="+mn-lt"/>
                <a:ea typeface="+mn-ea"/>
                <a:cs typeface="+mn-cs"/>
              </a:rPr>
              <a:t>for canopy-corrected </a:t>
            </a:r>
            <a:r>
              <a:rPr lang="en-AU" sz="1680" kern="1200" dirty="0" smtClean="0">
                <a:solidFill>
                  <a:schemeClr val="tx1"/>
                </a:solidFill>
                <a:effectLst/>
                <a:latin typeface="+mn-lt"/>
                <a:ea typeface="+mn-ea"/>
                <a:cs typeface="+mn-cs"/>
              </a:rPr>
              <a:t>irradiances (x-axis) (mean </a:t>
            </a:r>
            <a:r>
              <a:rPr lang="en-AU" sz="1680" kern="1200" dirty="0" smtClean="0">
                <a:solidFill>
                  <a:schemeClr val="tx1"/>
                </a:solidFill>
                <a:effectLst/>
                <a:latin typeface="+mn-lt"/>
                <a:ea typeface="+mn-ea"/>
                <a:cs typeface="+mn-cs"/>
              </a:rPr>
              <a:t>canopy openness values are derived from measurements of three </a:t>
            </a:r>
            <a:r>
              <a:rPr lang="en-AU" sz="1680" kern="1200" dirty="0" smtClean="0">
                <a:solidFill>
                  <a:schemeClr val="tx1"/>
                </a:solidFill>
                <a:effectLst/>
                <a:latin typeface="+mn-lt"/>
                <a:ea typeface="+mn-ea"/>
                <a:cs typeface="+mn-cs"/>
              </a:rPr>
              <a:t>individuals). </a:t>
            </a:r>
            <a:r>
              <a:rPr lang="en-AU" sz="1680" kern="1200" dirty="0" smtClean="0">
                <a:solidFill>
                  <a:schemeClr val="tx1"/>
                </a:solidFill>
                <a:effectLst/>
                <a:latin typeface="+mn-lt"/>
                <a:ea typeface="+mn-ea"/>
                <a:cs typeface="+mn-cs"/>
              </a:rPr>
              <a:t>Model fits (OLS regression) are shown where p &lt; 0.05</a:t>
            </a:r>
            <a:r>
              <a:rPr lang="en-AU" sz="1680" kern="1200" dirty="0" smtClean="0">
                <a:solidFill>
                  <a:schemeClr val="tx1"/>
                </a:solidFill>
                <a:effectLst/>
                <a:latin typeface="+mn-lt"/>
                <a:ea typeface="+mn-ea"/>
                <a:cs typeface="+mn-cs"/>
              </a:rPr>
              <a:t>.</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smtClean="0">
                <a:solidFill>
                  <a:schemeClr val="tx1"/>
                </a:solidFill>
                <a:effectLst/>
                <a:latin typeface="+mn-lt"/>
                <a:ea typeface="+mn-ea"/>
                <a:cs typeface="+mn-cs"/>
              </a:rPr>
              <a:t>(</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a:t>
            </a:r>
            <a:r>
              <a:rPr lang="en-AU" sz="1680" kern="1200" dirty="0" smtClean="0">
                <a:solidFill>
                  <a:schemeClr val="tx1"/>
                </a:solidFill>
                <a:effectLst/>
                <a:latin typeface="+mn-lt"/>
                <a:ea typeface="+mn-ea"/>
                <a:cs typeface="+mn-cs"/>
              </a:rPr>
              <a:t>shows models fit using protein abundances expressed on a </a:t>
            </a:r>
            <a:r>
              <a:rPr lang="en-AU" sz="1680" kern="1200" dirty="0" smtClean="0">
                <a:solidFill>
                  <a:schemeClr val="tx1"/>
                </a:solidFill>
                <a:effectLst/>
                <a:latin typeface="+mn-lt"/>
                <a:ea typeface="+mn-ea"/>
                <a:cs typeface="+mn-cs"/>
              </a:rPr>
              <a:t>per leaf area basis (mg protein / m2 leaf area); </a:t>
            </a:r>
            <a:r>
              <a:rPr lang="en-AU" sz="1680" kern="1200" dirty="0" smtClean="0">
                <a:solidFill>
                  <a:schemeClr val="tx1"/>
                </a:solidFill>
                <a:effectLst/>
                <a:latin typeface="+mn-lt"/>
                <a:ea typeface="+mn-ea"/>
                <a:cs typeface="+mn-cs"/>
              </a:rPr>
              <a:t>the bottom row </a:t>
            </a:r>
            <a:r>
              <a:rPr lang="en-AU" sz="1680" kern="1200" dirty="0" smtClean="0">
                <a:solidFill>
                  <a:schemeClr val="tx1"/>
                </a:solidFill>
                <a:effectLst/>
                <a:latin typeface="+mn-lt"/>
                <a:ea typeface="+mn-ea"/>
                <a:cs typeface="+mn-cs"/>
              </a:rPr>
              <a:t>(ii, iv, vi,) </a:t>
            </a:r>
            <a:r>
              <a:rPr lang="en-AU" sz="1680" kern="1200" dirty="0" smtClean="0">
                <a:solidFill>
                  <a:schemeClr val="tx1"/>
                </a:solidFill>
                <a:effectLst/>
                <a:latin typeface="+mn-lt"/>
                <a:ea typeface="+mn-ea"/>
                <a:cs typeface="+mn-cs"/>
              </a:rPr>
              <a:t>shows models fit using protein abundances expressed on </a:t>
            </a:r>
            <a:r>
              <a:rPr lang="en-AU" sz="1680" kern="1200" dirty="0" smtClean="0">
                <a:solidFill>
                  <a:schemeClr val="tx1"/>
                </a:solidFill>
                <a:effectLst/>
                <a:latin typeface="+mn-lt"/>
                <a:ea typeface="+mn-ea"/>
                <a:cs typeface="+mn-cs"/>
              </a:rPr>
              <a:t>a fractional basis (i.e. as a fraction</a:t>
            </a:r>
            <a:r>
              <a:rPr lang="en-AU" sz="1680" kern="1200" baseline="0" dirty="0" smtClean="0">
                <a:solidFill>
                  <a:schemeClr val="tx1"/>
                </a:solidFill>
                <a:effectLst/>
                <a:latin typeface="+mn-lt"/>
                <a:ea typeface="+mn-ea"/>
                <a:cs typeface="+mn-cs"/>
              </a:rPr>
              <a:t> of the total amount of protein in the leaf)</a:t>
            </a:r>
            <a:r>
              <a:rPr lang="en-AU" sz="1680" kern="1200" dirty="0" smtClean="0">
                <a:solidFill>
                  <a:schemeClr val="tx1"/>
                </a:solidFill>
                <a:effectLst/>
                <a:latin typeface="+mn-lt"/>
                <a:ea typeface="+mn-ea"/>
                <a:cs typeface="+mn-cs"/>
              </a:rPr>
              <a:t>. </a:t>
            </a:r>
            <a:endParaRPr lang="en-AU" sz="1680" kern="1200" dirty="0" smtClean="0">
              <a:solidFill>
                <a:schemeClr val="tx1"/>
              </a:solidFill>
              <a:effectLst/>
              <a:latin typeface="+mn-lt"/>
              <a:ea typeface="+mn-ea"/>
              <a:cs typeface="+mn-cs"/>
            </a:endParaRP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a:t>
            </a:r>
            <a:r>
              <a:rPr lang="en-AU" sz="1680" i="1" kern="1200" dirty="0" smtClean="0">
                <a:solidFill>
                  <a:schemeClr val="tx1"/>
                </a:solidFill>
                <a:effectLst/>
                <a:latin typeface="+mn-lt"/>
                <a:ea typeface="+mn-ea"/>
                <a:cs typeface="+mn-cs"/>
              </a:rPr>
              <a:t>Modelled</a:t>
            </a:r>
            <a:r>
              <a:rPr lang="en-AU" sz="1680" kern="1200" dirty="0" smtClean="0">
                <a:solidFill>
                  <a:schemeClr val="tx1"/>
                </a:solidFill>
                <a:effectLst/>
                <a:latin typeface="+mn-lt"/>
                <a:ea typeface="+mn-ea"/>
                <a:cs typeface="+mn-cs"/>
              </a:rPr>
              <a:t> </a:t>
            </a:r>
            <a:r>
              <a:rPr lang="en-AU" sz="1680" i="1" kern="1200" dirty="0" smtClean="0">
                <a:solidFill>
                  <a:schemeClr val="tx1"/>
                </a:solidFill>
                <a:effectLst/>
                <a:latin typeface="+mn-lt"/>
                <a:ea typeface="+mn-ea"/>
                <a:cs typeface="+mn-cs"/>
              </a:rPr>
              <a:t>contributions of leaf protein fraction versus</a:t>
            </a:r>
            <a:r>
              <a:rPr lang="en-AU" sz="1680" i="1" kern="1200" baseline="0" dirty="0" smtClean="0">
                <a:solidFill>
                  <a:schemeClr val="tx1"/>
                </a:solidFill>
                <a:effectLst/>
                <a:latin typeface="+mn-lt"/>
                <a:ea typeface="+mn-ea"/>
                <a:cs typeface="+mn-cs"/>
              </a:rPr>
              <a:t> </a:t>
            </a:r>
            <a:r>
              <a:rPr lang="en-AU" sz="1680" i="1" kern="1200" dirty="0" smtClean="0">
                <a:solidFill>
                  <a:schemeClr val="tx1"/>
                </a:solidFill>
                <a:effectLst/>
                <a:latin typeface="+mn-lt"/>
                <a:ea typeface="+mn-ea"/>
                <a:cs typeface="+mn-cs"/>
              </a:rPr>
              <a:t>LMA to </a:t>
            </a:r>
            <a:r>
              <a:rPr lang="en-AU" sz="1680" i="1" kern="1200" dirty="0" err="1" smtClean="0">
                <a:solidFill>
                  <a:schemeClr val="tx1"/>
                </a:solidFill>
                <a:effectLst/>
                <a:latin typeface="+mn-lt"/>
                <a:ea typeface="+mn-ea"/>
                <a:cs typeface="+mn-cs"/>
              </a:rPr>
              <a:t>CCarea</a:t>
            </a:r>
            <a:r>
              <a:rPr lang="en-AU" sz="1680" i="1" kern="1200" dirty="0" smtClean="0">
                <a:solidFill>
                  <a:schemeClr val="tx1"/>
                </a:solidFill>
                <a:effectLst/>
                <a:latin typeface="+mn-lt"/>
                <a:ea typeface="+mn-ea"/>
                <a:cs typeface="+mn-cs"/>
              </a:rPr>
              <a:t> across gradients of temperature and precipitation. </a:t>
            </a:r>
          </a:p>
          <a:p>
            <a:endParaRPr lang="en-AU" sz="1680" i="1" kern="1200" dirty="0" smtClean="0">
              <a:solidFill>
                <a:schemeClr val="tx1"/>
              </a:solidFill>
              <a:effectLst/>
              <a:latin typeface="+mn-lt"/>
              <a:ea typeface="+mn-ea"/>
              <a:cs typeface="+mn-cs"/>
            </a:endParaRPr>
          </a:p>
          <a:p>
            <a:r>
              <a:rPr lang="en-AU" sz="1680" i="0" kern="1200" dirty="0" err="1" smtClean="0">
                <a:solidFill>
                  <a:schemeClr val="tx1"/>
                </a:solidFill>
                <a:effectLst/>
                <a:latin typeface="+mn-lt"/>
                <a:ea typeface="+mn-ea"/>
                <a:cs typeface="+mn-cs"/>
              </a:rPr>
              <a:t>i</a:t>
            </a:r>
            <a:r>
              <a:rPr lang="en-AU" sz="1680" i="0" kern="1200" dirty="0" smtClean="0">
                <a:solidFill>
                  <a:schemeClr val="tx1"/>
                </a:solidFill>
                <a:effectLst/>
                <a:latin typeface="+mn-lt"/>
                <a:ea typeface="+mn-ea"/>
                <a:cs typeface="+mn-cs"/>
              </a:rPr>
              <a:t>.)</a:t>
            </a:r>
            <a:r>
              <a:rPr lang="en-AU" sz="1680" i="1" kern="1200" dirty="0" smtClean="0">
                <a:solidFill>
                  <a:schemeClr val="tx1"/>
                </a:solidFill>
                <a:effectLst/>
                <a:latin typeface="+mn-lt"/>
                <a:ea typeface="+mn-ea"/>
                <a:cs typeface="+mn-cs"/>
              </a:rPr>
              <a:t> </a:t>
            </a:r>
            <a:r>
              <a:rPr lang="en-AU" sz="1680" i="0" kern="1200" dirty="0" smtClean="0">
                <a:solidFill>
                  <a:schemeClr val="tx1"/>
                </a:solidFill>
                <a:effectLst/>
                <a:latin typeface="+mn-lt"/>
                <a:ea typeface="+mn-ea"/>
                <a:cs typeface="+mn-cs"/>
              </a:rPr>
              <a:t>Substantial</a:t>
            </a:r>
            <a:r>
              <a:rPr lang="en-AU" sz="1680" i="0" kern="1200" baseline="0" dirty="0" smtClean="0">
                <a:solidFill>
                  <a:schemeClr val="tx1"/>
                </a:solidFill>
                <a:effectLst/>
                <a:latin typeface="+mn-lt"/>
                <a:ea typeface="+mn-ea"/>
                <a:cs typeface="+mn-cs"/>
              </a:rPr>
              <a:t> </a:t>
            </a:r>
            <a:r>
              <a:rPr lang="en-AU" sz="1680" i="0" kern="1200" dirty="0" smtClean="0">
                <a:solidFill>
                  <a:schemeClr val="tx1"/>
                </a:solidFill>
                <a:effectLst/>
                <a:latin typeface="+mn-lt"/>
                <a:ea typeface="+mn-ea"/>
                <a:cs typeface="+mn-cs"/>
              </a:rPr>
              <a:t>variation</a:t>
            </a:r>
            <a:r>
              <a:rPr lang="en-AU" sz="1680" i="0" kern="1200" baseline="0" dirty="0" smtClean="0">
                <a:solidFill>
                  <a:schemeClr val="tx1"/>
                </a:solidFill>
                <a:effectLst/>
                <a:latin typeface="+mn-lt"/>
                <a:ea typeface="+mn-ea"/>
                <a:cs typeface="+mn-cs"/>
              </a:rPr>
              <a:t> in </a:t>
            </a:r>
            <a:r>
              <a:rPr lang="en-AU" sz="1680" i="0" kern="1200" dirty="0" err="1" smtClean="0">
                <a:solidFill>
                  <a:schemeClr val="tx1"/>
                </a:solidFill>
                <a:effectLst/>
                <a:latin typeface="+mn-lt"/>
                <a:ea typeface="+mn-ea"/>
                <a:cs typeface="+mn-cs"/>
              </a:rPr>
              <a:t>Ccarea</a:t>
            </a:r>
            <a:r>
              <a:rPr lang="en-AU" sz="1680" i="0" kern="1200" dirty="0" smtClean="0">
                <a:solidFill>
                  <a:schemeClr val="tx1"/>
                </a:solidFill>
                <a:effectLst/>
                <a:latin typeface="+mn-lt"/>
                <a:ea typeface="+mn-ea"/>
                <a:cs typeface="+mn-cs"/>
              </a:rPr>
              <a:t> is explained by linear combination of MAT</a:t>
            </a:r>
            <a:r>
              <a:rPr lang="en-AU" sz="1680" i="0" kern="1200" baseline="0" dirty="0" smtClean="0">
                <a:solidFill>
                  <a:schemeClr val="tx1"/>
                </a:solidFill>
                <a:effectLst/>
                <a:latin typeface="+mn-lt"/>
                <a:ea typeface="+mn-ea"/>
                <a:cs typeface="+mn-cs"/>
              </a:rPr>
              <a:t> and MAP (R2, p value). Leaves at cold, dry sites have the most carboxylation capacity per light-exposed surface, while those at warm wet sites have the least. </a:t>
            </a:r>
          </a:p>
          <a:p>
            <a:r>
              <a:rPr lang="en-AU" sz="1680" i="0" kern="1200" baseline="0" dirty="0" smtClean="0">
                <a:solidFill>
                  <a:schemeClr val="tx1"/>
                </a:solidFill>
                <a:effectLst/>
                <a:latin typeface="+mn-lt"/>
                <a:ea typeface="+mn-ea"/>
                <a:cs typeface="+mn-cs"/>
              </a:rPr>
              <a:t>ii.) Calvin cycle protein concentration (the fraction of leaf dry mass comprised by Calvin cycle proteins) was explained by interaction, but not linear combination of MAT and MAP (R2, </a:t>
            </a:r>
            <a:r>
              <a:rPr lang="en-AU" sz="1680" i="0" kern="1200" baseline="0" dirty="0" err="1" smtClean="0">
                <a:solidFill>
                  <a:schemeClr val="tx1"/>
                </a:solidFill>
                <a:effectLst/>
                <a:latin typeface="+mn-lt"/>
                <a:ea typeface="+mn-ea"/>
                <a:cs typeface="+mn-cs"/>
              </a:rPr>
              <a:t>pval</a:t>
            </a:r>
            <a:r>
              <a:rPr lang="en-AU" sz="1680" i="0" kern="1200" baseline="0" dirty="0" smtClean="0">
                <a:solidFill>
                  <a:schemeClr val="tx1"/>
                </a:solidFill>
                <a:effectLst/>
                <a:latin typeface="+mn-lt"/>
                <a:ea typeface="+mn-ea"/>
                <a:cs typeface="+mn-cs"/>
              </a:rPr>
              <a:t>). High Calvin cycle protein concentration was congruent with </a:t>
            </a:r>
            <a:r>
              <a:rPr lang="en-AU" sz="1680" i="0" kern="1200" baseline="0" dirty="0" err="1" smtClean="0">
                <a:solidFill>
                  <a:schemeClr val="tx1"/>
                </a:solidFill>
                <a:effectLst/>
                <a:latin typeface="+mn-lt"/>
                <a:ea typeface="+mn-ea"/>
                <a:cs typeface="+mn-cs"/>
              </a:rPr>
              <a:t>Ccarea</a:t>
            </a:r>
            <a:r>
              <a:rPr lang="en-AU" sz="1680" i="0" kern="1200" baseline="0" dirty="0" smtClean="0">
                <a:solidFill>
                  <a:schemeClr val="tx1"/>
                </a:solidFill>
                <a:effectLst/>
                <a:latin typeface="+mn-lt"/>
                <a:ea typeface="+mn-ea"/>
                <a:cs typeface="+mn-cs"/>
              </a:rPr>
              <a:t> at cold dry sites, but no such similarity was apparent at warm wet sites. </a:t>
            </a:r>
          </a:p>
          <a:p>
            <a:r>
              <a:rPr lang="en-AU" sz="1680" i="0" kern="1200" dirty="0" smtClean="0">
                <a:solidFill>
                  <a:schemeClr val="tx1"/>
                </a:solidFill>
                <a:effectLst/>
                <a:latin typeface="+mn-lt"/>
                <a:ea typeface="+mn-ea"/>
                <a:cs typeface="+mn-cs"/>
              </a:rPr>
              <a:t>iii.)</a:t>
            </a:r>
            <a:r>
              <a:rPr lang="en-AU" sz="1680" i="0" kern="1200" baseline="0" dirty="0" smtClean="0">
                <a:solidFill>
                  <a:schemeClr val="tx1"/>
                </a:solidFill>
                <a:effectLst/>
                <a:latin typeface="+mn-lt"/>
                <a:ea typeface="+mn-ea"/>
                <a:cs typeface="+mn-cs"/>
              </a:rPr>
              <a:t> LMA was also explained interactively by MAT and MAP (R2, </a:t>
            </a:r>
            <a:r>
              <a:rPr lang="en-AU" sz="1680" i="0" kern="1200" baseline="0" dirty="0" err="1" smtClean="0">
                <a:solidFill>
                  <a:schemeClr val="tx1"/>
                </a:solidFill>
                <a:effectLst/>
                <a:latin typeface="+mn-lt"/>
                <a:ea typeface="+mn-ea"/>
                <a:cs typeface="+mn-cs"/>
              </a:rPr>
              <a:t>pval</a:t>
            </a:r>
            <a:r>
              <a:rPr lang="en-AU" sz="1680" i="0" kern="1200" baseline="0" dirty="0" smtClean="0">
                <a:solidFill>
                  <a:schemeClr val="tx1"/>
                </a:solidFill>
                <a:effectLst/>
                <a:latin typeface="+mn-lt"/>
                <a:ea typeface="+mn-ea"/>
                <a:cs typeface="+mn-cs"/>
              </a:rPr>
              <a:t>). Low </a:t>
            </a:r>
            <a:r>
              <a:rPr lang="en-AU" sz="1680" i="0" kern="1200" baseline="0" dirty="0" err="1" smtClean="0">
                <a:solidFill>
                  <a:schemeClr val="tx1"/>
                </a:solidFill>
                <a:effectLst/>
                <a:latin typeface="+mn-lt"/>
                <a:ea typeface="+mn-ea"/>
                <a:cs typeface="+mn-cs"/>
              </a:rPr>
              <a:t>Ccarea</a:t>
            </a:r>
            <a:r>
              <a:rPr lang="en-AU" sz="1680" i="0" kern="1200" baseline="0" dirty="0" smtClean="0">
                <a:solidFill>
                  <a:schemeClr val="tx1"/>
                </a:solidFill>
                <a:effectLst/>
                <a:latin typeface="+mn-lt"/>
                <a:ea typeface="+mn-ea"/>
                <a:cs typeface="+mn-cs"/>
              </a:rPr>
              <a:t> at was congruent with low LMA at warm wet sites.</a:t>
            </a:r>
            <a:endParaRPr lang="en-AU" sz="1680" i="0" kern="1200" dirty="0" smtClean="0">
              <a:solidFill>
                <a:schemeClr val="tx1"/>
              </a:solidFill>
              <a:effectLst/>
              <a:latin typeface="+mn-lt"/>
              <a:ea typeface="+mn-ea"/>
              <a:cs typeface="+mn-cs"/>
            </a:endParaRPr>
          </a:p>
          <a:p>
            <a:endParaRPr lang="en-AU" sz="1680" i="1"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Multiple </a:t>
            </a:r>
            <a:r>
              <a:rPr lang="en-AU" sz="1680" kern="1200" dirty="0" smtClean="0">
                <a:solidFill>
                  <a:schemeClr val="tx1"/>
                </a:solidFill>
                <a:effectLst/>
                <a:latin typeface="+mn-lt"/>
                <a:ea typeface="+mn-ea"/>
                <a:cs typeface="+mn-cs"/>
              </a:rPr>
              <a:t>regression models </a:t>
            </a:r>
            <a:r>
              <a:rPr lang="en-AU" sz="1680" kern="1200" dirty="0" smtClean="0">
                <a:solidFill>
                  <a:schemeClr val="tx1"/>
                </a:solidFill>
                <a:effectLst/>
                <a:latin typeface="+mn-lt"/>
                <a:ea typeface="+mn-ea"/>
                <a:cs typeface="+mn-cs"/>
              </a:rPr>
              <a:t>are visualised </a:t>
            </a:r>
            <a:r>
              <a:rPr lang="en-AU" sz="1680" kern="1200" dirty="0" smtClean="0">
                <a:solidFill>
                  <a:schemeClr val="tx1"/>
                </a:solidFill>
                <a:effectLst/>
                <a:latin typeface="+mn-lt"/>
                <a:ea typeface="+mn-ea"/>
                <a:cs typeface="+mn-cs"/>
              </a:rPr>
              <a:t>using </a:t>
            </a:r>
            <a:r>
              <a:rPr lang="en-AU" sz="1680" kern="1200" dirty="0" smtClean="0">
                <a:solidFill>
                  <a:schemeClr val="tx1"/>
                </a:solidFill>
                <a:effectLst/>
                <a:latin typeface="+mn-lt"/>
                <a:ea typeface="+mn-ea"/>
                <a:cs typeface="+mn-cs"/>
              </a:rPr>
              <a:t>colouration </a:t>
            </a:r>
            <a:r>
              <a:rPr lang="en-AU" sz="1680" kern="1200" dirty="0" smtClean="0">
                <a:solidFill>
                  <a:schemeClr val="tx1"/>
                </a:solidFill>
                <a:effectLst/>
                <a:latin typeface="+mn-lt"/>
                <a:ea typeface="+mn-ea"/>
                <a:cs typeface="+mn-cs"/>
              </a:rPr>
              <a:t>to indicate the modelled magnitude of protein abundance in two-dimensional environmental space. Curved contours indicate significant interaction effects between predictors. A full table of multiple regression statistics </a:t>
            </a:r>
            <a:r>
              <a:rPr lang="en-AU" sz="1680" kern="1200" dirty="0" smtClean="0">
                <a:solidFill>
                  <a:schemeClr val="tx1"/>
                </a:solidFill>
                <a:effectLst/>
                <a:latin typeface="+mn-lt"/>
                <a:ea typeface="+mn-ea"/>
                <a:cs typeface="+mn-cs"/>
              </a:rPr>
              <a:t>associated with </a:t>
            </a:r>
            <a:r>
              <a:rPr lang="en-AU" sz="1680" kern="1200" dirty="0" err="1" smtClean="0">
                <a:solidFill>
                  <a:schemeClr val="tx1"/>
                </a:solidFill>
                <a:effectLst/>
                <a:latin typeface="+mn-lt"/>
                <a:ea typeface="+mn-ea"/>
                <a:cs typeface="+mn-cs"/>
              </a:rPr>
              <a:t>Xd</a:t>
            </a:r>
            <a:r>
              <a:rPr lang="en-AU" sz="1680" kern="1200" dirty="0" smtClean="0">
                <a:solidFill>
                  <a:schemeClr val="tx1"/>
                </a:solidFill>
                <a:effectLst/>
                <a:latin typeface="+mn-lt"/>
                <a:ea typeface="+mn-ea"/>
                <a:cs typeface="+mn-cs"/>
              </a:rPr>
              <a:t> is </a:t>
            </a:r>
            <a:r>
              <a:rPr lang="en-AU" sz="1680" kern="1200" dirty="0" smtClean="0">
                <a:solidFill>
                  <a:schemeClr val="tx1"/>
                </a:solidFill>
                <a:effectLst/>
                <a:latin typeface="+mn-lt"/>
                <a:ea typeface="+mn-ea"/>
                <a:cs typeface="+mn-cs"/>
              </a:rPr>
              <a:t>presented in the supplementary materials.</a:t>
            </a:r>
          </a:p>
          <a:p>
            <a:endParaRPr lang="en-AU" sz="1680" b="0" kern="1200" baseline="0" dirty="0" smtClean="0">
              <a:solidFill>
                <a:schemeClr val="tx1"/>
              </a:solidFill>
              <a:effectLst/>
              <a:latin typeface="+mn-lt"/>
              <a:ea typeface="+mn-ea"/>
              <a:cs typeface="+mn-cs"/>
            </a:endParaRPr>
          </a:p>
          <a:p>
            <a:endParaRPr lang="en-AU" sz="168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87114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b="0" kern="1200" baseline="0" dirty="0" smtClean="0">
              <a:solidFill>
                <a:schemeClr val="tx1"/>
              </a:solidFill>
              <a:effectLst/>
              <a:latin typeface="+mn-lt"/>
              <a:ea typeface="+mn-ea"/>
              <a:cs typeface="+mn-cs"/>
            </a:endParaRPr>
          </a:p>
          <a:p>
            <a:r>
              <a:rPr lang="en-AU" sz="1680" b="0" kern="1200" baseline="0" smtClean="0">
                <a:solidFill>
                  <a:schemeClr val="tx1"/>
                </a:solidFill>
                <a:effectLst/>
                <a:latin typeface="+mn-lt"/>
                <a:ea typeface="+mn-ea"/>
                <a:cs typeface="+mn-cs"/>
              </a:rPr>
              <a:t>TO COMPLETE</a:t>
            </a: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2898664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5</a:t>
            </a:fld>
            <a:endParaRPr lang="en-AU"/>
          </a:p>
        </p:txBody>
      </p:sp>
    </p:spTree>
    <p:extLst>
      <p:ext uri="{BB962C8B-B14F-4D97-AF65-F5344CB8AC3E}">
        <p14:creationId xmlns:p14="http://schemas.microsoft.com/office/powerpoint/2010/main" val="869207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17/07/2017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17/07/2017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17/07/2017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17/07/2017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17/07/2017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17/07/2017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17/07/2017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tiff"/><Relationship Id="rId7" Type="http://schemas.openxmlformats.org/officeDocument/2006/relationships/image" Target="../media/image11.tiff"/><Relationship Id="rId12" Type="http://schemas.openxmlformats.org/officeDocument/2006/relationships/image" Target="../media/image16.tiff"/><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tiff"/><Relationship Id="rId11" Type="http://schemas.openxmlformats.org/officeDocument/2006/relationships/image" Target="../media/image15.tiff"/><Relationship Id="rId5" Type="http://schemas.openxmlformats.org/officeDocument/2006/relationships/image" Target="../media/image9.tiff"/><Relationship Id="rId15" Type="http://schemas.openxmlformats.org/officeDocument/2006/relationships/image" Target="../media/image19.png"/><Relationship Id="rId10" Type="http://schemas.openxmlformats.org/officeDocument/2006/relationships/image" Target="../media/image14.tiff"/><Relationship Id="rId19" Type="http://schemas.openxmlformats.org/officeDocument/2006/relationships/image" Target="../media/image23.png"/><Relationship Id="rId4" Type="http://schemas.openxmlformats.org/officeDocument/2006/relationships/image" Target="../media/image8.tiff"/><Relationship Id="rId9" Type="http://schemas.openxmlformats.org/officeDocument/2006/relationships/image" Target="../media/image13.tiff"/><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4.tiff"/><Relationship Id="rId18" Type="http://schemas.openxmlformats.org/officeDocument/2006/relationships/image" Target="../media/image18.png"/><Relationship Id="rId3" Type="http://schemas.openxmlformats.org/officeDocument/2006/relationships/image" Target="../media/image24.png"/><Relationship Id="rId7" Type="http://schemas.openxmlformats.org/officeDocument/2006/relationships/image" Target="../media/image10.tiff"/><Relationship Id="rId12" Type="http://schemas.openxmlformats.org/officeDocument/2006/relationships/image" Target="../media/image13.tiff"/><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27.tiff"/><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26.tiff"/><Relationship Id="rId5" Type="http://schemas.openxmlformats.org/officeDocument/2006/relationships/image" Target="../media/image8.tiff"/><Relationship Id="rId15" Type="http://schemas.openxmlformats.org/officeDocument/2006/relationships/image" Target="../media/image16.tiff"/><Relationship Id="rId10" Type="http://schemas.openxmlformats.org/officeDocument/2006/relationships/image" Target="../media/image25.tiff"/><Relationship Id="rId19" Type="http://schemas.openxmlformats.org/officeDocument/2006/relationships/image" Target="../media/image19.png"/><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5.tiff"/></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8.png"/><Relationship Id="rId18" Type="http://schemas.openxmlformats.org/officeDocument/2006/relationships/image" Target="../media/image16.tiff"/><Relationship Id="rId3" Type="http://schemas.openxmlformats.org/officeDocument/2006/relationships/image" Target="../media/image24.png"/><Relationship Id="rId7" Type="http://schemas.openxmlformats.org/officeDocument/2006/relationships/image" Target="../media/image10.tiff"/><Relationship Id="rId12" Type="http://schemas.openxmlformats.org/officeDocument/2006/relationships/image" Target="../media/image17.png"/><Relationship Id="rId17" Type="http://schemas.openxmlformats.org/officeDocument/2006/relationships/image" Target="../media/image15.tiff"/><Relationship Id="rId2" Type="http://schemas.openxmlformats.org/officeDocument/2006/relationships/notesSlide" Target="../notesSlides/notesSlide5.xml"/><Relationship Id="rId16" Type="http://schemas.openxmlformats.org/officeDocument/2006/relationships/image" Target="../media/image14.tiff"/><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26.tiff"/><Relationship Id="rId5" Type="http://schemas.openxmlformats.org/officeDocument/2006/relationships/image" Target="../media/image8.tiff"/><Relationship Id="rId15" Type="http://schemas.openxmlformats.org/officeDocument/2006/relationships/image" Target="../media/image13.tiff"/><Relationship Id="rId10" Type="http://schemas.openxmlformats.org/officeDocument/2006/relationships/image" Target="../media/image25.tiff"/><Relationship Id="rId19" Type="http://schemas.openxmlformats.org/officeDocument/2006/relationships/image" Target="../media/image27.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219790" y="1042460"/>
            <a:ext cx="3298244" cy="2924175"/>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5850" y="970099"/>
            <a:ext cx="3373474" cy="3068899"/>
          </a:xfrm>
          <a:prstGeom prst="rect">
            <a:avLst/>
          </a:prstGeom>
        </p:spPr>
      </p:pic>
      <p:sp>
        <p:nvSpPr>
          <p:cNvPr id="3" name="TextBox 2"/>
          <p:cNvSpPr txBox="1"/>
          <p:nvPr/>
        </p:nvSpPr>
        <p:spPr>
          <a:xfrm>
            <a:off x="105889" y="295275"/>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3122357" y="300359"/>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6398957" y="295275"/>
            <a:ext cx="341786" cy="369332"/>
          </a:xfrm>
          <a:prstGeom prst="rect">
            <a:avLst/>
          </a:prstGeom>
          <a:noFill/>
        </p:spPr>
        <p:txBody>
          <a:bodyPr wrap="square" rtlCol="0">
            <a:spAutoFit/>
          </a:bodyPr>
          <a:lstStyle/>
          <a:p>
            <a:r>
              <a:rPr lang="en-AU" dirty="0" smtClean="0"/>
              <a:t>c</a:t>
            </a:r>
            <a:endParaRPr lang="en-AU" dirty="0"/>
          </a:p>
        </p:txBody>
      </p:sp>
    </p:spTree>
    <p:extLst>
      <p:ext uri="{BB962C8B-B14F-4D97-AF65-F5344CB8AC3E}">
        <p14:creationId xmlns:p14="http://schemas.microsoft.com/office/powerpoint/2010/main" val="345499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 xmlns:a16="http://schemas.microsoft.com/office/drawing/2014/main"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2780571" y="637241"/>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6180099" y="637241"/>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2780571" y="4044707"/>
            <a:ext cx="341786" cy="369332"/>
          </a:xfrm>
          <a:prstGeom prst="rect">
            <a:avLst/>
          </a:prstGeom>
          <a:noFill/>
        </p:spPr>
        <p:txBody>
          <a:bodyPr wrap="square" rtlCol="0">
            <a:spAutoFit/>
          </a:bodyPr>
          <a:lstStyle/>
          <a:p>
            <a:r>
              <a:rPr lang="en-AU" dirty="0" smtClean="0"/>
              <a:t>c</a:t>
            </a:r>
            <a:endParaRPr lang="en-AU" dirty="0"/>
          </a:p>
        </p:txBody>
      </p:sp>
      <p:sp>
        <p:nvSpPr>
          <p:cNvPr id="2" name="TextBox 1"/>
          <p:cNvSpPr txBox="1"/>
          <p:nvPr/>
        </p:nvSpPr>
        <p:spPr>
          <a:xfrm>
            <a:off x="4995119" y="4162425"/>
            <a:ext cx="205531" cy="369332"/>
          </a:xfrm>
          <a:prstGeom prst="rect">
            <a:avLst/>
          </a:prstGeom>
          <a:noFill/>
        </p:spPr>
        <p:txBody>
          <a:bodyPr wrap="square" rtlCol="0">
            <a:spAutoFit/>
          </a:bodyPr>
          <a:lstStyle/>
          <a:p>
            <a:r>
              <a:rPr lang="en-AU" dirty="0" smtClean="0"/>
              <a:t>d</a:t>
            </a:r>
            <a:endParaRPr lang="en-AU" dirty="0"/>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24223" y="7335444"/>
            <a:ext cx="5314045" cy="3596627"/>
            <a:chOff x="454288" y="7049499"/>
            <a:chExt cx="5314045" cy="3596627"/>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 xmlns:a16="http://schemas.microsoft.com/office/drawing/2014/main"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 xmlns:a16="http://schemas.microsoft.com/office/drawing/2014/main"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grpSp>
        <p:nvGrpSpPr>
          <p:cNvPr id="15" name="Group 14"/>
          <p:cNvGrpSpPr/>
          <p:nvPr/>
        </p:nvGrpSpPr>
        <p:grpSpPr>
          <a:xfrm>
            <a:off x="12186698" y="6561310"/>
            <a:ext cx="2162972" cy="4668355"/>
            <a:chOff x="5401041" y="6615028"/>
            <a:chExt cx="2162972" cy="4668355"/>
          </a:xfrm>
        </p:grpSpPr>
        <p:sp>
          <p:nvSpPr>
            <p:cNvPr id="38" name="TextBox 37">
              <a:extLst>
                <a:ext uri="{FF2B5EF4-FFF2-40B4-BE49-F238E27FC236}">
                  <a16:creationId xmlns="" xmlns:a16="http://schemas.microsoft.com/office/drawing/2014/main" id="{036694F8-822A-4EA9-A83F-BB11CF14A3AC}"/>
                </a:ext>
              </a:extLst>
            </p:cNvPr>
            <p:cNvSpPr txBox="1"/>
            <p:nvPr/>
          </p:nvSpPr>
          <p:spPr>
            <a:xfrm>
              <a:off x="5401041" y="6615028"/>
              <a:ext cx="205508" cy="276999"/>
            </a:xfrm>
            <a:prstGeom prst="rect">
              <a:avLst/>
            </a:prstGeom>
            <a:noFill/>
          </p:spPr>
          <p:txBody>
            <a:bodyPr wrap="square" rtlCol="0">
              <a:spAutoFit/>
            </a:bodyPr>
            <a:lstStyle/>
            <a:p>
              <a:r>
                <a:rPr lang="en-AU" sz="1200" dirty="0" smtClean="0"/>
                <a:t>d</a:t>
              </a:r>
              <a:endParaRPr lang="en-AU" sz="1200" dirty="0"/>
            </a:p>
          </p:txBody>
        </p:sp>
        <p:grpSp>
          <p:nvGrpSpPr>
            <p:cNvPr id="14" name="Group 13"/>
            <p:cNvGrpSpPr/>
            <p:nvPr/>
          </p:nvGrpSpPr>
          <p:grpSpPr>
            <a:xfrm>
              <a:off x="5535363" y="6753528"/>
              <a:ext cx="2028650" cy="4529855"/>
              <a:chOff x="5535363" y="6753528"/>
              <a:chExt cx="2028650" cy="4529855"/>
            </a:xfrm>
          </p:grpSpPr>
          <p:grpSp>
            <p:nvGrpSpPr>
              <p:cNvPr id="3" name="Group 2"/>
              <p:cNvGrpSpPr/>
              <p:nvPr/>
            </p:nvGrpSpPr>
            <p:grpSpPr>
              <a:xfrm>
                <a:off x="5649404" y="6753528"/>
                <a:ext cx="1914609" cy="4529855"/>
                <a:chOff x="6928996" y="1387111"/>
                <a:chExt cx="1914609" cy="4529855"/>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3"/>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4"/>
                <a:stretch>
                  <a:fillRect/>
                </a:stretch>
              </p:blipFill>
              <p:spPr>
                <a:xfrm>
                  <a:off x="6928996" y="4393942"/>
                  <a:ext cx="1914609" cy="1523024"/>
                </a:xfrm>
                <a:prstGeom prst="rect">
                  <a:avLst/>
                </a:prstGeom>
              </p:spPr>
            </p:pic>
            <p:pic>
              <p:nvPicPr>
                <p:cNvPr id="2" name="Picture 1"/>
                <p:cNvPicPr>
                  <a:picLocks noChangeAspect="1"/>
                </p:cNvPicPr>
                <p:nvPr/>
              </p:nvPicPr>
              <p:blipFill>
                <a:blip r:embed="rId15"/>
                <a:stretch>
                  <a:fillRect/>
                </a:stretch>
              </p:blipFill>
              <p:spPr>
                <a:xfrm>
                  <a:off x="6975642" y="2908294"/>
                  <a:ext cx="1843005" cy="1459628"/>
                </a:xfrm>
                <a:prstGeom prst="rect">
                  <a:avLst/>
                </a:prstGeom>
              </p:spPr>
            </p:pic>
          </p:grpSp>
          <p:sp>
            <p:nvSpPr>
              <p:cNvPr id="45" name="TextBox 44"/>
              <p:cNvSpPr txBox="1"/>
              <p:nvPr/>
            </p:nvSpPr>
            <p:spPr>
              <a:xfrm>
                <a:off x="5606549" y="6815084"/>
                <a:ext cx="133475" cy="261610"/>
              </a:xfrm>
              <a:prstGeom prst="rect">
                <a:avLst/>
              </a:prstGeom>
              <a:noFill/>
            </p:spPr>
            <p:txBody>
              <a:bodyPr wrap="square" rtlCol="0">
                <a:spAutoFit/>
              </a:bodyPr>
              <a:lstStyle/>
              <a:p>
                <a:r>
                  <a:rPr lang="en-AU" sz="1100" dirty="0" err="1"/>
                  <a:t>i</a:t>
                </a:r>
                <a:endParaRPr lang="en-AU" sz="1200" dirty="0"/>
              </a:p>
            </p:txBody>
          </p:sp>
          <p:sp>
            <p:nvSpPr>
              <p:cNvPr id="46" name="TextBox 45"/>
              <p:cNvSpPr txBox="1"/>
              <p:nvPr/>
            </p:nvSpPr>
            <p:spPr>
              <a:xfrm>
                <a:off x="5589068" y="8274710"/>
                <a:ext cx="309698" cy="261610"/>
              </a:xfrm>
              <a:prstGeom prst="rect">
                <a:avLst/>
              </a:prstGeom>
              <a:noFill/>
            </p:spPr>
            <p:txBody>
              <a:bodyPr wrap="square" rtlCol="0">
                <a:spAutoFit/>
              </a:bodyPr>
              <a:lstStyle/>
              <a:p>
                <a:r>
                  <a:rPr lang="en-AU" sz="1100" dirty="0" smtClean="0"/>
                  <a:t>ii</a:t>
                </a:r>
                <a:endParaRPr lang="en-AU" sz="1200" dirty="0"/>
              </a:p>
            </p:txBody>
          </p:sp>
          <p:sp>
            <p:nvSpPr>
              <p:cNvPr id="47" name="TextBox 46"/>
              <p:cNvSpPr txBox="1"/>
              <p:nvPr/>
            </p:nvSpPr>
            <p:spPr>
              <a:xfrm>
                <a:off x="5535363" y="9760357"/>
                <a:ext cx="469643" cy="261610"/>
              </a:xfrm>
              <a:prstGeom prst="rect">
                <a:avLst/>
              </a:prstGeom>
              <a:noFill/>
            </p:spPr>
            <p:txBody>
              <a:bodyPr wrap="square" rtlCol="0">
                <a:spAutoFit/>
              </a:bodyPr>
              <a:lstStyle/>
              <a:p>
                <a:r>
                  <a:rPr lang="en-AU" sz="1100" dirty="0" smtClean="0"/>
                  <a:t>iii</a:t>
                </a:r>
                <a:endParaRPr lang="en-AU" sz="1200" dirty="0"/>
              </a:p>
            </p:txBody>
          </p:sp>
        </p:grpSp>
      </p:grpSp>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5664" y="1825298"/>
            <a:ext cx="5661126" cy="5072555"/>
          </a:xfrm>
          <a:prstGeom prst="rect">
            <a:avLst/>
          </a:prstGeom>
        </p:spPr>
      </p:pic>
      <p:grpSp>
        <p:nvGrpSpPr>
          <p:cNvPr id="16" name="Group 15"/>
          <p:cNvGrpSpPr/>
          <p:nvPr/>
        </p:nvGrpSpPr>
        <p:grpSpPr>
          <a:xfrm>
            <a:off x="6646337" y="6689340"/>
            <a:ext cx="2033633" cy="5331210"/>
            <a:chOff x="6646337" y="6689340"/>
            <a:chExt cx="2033633" cy="5331210"/>
          </a:xfrm>
        </p:grpSpPr>
        <p:pic>
          <p:nvPicPr>
            <p:cNvPr id="8" name="Picture 7"/>
            <p:cNvPicPr>
              <a:picLocks noChangeAspect="1"/>
            </p:cNvPicPr>
            <p:nvPr/>
          </p:nvPicPr>
          <p:blipFill>
            <a:blip r:embed="rId17"/>
            <a:stretch>
              <a:fillRect/>
            </a:stretch>
          </p:blipFill>
          <p:spPr>
            <a:xfrm>
              <a:off x="6664595" y="6689340"/>
              <a:ext cx="2001335" cy="1793262"/>
            </a:xfrm>
            <a:prstGeom prst="rect">
              <a:avLst/>
            </a:prstGeom>
          </p:spPr>
        </p:pic>
        <p:pic>
          <p:nvPicPr>
            <p:cNvPr id="11" name="Picture 10"/>
            <p:cNvPicPr>
              <a:picLocks noChangeAspect="1"/>
            </p:cNvPicPr>
            <p:nvPr/>
          </p:nvPicPr>
          <p:blipFill>
            <a:blip r:embed="rId18"/>
            <a:stretch>
              <a:fillRect/>
            </a:stretch>
          </p:blipFill>
          <p:spPr>
            <a:xfrm>
              <a:off x="6656747" y="8446005"/>
              <a:ext cx="2023223" cy="1812874"/>
            </a:xfrm>
            <a:prstGeom prst="rect">
              <a:avLst/>
            </a:prstGeom>
          </p:spPr>
        </p:pic>
        <p:pic>
          <p:nvPicPr>
            <p:cNvPr id="12" name="Picture 11"/>
            <p:cNvPicPr>
              <a:picLocks noChangeAspect="1"/>
            </p:cNvPicPr>
            <p:nvPr/>
          </p:nvPicPr>
          <p:blipFill>
            <a:blip r:embed="rId19"/>
            <a:stretch>
              <a:fillRect/>
            </a:stretch>
          </p:blipFill>
          <p:spPr>
            <a:xfrm>
              <a:off x="6646337" y="10213639"/>
              <a:ext cx="2016568" cy="1806911"/>
            </a:xfrm>
            <a:prstGeom prst="rect">
              <a:avLst/>
            </a:prstGeom>
          </p:spPr>
        </p:pic>
      </p:grpSp>
      <p:sp>
        <p:nvSpPr>
          <p:cNvPr id="51" name="TextBox 50"/>
          <p:cNvSpPr txBox="1"/>
          <p:nvPr/>
        </p:nvSpPr>
        <p:spPr>
          <a:xfrm>
            <a:off x="6557476" y="6704248"/>
            <a:ext cx="133475" cy="261610"/>
          </a:xfrm>
          <a:prstGeom prst="rect">
            <a:avLst/>
          </a:prstGeom>
          <a:noFill/>
        </p:spPr>
        <p:txBody>
          <a:bodyPr wrap="square" rtlCol="0">
            <a:spAutoFit/>
          </a:bodyPr>
          <a:lstStyle/>
          <a:p>
            <a:r>
              <a:rPr lang="en-AU" sz="1100" dirty="0" err="1"/>
              <a:t>i</a:t>
            </a:r>
            <a:endParaRPr lang="en-AU" sz="1200" dirty="0"/>
          </a:p>
        </p:txBody>
      </p:sp>
      <p:sp>
        <p:nvSpPr>
          <p:cNvPr id="52" name="TextBox 51"/>
          <p:cNvSpPr txBox="1"/>
          <p:nvPr/>
        </p:nvSpPr>
        <p:spPr>
          <a:xfrm>
            <a:off x="6509746" y="8566090"/>
            <a:ext cx="309698" cy="261610"/>
          </a:xfrm>
          <a:prstGeom prst="rect">
            <a:avLst/>
          </a:prstGeom>
          <a:noFill/>
        </p:spPr>
        <p:txBody>
          <a:bodyPr wrap="square" rtlCol="0">
            <a:spAutoFit/>
          </a:bodyPr>
          <a:lstStyle/>
          <a:p>
            <a:r>
              <a:rPr lang="en-AU" sz="1100" dirty="0" smtClean="0"/>
              <a:t>ii</a:t>
            </a:r>
            <a:endParaRPr lang="en-AU" sz="1200" dirty="0"/>
          </a:p>
        </p:txBody>
      </p:sp>
      <p:sp>
        <p:nvSpPr>
          <p:cNvPr id="53" name="TextBox 52"/>
          <p:cNvSpPr txBox="1"/>
          <p:nvPr/>
        </p:nvSpPr>
        <p:spPr>
          <a:xfrm>
            <a:off x="6456129" y="10336723"/>
            <a:ext cx="469643" cy="261610"/>
          </a:xfrm>
          <a:prstGeom prst="rect">
            <a:avLst/>
          </a:prstGeom>
          <a:noFill/>
        </p:spPr>
        <p:txBody>
          <a:bodyPr wrap="square" rtlCol="0">
            <a:spAutoFit/>
          </a:bodyPr>
          <a:lstStyle/>
          <a:p>
            <a:r>
              <a:rPr lang="en-AU" sz="1100" dirty="0" smtClean="0"/>
              <a:t>iii</a:t>
            </a:r>
            <a:endParaRPr lang="en-AU" sz="1200" dirty="0"/>
          </a:p>
        </p:txBody>
      </p:sp>
      <p:sp>
        <p:nvSpPr>
          <p:cNvPr id="77" name="TextBox 76">
            <a:extLst>
              <a:ext uri="{FF2B5EF4-FFF2-40B4-BE49-F238E27FC236}">
                <a16:creationId xmlns="" xmlns:a16="http://schemas.microsoft.com/office/drawing/2014/main" id="{036694F8-822A-4EA9-A83F-BB11CF14A3AC}"/>
              </a:ext>
            </a:extLst>
          </p:cNvPr>
          <p:cNvSpPr txBox="1"/>
          <p:nvPr/>
        </p:nvSpPr>
        <p:spPr>
          <a:xfrm>
            <a:off x="808334" y="1642044"/>
            <a:ext cx="172741" cy="276999"/>
          </a:xfrm>
          <a:prstGeom prst="rect">
            <a:avLst/>
          </a:prstGeom>
          <a:noFill/>
        </p:spPr>
        <p:txBody>
          <a:bodyPr wrap="square" rtlCol="0">
            <a:spAutoFit/>
          </a:bodyPr>
          <a:lstStyle/>
          <a:p>
            <a:r>
              <a:rPr lang="en-AU" sz="1200" dirty="0" smtClean="0"/>
              <a:t>a</a:t>
            </a:r>
            <a:endParaRPr lang="en-AU" sz="1200" dirty="0"/>
          </a:p>
        </p:txBody>
      </p:sp>
      <p:sp>
        <p:nvSpPr>
          <p:cNvPr id="78" name="TextBox 77">
            <a:extLst>
              <a:ext uri="{FF2B5EF4-FFF2-40B4-BE49-F238E27FC236}">
                <a16:creationId xmlns="" xmlns:a16="http://schemas.microsoft.com/office/drawing/2014/main" id="{036694F8-822A-4EA9-A83F-BB11CF14A3AC}"/>
              </a:ext>
            </a:extLst>
          </p:cNvPr>
          <p:cNvSpPr txBox="1"/>
          <p:nvPr/>
        </p:nvSpPr>
        <p:spPr>
          <a:xfrm>
            <a:off x="6257135" y="6437173"/>
            <a:ext cx="172741"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1205351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9672" y="2231267"/>
            <a:ext cx="6217680" cy="5036457"/>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10" name="Group 9"/>
          <p:cNvGrpSpPr/>
          <p:nvPr/>
        </p:nvGrpSpPr>
        <p:grpSpPr>
          <a:xfrm>
            <a:off x="0" y="7097174"/>
            <a:ext cx="5314045" cy="3596627"/>
            <a:chOff x="454288" y="7049499"/>
            <a:chExt cx="5314045" cy="3596627"/>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 xmlns:a16="http://schemas.microsoft.com/office/drawing/2014/main"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47093" y="5659018"/>
            <a:ext cx="1697164" cy="1501981"/>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47093" y="7274472"/>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4" name="Picture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 xmlns:a16="http://schemas.microsoft.com/office/drawing/2014/main"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pic>
        <p:nvPicPr>
          <p:cNvPr id="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339670" y="9018456"/>
            <a:ext cx="1704587" cy="1704587"/>
          </a:xfrm>
          <a:prstGeom prst="rect">
            <a:avLst/>
          </a:prstGeom>
        </p:spPr>
      </p:pic>
      <p:grpSp>
        <p:nvGrpSpPr>
          <p:cNvPr id="15" name="Group 14"/>
          <p:cNvGrpSpPr/>
          <p:nvPr/>
        </p:nvGrpSpPr>
        <p:grpSpPr>
          <a:xfrm>
            <a:off x="5462048" y="6365781"/>
            <a:ext cx="2162972" cy="4668355"/>
            <a:chOff x="5401041" y="6615028"/>
            <a:chExt cx="2162972" cy="4668355"/>
          </a:xfrm>
        </p:grpSpPr>
        <p:sp>
          <p:nvSpPr>
            <p:cNvPr id="38" name="TextBox 37">
              <a:extLst>
                <a:ext uri="{FF2B5EF4-FFF2-40B4-BE49-F238E27FC236}">
                  <a16:creationId xmlns="" xmlns:a16="http://schemas.microsoft.com/office/drawing/2014/main" id="{036694F8-822A-4EA9-A83F-BB11CF14A3AC}"/>
                </a:ext>
              </a:extLst>
            </p:cNvPr>
            <p:cNvSpPr txBox="1"/>
            <p:nvPr/>
          </p:nvSpPr>
          <p:spPr>
            <a:xfrm>
              <a:off x="5401041" y="6615028"/>
              <a:ext cx="205508" cy="276999"/>
            </a:xfrm>
            <a:prstGeom prst="rect">
              <a:avLst/>
            </a:prstGeom>
            <a:noFill/>
          </p:spPr>
          <p:txBody>
            <a:bodyPr wrap="square" rtlCol="0">
              <a:spAutoFit/>
            </a:bodyPr>
            <a:lstStyle/>
            <a:p>
              <a:r>
                <a:rPr lang="en-AU" sz="1200" dirty="0" smtClean="0"/>
                <a:t>d</a:t>
              </a:r>
              <a:endParaRPr lang="en-AU" sz="1200" dirty="0"/>
            </a:p>
          </p:txBody>
        </p:sp>
        <p:grpSp>
          <p:nvGrpSpPr>
            <p:cNvPr id="14" name="Group 13"/>
            <p:cNvGrpSpPr/>
            <p:nvPr/>
          </p:nvGrpSpPr>
          <p:grpSpPr>
            <a:xfrm>
              <a:off x="5535363" y="6753528"/>
              <a:ext cx="2028650" cy="4529855"/>
              <a:chOff x="5535363" y="6753528"/>
              <a:chExt cx="2028650" cy="4529855"/>
            </a:xfrm>
          </p:grpSpPr>
          <p:grpSp>
            <p:nvGrpSpPr>
              <p:cNvPr id="3" name="Group 2"/>
              <p:cNvGrpSpPr/>
              <p:nvPr/>
            </p:nvGrpSpPr>
            <p:grpSpPr>
              <a:xfrm>
                <a:off x="5649404" y="6753528"/>
                <a:ext cx="1914609" cy="4529855"/>
                <a:chOff x="6928996" y="1387111"/>
                <a:chExt cx="1914609" cy="4529855"/>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7"/>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8"/>
                <a:stretch>
                  <a:fillRect/>
                </a:stretch>
              </p:blipFill>
              <p:spPr>
                <a:xfrm>
                  <a:off x="6928996" y="4393942"/>
                  <a:ext cx="1914609" cy="1523024"/>
                </a:xfrm>
                <a:prstGeom prst="rect">
                  <a:avLst/>
                </a:prstGeom>
              </p:spPr>
            </p:pic>
            <p:pic>
              <p:nvPicPr>
                <p:cNvPr id="2" name="Picture 1"/>
                <p:cNvPicPr>
                  <a:picLocks noChangeAspect="1"/>
                </p:cNvPicPr>
                <p:nvPr/>
              </p:nvPicPr>
              <p:blipFill>
                <a:blip r:embed="rId19"/>
                <a:stretch>
                  <a:fillRect/>
                </a:stretch>
              </p:blipFill>
              <p:spPr>
                <a:xfrm>
                  <a:off x="6975642" y="2908294"/>
                  <a:ext cx="1843005" cy="1459628"/>
                </a:xfrm>
                <a:prstGeom prst="rect">
                  <a:avLst/>
                </a:prstGeom>
              </p:spPr>
            </p:pic>
          </p:grpSp>
          <p:sp>
            <p:nvSpPr>
              <p:cNvPr id="45" name="TextBox 44"/>
              <p:cNvSpPr txBox="1"/>
              <p:nvPr/>
            </p:nvSpPr>
            <p:spPr>
              <a:xfrm>
                <a:off x="5606549" y="6815084"/>
                <a:ext cx="133475" cy="261610"/>
              </a:xfrm>
              <a:prstGeom prst="rect">
                <a:avLst/>
              </a:prstGeom>
              <a:noFill/>
            </p:spPr>
            <p:txBody>
              <a:bodyPr wrap="square" rtlCol="0">
                <a:spAutoFit/>
              </a:bodyPr>
              <a:lstStyle/>
              <a:p>
                <a:r>
                  <a:rPr lang="en-AU" sz="1100" dirty="0" err="1"/>
                  <a:t>i</a:t>
                </a:r>
                <a:endParaRPr lang="en-AU" sz="1200" dirty="0"/>
              </a:p>
            </p:txBody>
          </p:sp>
          <p:sp>
            <p:nvSpPr>
              <p:cNvPr id="46" name="TextBox 45"/>
              <p:cNvSpPr txBox="1"/>
              <p:nvPr/>
            </p:nvSpPr>
            <p:spPr>
              <a:xfrm>
                <a:off x="5589068" y="8274710"/>
                <a:ext cx="309698" cy="261610"/>
              </a:xfrm>
              <a:prstGeom prst="rect">
                <a:avLst/>
              </a:prstGeom>
              <a:noFill/>
            </p:spPr>
            <p:txBody>
              <a:bodyPr wrap="square" rtlCol="0">
                <a:spAutoFit/>
              </a:bodyPr>
              <a:lstStyle/>
              <a:p>
                <a:r>
                  <a:rPr lang="en-AU" sz="1100" dirty="0" smtClean="0"/>
                  <a:t>ii</a:t>
                </a:r>
                <a:endParaRPr lang="en-AU" sz="1200" dirty="0"/>
              </a:p>
            </p:txBody>
          </p:sp>
          <p:sp>
            <p:nvSpPr>
              <p:cNvPr id="47" name="TextBox 46"/>
              <p:cNvSpPr txBox="1"/>
              <p:nvPr/>
            </p:nvSpPr>
            <p:spPr>
              <a:xfrm>
                <a:off x="5535363" y="9760357"/>
                <a:ext cx="469643" cy="261610"/>
              </a:xfrm>
              <a:prstGeom prst="rect">
                <a:avLst/>
              </a:prstGeom>
              <a:noFill/>
            </p:spPr>
            <p:txBody>
              <a:bodyPr wrap="square" rtlCol="0">
                <a:spAutoFit/>
              </a:bodyPr>
              <a:lstStyle/>
              <a:p>
                <a:r>
                  <a:rPr lang="en-AU" sz="1100" dirty="0" smtClean="0"/>
                  <a:t>iii</a:t>
                </a:r>
                <a:endParaRPr lang="en-AU" sz="1200" dirty="0"/>
              </a:p>
            </p:txBody>
          </p:sp>
        </p:grpSp>
      </p:grpSp>
      <p:grpSp>
        <p:nvGrpSpPr>
          <p:cNvPr id="13" name="Group 12"/>
          <p:cNvGrpSpPr/>
          <p:nvPr/>
        </p:nvGrpSpPr>
        <p:grpSpPr>
          <a:xfrm>
            <a:off x="7732002" y="8285803"/>
            <a:ext cx="1722122" cy="1681778"/>
            <a:chOff x="7847360" y="8106440"/>
            <a:chExt cx="1722122" cy="1681778"/>
          </a:xfrm>
        </p:grpSpPr>
        <p:pic>
          <p:nvPicPr>
            <p:cNvPr id="43" name="Picture 42"/>
            <p:cNvPicPr>
              <a:picLocks noChangeAspect="1"/>
            </p:cNvPicPr>
            <p:nvPr/>
          </p:nvPicPr>
          <p:blipFill>
            <a:blip r:embed="rId20"/>
            <a:stretch>
              <a:fillRect/>
            </a:stretch>
          </p:blipFill>
          <p:spPr>
            <a:xfrm>
              <a:off x="7872318" y="8382055"/>
              <a:ext cx="1697164" cy="1406163"/>
            </a:xfrm>
            <a:prstGeom prst="rect">
              <a:avLst/>
            </a:prstGeom>
          </p:spPr>
        </p:pic>
        <p:sp>
          <p:nvSpPr>
            <p:cNvPr id="49" name="TextBox 48">
              <a:extLst>
                <a:ext uri="{FF2B5EF4-FFF2-40B4-BE49-F238E27FC236}">
                  <a16:creationId xmlns="" xmlns:a16="http://schemas.microsoft.com/office/drawing/2014/main" id="{036694F8-822A-4EA9-A83F-BB11CF14A3AC}"/>
                </a:ext>
              </a:extLst>
            </p:cNvPr>
            <p:cNvSpPr txBox="1"/>
            <p:nvPr/>
          </p:nvSpPr>
          <p:spPr>
            <a:xfrm>
              <a:off x="7847360" y="8106440"/>
              <a:ext cx="205508" cy="276999"/>
            </a:xfrm>
            <a:prstGeom prst="rect">
              <a:avLst/>
            </a:prstGeom>
            <a:noFill/>
          </p:spPr>
          <p:txBody>
            <a:bodyPr wrap="square" rtlCol="0">
              <a:spAutoFit/>
            </a:bodyPr>
            <a:lstStyle/>
            <a:p>
              <a:r>
                <a:rPr lang="en-AU" sz="1200" dirty="0" smtClean="0"/>
                <a:t>e</a:t>
              </a:r>
              <a:endParaRPr lang="en-AU" sz="1200" dirty="0"/>
            </a:p>
          </p:txBody>
        </p:sp>
      </p:grpSp>
    </p:spTree>
    <p:extLst>
      <p:ext uri="{BB962C8B-B14F-4D97-AF65-F5344CB8AC3E}">
        <p14:creationId xmlns:p14="http://schemas.microsoft.com/office/powerpoint/2010/main" val="3602167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9672" y="2231267"/>
            <a:ext cx="6217680" cy="5036457"/>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10" name="Group 9"/>
          <p:cNvGrpSpPr/>
          <p:nvPr/>
        </p:nvGrpSpPr>
        <p:grpSpPr>
          <a:xfrm>
            <a:off x="0" y="7097174"/>
            <a:ext cx="5314045" cy="3596627"/>
            <a:chOff x="454288" y="7049499"/>
            <a:chExt cx="5314045" cy="3596627"/>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 xmlns:a16="http://schemas.microsoft.com/office/drawing/2014/main"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337627" y="1122413"/>
            <a:ext cx="1697164" cy="1501981"/>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37627" y="2737867"/>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grpSp>
        <p:nvGrpSpPr>
          <p:cNvPr id="3" name="Group 2"/>
          <p:cNvGrpSpPr/>
          <p:nvPr/>
        </p:nvGrpSpPr>
        <p:grpSpPr>
          <a:xfrm>
            <a:off x="12116767" y="7374173"/>
            <a:ext cx="1914609" cy="4529855"/>
            <a:chOff x="6928996" y="1387111"/>
            <a:chExt cx="1914609" cy="4529855"/>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2"/>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3"/>
            <a:stretch>
              <a:fillRect/>
            </a:stretch>
          </p:blipFill>
          <p:spPr>
            <a:xfrm>
              <a:off x="6928996" y="4393942"/>
              <a:ext cx="1914609" cy="1523024"/>
            </a:xfrm>
            <a:prstGeom prst="rect">
              <a:avLst/>
            </a:prstGeom>
          </p:spPr>
        </p:pic>
        <p:pic>
          <p:nvPicPr>
            <p:cNvPr id="2" name="Picture 1"/>
            <p:cNvPicPr>
              <a:picLocks noChangeAspect="1"/>
            </p:cNvPicPr>
            <p:nvPr/>
          </p:nvPicPr>
          <p:blipFill>
            <a:blip r:embed="rId14"/>
            <a:stretch>
              <a:fillRect/>
            </a:stretch>
          </p:blipFill>
          <p:spPr>
            <a:xfrm>
              <a:off x="6975642" y="2908294"/>
              <a:ext cx="1843005" cy="1459628"/>
            </a:xfrm>
            <a:prstGeom prst="rect">
              <a:avLst/>
            </a:prstGeom>
          </p:spPr>
        </p:pic>
      </p:grp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 xmlns:a16="http://schemas.microsoft.com/office/drawing/2014/main"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sp>
        <p:nvSpPr>
          <p:cNvPr id="38" name="TextBox 37">
            <a:extLst>
              <a:ext uri="{FF2B5EF4-FFF2-40B4-BE49-F238E27FC236}">
                <a16:creationId xmlns="" xmlns:a16="http://schemas.microsoft.com/office/drawing/2014/main" id="{036694F8-822A-4EA9-A83F-BB11CF14A3AC}"/>
              </a:ext>
            </a:extLst>
          </p:cNvPr>
          <p:cNvSpPr txBox="1"/>
          <p:nvPr/>
        </p:nvSpPr>
        <p:spPr>
          <a:xfrm>
            <a:off x="5702500" y="7336177"/>
            <a:ext cx="205508" cy="276999"/>
          </a:xfrm>
          <a:prstGeom prst="rect">
            <a:avLst/>
          </a:prstGeom>
          <a:noFill/>
        </p:spPr>
        <p:txBody>
          <a:bodyPr wrap="square" rtlCol="0">
            <a:spAutoFit/>
          </a:bodyPr>
          <a:lstStyle/>
          <a:p>
            <a:r>
              <a:rPr lang="en-AU" sz="1200" dirty="0" smtClean="0"/>
              <a:t>d</a:t>
            </a:r>
            <a:endParaRPr lang="en-AU" sz="1200" dirty="0"/>
          </a:p>
        </p:txBody>
      </p:sp>
      <p:pic>
        <p:nvPicPr>
          <p:cNvPr id="9" name="Picture 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796709" y="9528710"/>
            <a:ext cx="1704587" cy="1704587"/>
          </a:xfrm>
          <a:prstGeom prst="rect">
            <a:avLst/>
          </a:prstGeom>
        </p:spPr>
      </p:pic>
      <p:pic>
        <p:nvPicPr>
          <p:cNvPr id="12" name="Picture 11"/>
          <p:cNvPicPr>
            <a:picLocks noChangeAspect="1"/>
          </p:cNvPicPr>
          <p:nvPr/>
        </p:nvPicPr>
        <p:blipFill>
          <a:blip r:embed="rId20"/>
          <a:stretch>
            <a:fillRect/>
          </a:stretch>
        </p:blipFill>
        <p:spPr>
          <a:xfrm>
            <a:off x="11688114" y="5670531"/>
            <a:ext cx="1697164" cy="1406163"/>
          </a:xfrm>
          <a:prstGeom prst="rect">
            <a:avLst/>
          </a:prstGeom>
        </p:spPr>
      </p:pic>
      <p:pic>
        <p:nvPicPr>
          <p:cNvPr id="41" name="Picture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58096" y="5687304"/>
            <a:ext cx="1697164" cy="1501981"/>
          </a:xfrm>
          <a:prstGeom prst="rect">
            <a:avLst/>
          </a:prstGeom>
        </p:spPr>
      </p:pic>
      <p:pic>
        <p:nvPicPr>
          <p:cNvPr id="42" name="Picture 4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958096" y="7189285"/>
            <a:ext cx="1697164" cy="1501981"/>
          </a:xfrm>
          <a:prstGeom prst="rect">
            <a:avLst/>
          </a:prstGeom>
        </p:spPr>
      </p:pic>
      <p:pic>
        <p:nvPicPr>
          <p:cNvPr id="43" name="Picture 42"/>
          <p:cNvPicPr>
            <a:picLocks noChangeAspect="1"/>
          </p:cNvPicPr>
          <p:nvPr/>
        </p:nvPicPr>
        <p:blipFill>
          <a:blip r:embed="rId20"/>
          <a:stretch>
            <a:fillRect/>
          </a:stretch>
        </p:blipFill>
        <p:spPr>
          <a:xfrm>
            <a:off x="5717298" y="7713112"/>
            <a:ext cx="3546111" cy="2938084"/>
          </a:xfrm>
          <a:prstGeom prst="rect">
            <a:avLst/>
          </a:prstGeom>
        </p:spPr>
      </p:pic>
      <p:sp>
        <p:nvSpPr>
          <p:cNvPr id="45" name="TextBox 44"/>
          <p:cNvSpPr txBox="1"/>
          <p:nvPr/>
        </p:nvSpPr>
        <p:spPr>
          <a:xfrm>
            <a:off x="5683916" y="7510486"/>
            <a:ext cx="133475" cy="261610"/>
          </a:xfrm>
          <a:prstGeom prst="rect">
            <a:avLst/>
          </a:prstGeom>
          <a:noFill/>
        </p:spPr>
        <p:txBody>
          <a:bodyPr wrap="square" rtlCol="0">
            <a:spAutoFit/>
          </a:bodyPr>
          <a:lstStyle/>
          <a:p>
            <a:r>
              <a:rPr lang="en-AU" sz="1100" dirty="0" err="1"/>
              <a:t>i</a:t>
            </a:r>
            <a:endParaRPr lang="en-AU" sz="1200" dirty="0"/>
          </a:p>
        </p:txBody>
      </p:sp>
    </p:spTree>
    <p:extLst>
      <p:ext uri="{BB962C8B-B14F-4D97-AF65-F5344CB8AC3E}">
        <p14:creationId xmlns:p14="http://schemas.microsoft.com/office/powerpoint/2010/main" val="1342193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16371</TotalTime>
  <Words>3177</Words>
  <Application>Microsoft Office PowerPoint</Application>
  <PresentationFormat>A3 Paper (297x420 mm)</PresentationFormat>
  <Paragraphs>157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233</cp:revision>
  <dcterms:created xsi:type="dcterms:W3CDTF">2017-05-24T05:40:48Z</dcterms:created>
  <dcterms:modified xsi:type="dcterms:W3CDTF">2017-07-17T05:44:50Z</dcterms:modified>
</cp:coreProperties>
</file>