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
  </p:notesMasterIdLst>
  <p:sldIdLst>
    <p:sldId id="289" r:id="rId2"/>
    <p:sldId id="281" r:id="rId3"/>
    <p:sldId id="288" r:id="rId4"/>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67779" autoAdjust="0"/>
  </p:normalViewPr>
  <p:slideViewPr>
    <p:cSldViewPr snapToGrid="0">
      <p:cViewPr>
        <p:scale>
          <a:sx n="90" d="100"/>
          <a:sy n="90" d="100"/>
        </p:scale>
        <p:origin x="1788" y="-3522"/>
      </p:cViewPr>
      <p:guideLst/>
    </p:cSldViewPr>
  </p:slid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1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3"/>
            <a:ext cx="2971800" cy="458788"/>
          </a:xfrm>
          <a:prstGeom prst="rect">
            <a:avLst/>
          </a:prstGeom>
        </p:spPr>
        <p:txBody>
          <a:bodyPr vert="horz" lIns="91440" tIns="45720" rIns="91440" bIns="45720" rtlCol="0"/>
          <a:lstStyle>
            <a:lvl1pPr algn="r">
              <a:defRPr sz="1200"/>
            </a:lvl1pPr>
          </a:lstStyle>
          <a:p>
            <a:fld id="{36C24D47-6580-4785-9462-CADD8599AFB8}" type="datetimeFigureOut">
              <a:rPr lang="en-AU" smtClean="0"/>
              <a:t>25/07/2017</a:t>
            </a:fld>
            <a:endParaRPr lang="en-AU"/>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3DF9B0-E08B-4862-93DE-9A4C9A8C6C80}" type="slidenum">
              <a:rPr lang="en-AU" smtClean="0"/>
              <a:t>‹#›</a:t>
            </a:fld>
            <a:endParaRPr lang="en-AU"/>
          </a:p>
        </p:txBody>
      </p:sp>
    </p:spTree>
    <p:extLst>
      <p:ext uri="{BB962C8B-B14F-4D97-AF65-F5344CB8AC3E}">
        <p14:creationId xmlns:p14="http://schemas.microsoft.com/office/powerpoint/2010/main" val="1477994600"/>
      </p:ext>
    </p:extLst>
  </p:cSld>
  <p:clrMap bg1="lt1" tx1="dk1" bg2="lt2" tx2="dk2" accent1="accent1" accent2="accent2" accent3="accent3" accent4="accent4" accent5="accent5" accent6="accent6" hlink="hlink" folHlink="folHlink"/>
  <p:notesStyle>
    <a:lvl1pPr marL="0" algn="l" defTabSz="1280160" rtl="0" eaLnBrk="1" latinLnBrk="0" hangingPunct="1">
      <a:defRPr sz="1680" kern="1200">
        <a:solidFill>
          <a:schemeClr val="tx1"/>
        </a:solidFill>
        <a:latin typeface="+mn-lt"/>
        <a:ea typeface="+mn-ea"/>
        <a:cs typeface="+mn-cs"/>
      </a:defRPr>
    </a:lvl1pPr>
    <a:lvl2pPr marL="640080" algn="l" defTabSz="1280160" rtl="0" eaLnBrk="1" latinLnBrk="0" hangingPunct="1">
      <a:defRPr sz="1680" kern="1200">
        <a:solidFill>
          <a:schemeClr val="tx1"/>
        </a:solidFill>
        <a:latin typeface="+mn-lt"/>
        <a:ea typeface="+mn-ea"/>
        <a:cs typeface="+mn-cs"/>
      </a:defRPr>
    </a:lvl2pPr>
    <a:lvl3pPr marL="1280160" algn="l" defTabSz="1280160" rtl="0" eaLnBrk="1" latinLnBrk="0" hangingPunct="1">
      <a:defRPr sz="1680" kern="1200">
        <a:solidFill>
          <a:schemeClr val="tx1"/>
        </a:solidFill>
        <a:latin typeface="+mn-lt"/>
        <a:ea typeface="+mn-ea"/>
        <a:cs typeface="+mn-cs"/>
      </a:defRPr>
    </a:lvl3pPr>
    <a:lvl4pPr marL="1920240" algn="l" defTabSz="1280160" rtl="0" eaLnBrk="1" latinLnBrk="0" hangingPunct="1">
      <a:defRPr sz="1680" kern="1200">
        <a:solidFill>
          <a:schemeClr val="tx1"/>
        </a:solidFill>
        <a:latin typeface="+mn-lt"/>
        <a:ea typeface="+mn-ea"/>
        <a:cs typeface="+mn-cs"/>
      </a:defRPr>
    </a:lvl4pPr>
    <a:lvl5pPr marL="2560320" algn="l" defTabSz="1280160" rtl="0" eaLnBrk="1" latinLnBrk="0" hangingPunct="1">
      <a:defRPr sz="1680" kern="1200">
        <a:solidFill>
          <a:schemeClr val="tx1"/>
        </a:solidFill>
        <a:latin typeface="+mn-lt"/>
        <a:ea typeface="+mn-ea"/>
        <a:cs typeface="+mn-cs"/>
      </a:defRPr>
    </a:lvl5pPr>
    <a:lvl6pPr marL="3200400" algn="l" defTabSz="1280160" rtl="0" eaLnBrk="1" latinLnBrk="0" hangingPunct="1">
      <a:defRPr sz="1680" kern="1200">
        <a:solidFill>
          <a:schemeClr val="tx1"/>
        </a:solidFill>
        <a:latin typeface="+mn-lt"/>
        <a:ea typeface="+mn-ea"/>
        <a:cs typeface="+mn-cs"/>
      </a:defRPr>
    </a:lvl6pPr>
    <a:lvl7pPr marL="3840480" algn="l" defTabSz="1280160" rtl="0" eaLnBrk="1" latinLnBrk="0" hangingPunct="1">
      <a:defRPr sz="1680" kern="1200">
        <a:solidFill>
          <a:schemeClr val="tx1"/>
        </a:solidFill>
        <a:latin typeface="+mn-lt"/>
        <a:ea typeface="+mn-ea"/>
        <a:cs typeface="+mn-cs"/>
      </a:defRPr>
    </a:lvl7pPr>
    <a:lvl8pPr marL="4480560" algn="l" defTabSz="1280160" rtl="0" eaLnBrk="1" latinLnBrk="0" hangingPunct="1">
      <a:defRPr sz="1680" kern="1200">
        <a:solidFill>
          <a:schemeClr val="tx1"/>
        </a:solidFill>
        <a:latin typeface="+mn-lt"/>
        <a:ea typeface="+mn-ea"/>
        <a:cs typeface="+mn-cs"/>
      </a:defRPr>
    </a:lvl8pPr>
    <a:lvl9pPr marL="5120640" algn="l" defTabSz="1280160" rtl="0" eaLnBrk="1" latinLnBrk="0" hangingPunct="1">
      <a:defRPr sz="16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AU" b="1" dirty="0" smtClean="0"/>
              <a:t>1.) Quantifying leaf proteins at the continental scale. </a:t>
            </a:r>
            <a:r>
              <a:rPr lang="en-AU" dirty="0" smtClean="0"/>
              <a:t>A total of 324 photosynthetically active Eucalypt leaf samples were collected from 32 species; four species were recorded at multiple location. For each species-location combination, three canopy leaves were collected from each of three individuals to make a total of nine samples. </a:t>
            </a:r>
          </a:p>
          <a:p>
            <a:endParaRPr lang="en-AU" dirty="0" smtClean="0"/>
          </a:p>
          <a:p>
            <a:r>
              <a:rPr lang="en-AU" dirty="0" smtClean="0"/>
              <a:t>a.) Sampling locations (triangles) were located along three latitudinal bands, spanning broad gradients of rainfall and temperature. The resulting coverage of climate space represents of much of the vegetated area of the Australian continent;</a:t>
            </a:r>
          </a:p>
          <a:p>
            <a:endParaRPr lang="en-AU" dirty="0" smtClean="0"/>
          </a:p>
          <a:p>
            <a:r>
              <a:rPr lang="en-AU" dirty="0" smtClean="0"/>
              <a:t>b.) Sampling locations lie within six of the eight biomes described by Whittaker (1967)</a:t>
            </a:r>
            <a:r>
              <a:rPr lang="en-AU" baseline="0" dirty="0" smtClean="0"/>
              <a:t>. </a:t>
            </a:r>
            <a:endParaRPr lang="en-AU" dirty="0" smtClean="0"/>
          </a:p>
          <a:p>
            <a:endParaRPr lang="en-AU" dirty="0" smtClean="0"/>
          </a:p>
          <a:p>
            <a:r>
              <a:rPr lang="en-AU" dirty="0" smtClean="0"/>
              <a:t>c.) Mean annual temperature (</a:t>
            </a:r>
            <a:r>
              <a:rPr lang="en-AU" dirty="0" err="1" smtClean="0"/>
              <a:t>oC</a:t>
            </a:r>
            <a:r>
              <a:rPr lang="en-AU" dirty="0" smtClean="0"/>
              <a:t>) and mean annual precipitation (mm, log scaled) of sampling sites (triangles) are distributed orthogonally with respect to one another (r </a:t>
            </a:r>
            <a:r>
              <a:rPr lang="en-AU" smtClean="0"/>
              <a:t>= ).</a:t>
            </a:r>
            <a:endParaRPr lang="en-AU" dirty="0"/>
          </a:p>
        </p:txBody>
      </p:sp>
      <p:sp>
        <p:nvSpPr>
          <p:cNvPr id="4" name="Slide Number Placeholder 3"/>
          <p:cNvSpPr>
            <a:spLocks noGrp="1"/>
          </p:cNvSpPr>
          <p:nvPr>
            <p:ph type="sldNum" sz="quarter" idx="10"/>
          </p:nvPr>
        </p:nvSpPr>
        <p:spPr/>
        <p:txBody>
          <a:bodyPr/>
          <a:lstStyle/>
          <a:p>
            <a:fld id="{C73DF9B0-E08B-4862-93DE-9A4C9A8C6C80}" type="slidenum">
              <a:rPr lang="en-AU" smtClean="0"/>
              <a:t>1</a:t>
            </a:fld>
            <a:endParaRPr lang="en-AU"/>
          </a:p>
        </p:txBody>
      </p:sp>
    </p:spTree>
    <p:extLst>
      <p:ext uri="{BB962C8B-B14F-4D97-AF65-F5344CB8AC3E}">
        <p14:creationId xmlns:p14="http://schemas.microsoft.com/office/powerpoint/2010/main" val="2752642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b="1" dirty="0" smtClean="0"/>
              <a:t>2.) Protein composition</a:t>
            </a:r>
            <a:r>
              <a:rPr lang="en-AU" b="1" baseline="0" dirty="0" smtClean="0"/>
              <a:t> of the average eucalypt leaf.</a:t>
            </a:r>
            <a:r>
              <a:rPr lang="en-AU" b="1" dirty="0" smtClean="0"/>
              <a:t> </a:t>
            </a:r>
            <a:endParaRPr lang="en-AU" dirty="0" smtClean="0"/>
          </a:p>
          <a:p>
            <a:pPr marL="0" marR="0" lvl="0" indent="0" algn="l" defTabSz="1280160" rtl="0" eaLnBrk="1" fontAlgn="auto" latinLnBrk="0" hangingPunct="1">
              <a:lnSpc>
                <a:spcPct val="100000"/>
              </a:lnSpc>
              <a:spcBef>
                <a:spcPts val="0"/>
              </a:spcBef>
              <a:spcAft>
                <a:spcPts val="0"/>
              </a:spcAft>
              <a:buClrTx/>
              <a:buSzTx/>
              <a:buFontTx/>
              <a:buNone/>
              <a:tabLst/>
              <a:defRPr/>
            </a:pPr>
            <a:endParaRPr lang="en-AU" dirty="0" smtClean="0"/>
          </a:p>
          <a:p>
            <a:pPr marL="0" marR="0" lvl="0" indent="0" algn="l" defTabSz="1280160" rtl="0" eaLnBrk="1" fontAlgn="auto" latinLnBrk="0" hangingPunct="1">
              <a:lnSpc>
                <a:spcPct val="100000"/>
              </a:lnSpc>
              <a:spcBef>
                <a:spcPts val="0"/>
              </a:spcBef>
              <a:spcAft>
                <a:spcPts val="0"/>
              </a:spcAft>
              <a:buClrTx/>
              <a:buSzTx/>
              <a:buFontTx/>
              <a:buNone/>
              <a:tabLst/>
              <a:defRPr/>
            </a:pPr>
            <a:r>
              <a:rPr lang="en-AU" dirty="0" smtClean="0"/>
              <a:t>a.) We used a hierarchical protein functional annotation system (MAPMAN/Mercator, ref) to assign proteins to functional groupings. Here we show average abundances of proteins associated with all major functional groupings in eucalypt leaves (left) and within photosynthesis (right); angular fraction indicates the proportion of protein associated with a named functional category. % values represent</a:t>
            </a:r>
            <a:r>
              <a:rPr lang="en-AU" baseline="0" dirty="0" smtClean="0"/>
              <a:t> averages of leaf 324 samples across 32 eucalypt species. </a:t>
            </a:r>
            <a:r>
              <a:rPr lang="en-AU" dirty="0" smtClean="0"/>
              <a:t>The hierarchical annotation scheme is represented by the layers of the plot: the innermost layer corresponds to the broadest categories in the scheme, e.g. ‘photosynthesis’. Moving outwards, protein amounts are annotated to progressively more specific functions, e.g. ‘light harvesting complex II’. The majority of protein in leaves is associated with photosynthesis, of</a:t>
            </a:r>
            <a:r>
              <a:rPr lang="en-AU" baseline="0" dirty="0" smtClean="0"/>
              <a:t> which the Rubisco large and small subunits comprise on average 30 % and photosystem II, 18 % on average.</a:t>
            </a:r>
            <a:r>
              <a:rPr lang="en-AU" dirty="0" smtClean="0"/>
              <a:t> Protein synthesis, folding and degradation is the second largest top-level category at X % on average. </a:t>
            </a:r>
          </a:p>
          <a:p>
            <a:endParaRPr lang="en-AU" dirty="0" smtClean="0"/>
          </a:p>
          <a:p>
            <a:r>
              <a:rPr lang="en-AU" dirty="0" smtClean="0"/>
              <a:t>b.) The 500 most abundant proteins account for 90 % of the protein in leaves (500</a:t>
            </a:r>
            <a:r>
              <a:rPr lang="en-AU" baseline="30000" dirty="0" smtClean="0"/>
              <a:t>th</a:t>
            </a:r>
            <a:r>
              <a:rPr lang="en-AU" dirty="0" smtClean="0"/>
              <a:t> protein shown by grey crosshairs). </a:t>
            </a:r>
            <a:r>
              <a:rPr lang="en-AU" u="none" strike="noStrike" dirty="0" smtClean="0"/>
              <a:t>The steep initial slope of this curve contrasts with those associated with less specialised cells (e.g. mammalian cell, yeast).</a:t>
            </a:r>
          </a:p>
          <a:p>
            <a:endParaRPr lang="en-AU" u="none" strike="noStrike" dirty="0" smtClean="0"/>
          </a:p>
          <a:p>
            <a:endParaRPr lang="en-AU" u="none" strike="noStrike" dirty="0" smtClean="0"/>
          </a:p>
          <a:p>
            <a:pPr marL="0" marR="0" lvl="0" indent="0" algn="l" defTabSz="128016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10"/>
          </p:nvPr>
        </p:nvSpPr>
        <p:spPr/>
        <p:txBody>
          <a:bodyPr/>
          <a:lstStyle/>
          <a:p>
            <a:fld id="{C73DF9B0-E08B-4862-93DE-9A4C9A8C6C80}" type="slidenum">
              <a:rPr lang="en-AU" smtClean="0"/>
              <a:t>2</a:t>
            </a:fld>
            <a:endParaRPr lang="en-AU"/>
          </a:p>
        </p:txBody>
      </p:sp>
    </p:spTree>
    <p:extLst>
      <p:ext uri="{BB962C8B-B14F-4D97-AF65-F5344CB8AC3E}">
        <p14:creationId xmlns:p14="http://schemas.microsoft.com/office/powerpoint/2010/main" val="2485909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sz="1680" b="1" kern="1200" dirty="0" smtClean="0">
                <a:solidFill>
                  <a:schemeClr val="tx1"/>
                </a:solidFill>
                <a:effectLst/>
                <a:latin typeface="+mn-lt"/>
                <a:ea typeface="+mn-ea"/>
                <a:cs typeface="+mn-cs"/>
              </a:rPr>
              <a:t>3.) Linking leaf protein abundances with environment and functional traits.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a.)</a:t>
            </a:r>
            <a:r>
              <a:rPr lang="en-AU" sz="1680" kern="1200" baseline="0" dirty="0" smtClean="0">
                <a:solidFill>
                  <a:schemeClr val="tx1"/>
                </a:solidFill>
                <a:effectLst/>
                <a:latin typeface="+mn-lt"/>
                <a:ea typeface="+mn-ea"/>
                <a:cs typeface="+mn-cs"/>
              </a:rPr>
              <a:t> </a:t>
            </a:r>
            <a:r>
              <a:rPr lang="en-AU" sz="1680" kern="1200" dirty="0" smtClean="0">
                <a:solidFill>
                  <a:schemeClr val="tx1"/>
                </a:solidFill>
                <a:effectLst/>
                <a:latin typeface="+mn-lt"/>
                <a:ea typeface="+mn-ea"/>
                <a:cs typeface="+mn-cs"/>
              </a:rPr>
              <a:t>Correlations between environmental variables, leaf functional traits</a:t>
            </a:r>
            <a:r>
              <a:rPr lang="en-AU" sz="1680" kern="1200" baseline="0" dirty="0" smtClean="0">
                <a:solidFill>
                  <a:schemeClr val="tx1"/>
                </a:solidFill>
                <a:effectLst/>
                <a:latin typeface="+mn-lt"/>
                <a:ea typeface="+mn-ea"/>
                <a:cs typeface="+mn-cs"/>
              </a:rPr>
              <a:t> </a:t>
            </a:r>
            <a:r>
              <a:rPr lang="en-AU" sz="1680" kern="1200" dirty="0" smtClean="0">
                <a:solidFill>
                  <a:schemeClr val="tx1"/>
                </a:solidFill>
                <a:effectLst/>
                <a:latin typeface="+mn-lt"/>
                <a:ea typeface="+mn-ea"/>
                <a:cs typeface="+mn-cs"/>
              </a:rPr>
              <a:t>and major protein functional categories. Pairwise</a:t>
            </a:r>
            <a:r>
              <a:rPr lang="en-AU" sz="1680" kern="1200" baseline="0" dirty="0" smtClean="0">
                <a:solidFill>
                  <a:schemeClr val="tx1"/>
                </a:solidFill>
                <a:effectLst/>
                <a:latin typeface="+mn-lt"/>
                <a:ea typeface="+mn-ea"/>
                <a:cs typeface="+mn-cs"/>
              </a:rPr>
              <a:t> </a:t>
            </a:r>
            <a:r>
              <a:rPr lang="en-AU" sz="1680" kern="1200" dirty="0" smtClean="0">
                <a:solidFill>
                  <a:schemeClr val="tx1"/>
                </a:solidFill>
                <a:effectLst/>
                <a:latin typeface="+mn-lt"/>
                <a:ea typeface="+mn-ea"/>
                <a:cs typeface="+mn-cs"/>
              </a:rPr>
              <a:t>Pearson correlations between pairs of variables are represented by coloured tiles where p &lt; 0.05. Protein abundances on a per leaf area basis (mg protein / m2 leaf area) are used to calculate correlations presented in the bottom/right diagonal and proportional protein abundances (i.e. fraction of total leaf protein abundance) are used to calculate correlations presented in the top/left diagonal.</a:t>
            </a:r>
          </a:p>
          <a:p>
            <a:endParaRPr lang="en-AU" sz="1680" kern="1200" dirty="0" smtClean="0">
              <a:solidFill>
                <a:schemeClr val="tx1"/>
              </a:solidFill>
              <a:effectLst/>
              <a:latin typeface="+mn-lt"/>
              <a:ea typeface="+mn-ea"/>
              <a:cs typeface="+mn-cs"/>
            </a:endParaRPr>
          </a:p>
          <a:p>
            <a:pPr marL="0" marR="0" lvl="0" indent="0" algn="l" defTabSz="1280160" rtl="0" eaLnBrk="1" fontAlgn="auto" latinLnBrk="0" hangingPunct="1">
              <a:lnSpc>
                <a:spcPct val="100000"/>
              </a:lnSpc>
              <a:spcBef>
                <a:spcPts val="0"/>
              </a:spcBef>
              <a:spcAft>
                <a:spcPts val="0"/>
              </a:spcAft>
              <a:buClrTx/>
              <a:buSzTx/>
              <a:buFontTx/>
              <a:buNone/>
              <a:tabLst/>
              <a:defRPr/>
            </a:pPr>
            <a:r>
              <a:rPr lang="en-AU" sz="1680" kern="1200" dirty="0" smtClean="0">
                <a:solidFill>
                  <a:schemeClr val="tx1"/>
                </a:solidFill>
                <a:effectLst/>
                <a:latin typeface="+mn-lt"/>
                <a:ea typeface="+mn-ea"/>
                <a:cs typeface="+mn-cs"/>
              </a:rPr>
              <a:t>b.) Trends in abundance of photosystem proteins [symbol, colour] and Calvin cycle enzymes [symbol, colour] are shown across gradients of: </a:t>
            </a:r>
            <a:r>
              <a:rPr lang="en-AU" sz="1680" kern="1200" dirty="0" err="1" smtClean="0">
                <a:solidFill>
                  <a:schemeClr val="tx1"/>
                </a:solidFill>
                <a:effectLst/>
                <a:latin typeface="+mn-lt"/>
                <a:ea typeface="+mn-ea"/>
                <a:cs typeface="+mn-cs"/>
              </a:rPr>
              <a:t>i,ii</a:t>
            </a:r>
            <a:r>
              <a:rPr lang="en-AU" sz="1680" kern="1200" dirty="0" smtClean="0">
                <a:solidFill>
                  <a:schemeClr val="tx1"/>
                </a:solidFill>
                <a:effectLst/>
                <a:latin typeface="+mn-lt"/>
                <a:ea typeface="+mn-ea"/>
                <a:cs typeface="+mn-cs"/>
              </a:rPr>
              <a:t>.) mean annual temperature (MAT, </a:t>
            </a:r>
            <a:r>
              <a:rPr lang="en-AU" sz="1680" kern="1200" dirty="0" err="1" smtClean="0">
                <a:solidFill>
                  <a:schemeClr val="tx1"/>
                </a:solidFill>
                <a:effectLst/>
                <a:latin typeface="+mn-lt"/>
                <a:ea typeface="+mn-ea"/>
                <a:cs typeface="+mn-cs"/>
              </a:rPr>
              <a:t>oC</a:t>
            </a:r>
            <a:r>
              <a:rPr lang="en-AU" sz="1680" kern="1200" dirty="0" smtClean="0">
                <a:solidFill>
                  <a:schemeClr val="tx1"/>
                </a:solidFill>
                <a:effectLst/>
                <a:latin typeface="+mn-lt"/>
                <a:ea typeface="+mn-ea"/>
                <a:cs typeface="+mn-cs"/>
              </a:rPr>
              <a:t>) R2 = , modelled change (%) = , p =.; </a:t>
            </a:r>
            <a:r>
              <a:rPr lang="en-AU" sz="1680" kern="1200" dirty="0" err="1" smtClean="0">
                <a:solidFill>
                  <a:schemeClr val="tx1"/>
                </a:solidFill>
                <a:effectLst/>
                <a:latin typeface="+mn-lt"/>
                <a:ea typeface="+mn-ea"/>
                <a:cs typeface="+mn-cs"/>
              </a:rPr>
              <a:t>iii,iv</a:t>
            </a:r>
            <a:r>
              <a:rPr lang="en-AU" sz="1680" kern="1200" dirty="0" smtClean="0">
                <a:solidFill>
                  <a:schemeClr val="tx1"/>
                </a:solidFill>
                <a:effectLst/>
                <a:latin typeface="+mn-lt"/>
                <a:ea typeface="+mn-ea"/>
                <a:cs typeface="+mn-cs"/>
              </a:rPr>
              <a:t>.) mean annual precipitation (MAP, mm/year) R2 = , modelled change (%) = , p = ; </a:t>
            </a:r>
            <a:r>
              <a:rPr lang="en-AU" sz="1680" kern="1200" dirty="0" err="1" smtClean="0">
                <a:solidFill>
                  <a:schemeClr val="tx1"/>
                </a:solidFill>
                <a:effectLst/>
                <a:latin typeface="+mn-lt"/>
                <a:ea typeface="+mn-ea"/>
                <a:cs typeface="+mn-cs"/>
              </a:rPr>
              <a:t>v,vi</a:t>
            </a:r>
            <a:r>
              <a:rPr lang="en-AU" sz="1680" kern="1200" dirty="0" smtClean="0">
                <a:solidFill>
                  <a:schemeClr val="tx1"/>
                </a:solidFill>
                <a:effectLst/>
                <a:latin typeface="+mn-lt"/>
                <a:ea typeface="+mn-ea"/>
                <a:cs typeface="+mn-cs"/>
              </a:rPr>
              <a:t>.) canopy-corrected mean annual irradiance (MJ/m2/year), R2 = , modelled change (%) = , p = .</a:t>
            </a:r>
            <a:r>
              <a:rPr lang="en-AU" sz="1680" kern="1200" baseline="0" dirty="0" smtClean="0">
                <a:solidFill>
                  <a:schemeClr val="tx1"/>
                </a:solidFill>
                <a:effectLst/>
                <a:latin typeface="+mn-lt"/>
                <a:ea typeface="+mn-ea"/>
                <a:cs typeface="+mn-cs"/>
              </a:rPr>
              <a:t> </a:t>
            </a:r>
            <a:r>
              <a:rPr lang="en-AU" sz="1680" kern="1200" dirty="0" smtClean="0">
                <a:solidFill>
                  <a:schemeClr val="tx1"/>
                </a:solidFill>
                <a:effectLst/>
                <a:latin typeface="+mn-lt"/>
                <a:ea typeface="+mn-ea"/>
                <a:cs typeface="+mn-cs"/>
              </a:rPr>
              <a:t>Points represent the average protein abundance for individual species * site combinations (n = 9, 3 leaves from each of 3 individuals). SEM (standard</a:t>
            </a:r>
            <a:r>
              <a:rPr lang="en-AU" sz="1680" kern="1200" baseline="0" dirty="0" smtClean="0">
                <a:solidFill>
                  <a:schemeClr val="tx1"/>
                </a:solidFill>
                <a:effectLst/>
                <a:latin typeface="+mn-lt"/>
                <a:ea typeface="+mn-ea"/>
                <a:cs typeface="+mn-cs"/>
              </a:rPr>
              <a:t> error of the mean)</a:t>
            </a:r>
            <a:r>
              <a:rPr lang="en-AU" sz="1680" kern="1200" dirty="0" smtClean="0">
                <a:solidFill>
                  <a:schemeClr val="tx1"/>
                </a:solidFill>
                <a:effectLst/>
                <a:latin typeface="+mn-lt"/>
                <a:ea typeface="+mn-ea"/>
                <a:cs typeface="+mn-cs"/>
              </a:rPr>
              <a:t> error bars are presented for protein abundances (y-axis)</a:t>
            </a:r>
            <a:r>
              <a:rPr lang="en-AU" sz="1680" kern="1200" baseline="0" dirty="0" smtClean="0">
                <a:solidFill>
                  <a:schemeClr val="tx1"/>
                </a:solidFill>
                <a:effectLst/>
                <a:latin typeface="+mn-lt"/>
                <a:ea typeface="+mn-ea"/>
                <a:cs typeface="+mn-cs"/>
              </a:rPr>
              <a:t> </a:t>
            </a:r>
            <a:r>
              <a:rPr lang="en-AU" sz="1680" kern="1200" dirty="0" smtClean="0">
                <a:solidFill>
                  <a:schemeClr val="tx1"/>
                </a:solidFill>
                <a:effectLst/>
                <a:latin typeface="+mn-lt"/>
                <a:ea typeface="+mn-ea"/>
                <a:cs typeface="+mn-cs"/>
              </a:rPr>
              <a:t>and for canopy-corrected irradiances (x-axis) (mean canopy openness values are derived from measurements of three individuals). Model fits (OLS regression) are shown where p &lt; 0.05.</a:t>
            </a:r>
          </a:p>
          <a:p>
            <a:pPr marL="0" marR="0" lvl="0" indent="0" algn="l" defTabSz="1280160" rtl="0" eaLnBrk="1" fontAlgn="auto" latinLnBrk="0" hangingPunct="1">
              <a:lnSpc>
                <a:spcPct val="100000"/>
              </a:lnSpc>
              <a:spcBef>
                <a:spcPts val="0"/>
              </a:spcBef>
              <a:spcAft>
                <a:spcPts val="0"/>
              </a:spcAft>
              <a:buClrTx/>
              <a:buSzTx/>
              <a:buFontTx/>
              <a:buNone/>
              <a:tabLst/>
              <a:defRPr/>
            </a:pPr>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The top row of the lower panel (</a:t>
            </a:r>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iii, v) shows models fit using protein abundances expressed on a per leaf area basis (mg protein / m2 leaf area); the bottom row (ii, iv, vi,) shows models fit using protein abundances expressed on a fractional basis (i.e. as a fraction</a:t>
            </a:r>
            <a:r>
              <a:rPr lang="en-AU" sz="1680" kern="1200" baseline="0" dirty="0" smtClean="0">
                <a:solidFill>
                  <a:schemeClr val="tx1"/>
                </a:solidFill>
                <a:effectLst/>
                <a:latin typeface="+mn-lt"/>
                <a:ea typeface="+mn-ea"/>
                <a:cs typeface="+mn-cs"/>
              </a:rPr>
              <a:t> of the total amount of protein in the leaf)</a:t>
            </a:r>
            <a:r>
              <a:rPr lang="en-AU" sz="1680" kern="1200" dirty="0" smtClean="0">
                <a:solidFill>
                  <a:schemeClr val="tx1"/>
                </a:solidFill>
                <a:effectLst/>
                <a:latin typeface="+mn-lt"/>
                <a:ea typeface="+mn-ea"/>
                <a:cs typeface="+mn-cs"/>
              </a:rPr>
              <a:t>.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c.) Influence of leaf traits on photosynthetic protein abundance: </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Neither photosystems nor Calvin cycle enzymes change proportionally in response to total leaf protein, p = , R2 = ; ii.) on a per leaf area basis, abundances of both functional categories strongly track leaf total protein, although there is more variation associated with photosystem protein abundances than Calvin cycle protein abundances. iii.) Proportional abundance of photosystem proteins declines as leaf mass per area (LMA, g/m2) increases (R2 = , p = ), but no such trend is apparent for Calvin cycle proteins (p = , R2 = ); iv.) On a per leaf area basis, abundance of Calvin cycle proteins increases with LMA (R2 =, p  = ), while photosystem protein abundance does not change (R2 = , p = ).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d.) </a:t>
            </a:r>
            <a:r>
              <a:rPr lang="en-AU" sz="1680" i="1" kern="1200" dirty="0" smtClean="0">
                <a:solidFill>
                  <a:schemeClr val="tx1"/>
                </a:solidFill>
                <a:effectLst/>
                <a:latin typeface="+mn-lt"/>
                <a:ea typeface="+mn-ea"/>
                <a:cs typeface="+mn-cs"/>
              </a:rPr>
              <a:t>Modelled</a:t>
            </a:r>
            <a:r>
              <a:rPr lang="en-AU" sz="1680" kern="1200" dirty="0" smtClean="0">
                <a:solidFill>
                  <a:schemeClr val="tx1"/>
                </a:solidFill>
                <a:effectLst/>
                <a:latin typeface="+mn-lt"/>
                <a:ea typeface="+mn-ea"/>
                <a:cs typeface="+mn-cs"/>
              </a:rPr>
              <a:t> </a:t>
            </a:r>
            <a:r>
              <a:rPr lang="en-AU" sz="1680" i="1" kern="1200" dirty="0" smtClean="0">
                <a:solidFill>
                  <a:schemeClr val="tx1"/>
                </a:solidFill>
                <a:effectLst/>
                <a:latin typeface="+mn-lt"/>
                <a:ea typeface="+mn-ea"/>
                <a:cs typeface="+mn-cs"/>
              </a:rPr>
              <a:t>contributions of leaf protein fraction versus</a:t>
            </a:r>
            <a:r>
              <a:rPr lang="en-AU" sz="1680" i="1" kern="1200" baseline="0" dirty="0" smtClean="0">
                <a:solidFill>
                  <a:schemeClr val="tx1"/>
                </a:solidFill>
                <a:effectLst/>
                <a:latin typeface="+mn-lt"/>
                <a:ea typeface="+mn-ea"/>
                <a:cs typeface="+mn-cs"/>
              </a:rPr>
              <a:t> </a:t>
            </a:r>
            <a:r>
              <a:rPr lang="en-AU" sz="1680" i="1" kern="1200" dirty="0" smtClean="0">
                <a:solidFill>
                  <a:schemeClr val="tx1"/>
                </a:solidFill>
                <a:effectLst/>
                <a:latin typeface="+mn-lt"/>
                <a:ea typeface="+mn-ea"/>
                <a:cs typeface="+mn-cs"/>
              </a:rPr>
              <a:t>LMA to </a:t>
            </a:r>
            <a:r>
              <a:rPr lang="en-AU" sz="1680" i="1" kern="1200" dirty="0" err="1" smtClean="0">
                <a:solidFill>
                  <a:schemeClr val="tx1"/>
                </a:solidFill>
                <a:effectLst/>
                <a:latin typeface="+mn-lt"/>
                <a:ea typeface="+mn-ea"/>
                <a:cs typeface="+mn-cs"/>
              </a:rPr>
              <a:t>CCarea</a:t>
            </a:r>
            <a:r>
              <a:rPr lang="en-AU" sz="1680" i="1" kern="1200" dirty="0" smtClean="0">
                <a:solidFill>
                  <a:schemeClr val="tx1"/>
                </a:solidFill>
                <a:effectLst/>
                <a:latin typeface="+mn-lt"/>
                <a:ea typeface="+mn-ea"/>
                <a:cs typeface="+mn-cs"/>
              </a:rPr>
              <a:t> across gradients of temperature and precipitation. </a:t>
            </a:r>
          </a:p>
          <a:p>
            <a:endParaRPr lang="en-AU" sz="1680" i="1" kern="1200" dirty="0" smtClean="0">
              <a:solidFill>
                <a:schemeClr val="tx1"/>
              </a:solidFill>
              <a:effectLst/>
              <a:latin typeface="+mn-lt"/>
              <a:ea typeface="+mn-ea"/>
              <a:cs typeface="+mn-cs"/>
            </a:endParaRPr>
          </a:p>
          <a:p>
            <a:r>
              <a:rPr lang="en-AU" sz="1680" i="0" kern="1200" dirty="0" err="1" smtClean="0">
                <a:solidFill>
                  <a:schemeClr val="tx1"/>
                </a:solidFill>
                <a:effectLst/>
                <a:latin typeface="+mn-lt"/>
                <a:ea typeface="+mn-ea"/>
                <a:cs typeface="+mn-cs"/>
              </a:rPr>
              <a:t>i</a:t>
            </a:r>
            <a:r>
              <a:rPr lang="en-AU" sz="1680" i="0" kern="1200" dirty="0" smtClean="0">
                <a:solidFill>
                  <a:schemeClr val="tx1"/>
                </a:solidFill>
                <a:effectLst/>
                <a:latin typeface="+mn-lt"/>
                <a:ea typeface="+mn-ea"/>
                <a:cs typeface="+mn-cs"/>
              </a:rPr>
              <a:t>.)</a:t>
            </a:r>
            <a:r>
              <a:rPr lang="en-AU" sz="1680" i="1" kern="1200" dirty="0" smtClean="0">
                <a:solidFill>
                  <a:schemeClr val="tx1"/>
                </a:solidFill>
                <a:effectLst/>
                <a:latin typeface="+mn-lt"/>
                <a:ea typeface="+mn-ea"/>
                <a:cs typeface="+mn-cs"/>
              </a:rPr>
              <a:t> </a:t>
            </a:r>
            <a:r>
              <a:rPr lang="en-AU" sz="1680" i="0" kern="1200" dirty="0" smtClean="0">
                <a:solidFill>
                  <a:schemeClr val="tx1"/>
                </a:solidFill>
                <a:effectLst/>
                <a:latin typeface="+mn-lt"/>
                <a:ea typeface="+mn-ea"/>
                <a:cs typeface="+mn-cs"/>
              </a:rPr>
              <a:t>Substantial</a:t>
            </a:r>
            <a:r>
              <a:rPr lang="en-AU" sz="1680" i="0" kern="1200" baseline="0" dirty="0" smtClean="0">
                <a:solidFill>
                  <a:schemeClr val="tx1"/>
                </a:solidFill>
                <a:effectLst/>
                <a:latin typeface="+mn-lt"/>
                <a:ea typeface="+mn-ea"/>
                <a:cs typeface="+mn-cs"/>
              </a:rPr>
              <a:t> </a:t>
            </a:r>
            <a:r>
              <a:rPr lang="en-AU" sz="1680" i="0" kern="1200" dirty="0" smtClean="0">
                <a:solidFill>
                  <a:schemeClr val="tx1"/>
                </a:solidFill>
                <a:effectLst/>
                <a:latin typeface="+mn-lt"/>
                <a:ea typeface="+mn-ea"/>
                <a:cs typeface="+mn-cs"/>
              </a:rPr>
              <a:t>variation</a:t>
            </a:r>
            <a:r>
              <a:rPr lang="en-AU" sz="1680" i="0" kern="1200" baseline="0" dirty="0" smtClean="0">
                <a:solidFill>
                  <a:schemeClr val="tx1"/>
                </a:solidFill>
                <a:effectLst/>
                <a:latin typeface="+mn-lt"/>
                <a:ea typeface="+mn-ea"/>
                <a:cs typeface="+mn-cs"/>
              </a:rPr>
              <a:t> in </a:t>
            </a:r>
            <a:r>
              <a:rPr lang="en-AU" sz="1680" i="0" kern="1200" dirty="0" err="1" smtClean="0">
                <a:solidFill>
                  <a:schemeClr val="tx1"/>
                </a:solidFill>
                <a:effectLst/>
                <a:latin typeface="+mn-lt"/>
                <a:ea typeface="+mn-ea"/>
                <a:cs typeface="+mn-cs"/>
              </a:rPr>
              <a:t>Ccarea</a:t>
            </a:r>
            <a:r>
              <a:rPr lang="en-AU" sz="1680" i="0" kern="1200" dirty="0" smtClean="0">
                <a:solidFill>
                  <a:schemeClr val="tx1"/>
                </a:solidFill>
                <a:effectLst/>
                <a:latin typeface="+mn-lt"/>
                <a:ea typeface="+mn-ea"/>
                <a:cs typeface="+mn-cs"/>
              </a:rPr>
              <a:t> is explained by linear combination of MAT</a:t>
            </a:r>
            <a:r>
              <a:rPr lang="en-AU" sz="1680" i="0" kern="1200" baseline="0" dirty="0" smtClean="0">
                <a:solidFill>
                  <a:schemeClr val="tx1"/>
                </a:solidFill>
                <a:effectLst/>
                <a:latin typeface="+mn-lt"/>
                <a:ea typeface="+mn-ea"/>
                <a:cs typeface="+mn-cs"/>
              </a:rPr>
              <a:t> and MAP (R2, p value). Leaves at cold, dry sites have the most carboxylation capacity per light-exposed surface, while those at warm wet sites have the least. </a:t>
            </a:r>
          </a:p>
          <a:p>
            <a:r>
              <a:rPr lang="en-AU" sz="1680" i="0" kern="1200" baseline="0" dirty="0" smtClean="0">
                <a:solidFill>
                  <a:schemeClr val="tx1"/>
                </a:solidFill>
                <a:effectLst/>
                <a:latin typeface="+mn-lt"/>
                <a:ea typeface="+mn-ea"/>
                <a:cs typeface="+mn-cs"/>
              </a:rPr>
              <a:t>ii.) Calvin cycle protein concentration (the fraction of leaf dry mass comprised by Calvin cycle proteins) was explained by interaction, but not linear combination of MAT and MAP (R2, </a:t>
            </a:r>
            <a:r>
              <a:rPr lang="en-AU" sz="1680" i="0" kern="1200" baseline="0" dirty="0" err="1" smtClean="0">
                <a:solidFill>
                  <a:schemeClr val="tx1"/>
                </a:solidFill>
                <a:effectLst/>
                <a:latin typeface="+mn-lt"/>
                <a:ea typeface="+mn-ea"/>
                <a:cs typeface="+mn-cs"/>
              </a:rPr>
              <a:t>pval</a:t>
            </a:r>
            <a:r>
              <a:rPr lang="en-AU" sz="1680" i="0" kern="1200" baseline="0" dirty="0" smtClean="0">
                <a:solidFill>
                  <a:schemeClr val="tx1"/>
                </a:solidFill>
                <a:effectLst/>
                <a:latin typeface="+mn-lt"/>
                <a:ea typeface="+mn-ea"/>
                <a:cs typeface="+mn-cs"/>
              </a:rPr>
              <a:t>). High Calvin cycle protein concentration was congruent with </a:t>
            </a:r>
            <a:r>
              <a:rPr lang="en-AU" sz="1680" i="0" kern="1200" baseline="0" dirty="0" err="1" smtClean="0">
                <a:solidFill>
                  <a:schemeClr val="tx1"/>
                </a:solidFill>
                <a:effectLst/>
                <a:latin typeface="+mn-lt"/>
                <a:ea typeface="+mn-ea"/>
                <a:cs typeface="+mn-cs"/>
              </a:rPr>
              <a:t>Ccarea</a:t>
            </a:r>
            <a:r>
              <a:rPr lang="en-AU" sz="1680" i="0" kern="1200" baseline="0" dirty="0" smtClean="0">
                <a:solidFill>
                  <a:schemeClr val="tx1"/>
                </a:solidFill>
                <a:effectLst/>
                <a:latin typeface="+mn-lt"/>
                <a:ea typeface="+mn-ea"/>
                <a:cs typeface="+mn-cs"/>
              </a:rPr>
              <a:t> at cold dry sites, but no such similarity was apparent at warm wet sites. </a:t>
            </a:r>
          </a:p>
          <a:p>
            <a:r>
              <a:rPr lang="en-AU" sz="1680" i="0" kern="1200" dirty="0" smtClean="0">
                <a:solidFill>
                  <a:schemeClr val="tx1"/>
                </a:solidFill>
                <a:effectLst/>
                <a:latin typeface="+mn-lt"/>
                <a:ea typeface="+mn-ea"/>
                <a:cs typeface="+mn-cs"/>
              </a:rPr>
              <a:t>iii.)</a:t>
            </a:r>
            <a:r>
              <a:rPr lang="en-AU" sz="1680" i="0" kern="1200" baseline="0" dirty="0" smtClean="0">
                <a:solidFill>
                  <a:schemeClr val="tx1"/>
                </a:solidFill>
                <a:effectLst/>
                <a:latin typeface="+mn-lt"/>
                <a:ea typeface="+mn-ea"/>
                <a:cs typeface="+mn-cs"/>
              </a:rPr>
              <a:t> LMA was also explained interactively by MAT and MAP (R2, </a:t>
            </a:r>
            <a:r>
              <a:rPr lang="en-AU" sz="1680" i="0" kern="1200" baseline="0" dirty="0" err="1" smtClean="0">
                <a:solidFill>
                  <a:schemeClr val="tx1"/>
                </a:solidFill>
                <a:effectLst/>
                <a:latin typeface="+mn-lt"/>
                <a:ea typeface="+mn-ea"/>
                <a:cs typeface="+mn-cs"/>
              </a:rPr>
              <a:t>pval</a:t>
            </a:r>
            <a:r>
              <a:rPr lang="en-AU" sz="1680" i="0" kern="1200" baseline="0" dirty="0" smtClean="0">
                <a:solidFill>
                  <a:schemeClr val="tx1"/>
                </a:solidFill>
                <a:effectLst/>
                <a:latin typeface="+mn-lt"/>
                <a:ea typeface="+mn-ea"/>
                <a:cs typeface="+mn-cs"/>
              </a:rPr>
              <a:t>). Low </a:t>
            </a:r>
            <a:r>
              <a:rPr lang="en-AU" sz="1680" i="0" kern="1200" baseline="0" dirty="0" err="1" smtClean="0">
                <a:solidFill>
                  <a:schemeClr val="tx1"/>
                </a:solidFill>
                <a:effectLst/>
                <a:latin typeface="+mn-lt"/>
                <a:ea typeface="+mn-ea"/>
                <a:cs typeface="+mn-cs"/>
              </a:rPr>
              <a:t>Ccarea</a:t>
            </a:r>
            <a:r>
              <a:rPr lang="en-AU" sz="1680" i="0" kern="1200" baseline="0" dirty="0" smtClean="0">
                <a:solidFill>
                  <a:schemeClr val="tx1"/>
                </a:solidFill>
                <a:effectLst/>
                <a:latin typeface="+mn-lt"/>
                <a:ea typeface="+mn-ea"/>
                <a:cs typeface="+mn-cs"/>
              </a:rPr>
              <a:t> at was congruent with low LMA at warm wet sites.</a:t>
            </a:r>
            <a:endParaRPr lang="en-AU" sz="1680" i="0" kern="1200" dirty="0" smtClean="0">
              <a:solidFill>
                <a:schemeClr val="tx1"/>
              </a:solidFill>
              <a:effectLst/>
              <a:latin typeface="+mn-lt"/>
              <a:ea typeface="+mn-ea"/>
              <a:cs typeface="+mn-cs"/>
            </a:endParaRPr>
          </a:p>
          <a:p>
            <a:endParaRPr lang="en-AU" sz="1680" i="1"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Multiple regression models are visualised using colouration to indicate the modelled magnitude of protein abundance in two-dimensional environmental space. Curved contours indicate significant interaction effects between predictors. A full table of multiple regression statistics associated with </a:t>
            </a:r>
            <a:r>
              <a:rPr lang="en-AU" sz="1680" kern="1200" dirty="0" err="1" smtClean="0">
                <a:solidFill>
                  <a:schemeClr val="tx1"/>
                </a:solidFill>
                <a:effectLst/>
                <a:latin typeface="+mn-lt"/>
                <a:ea typeface="+mn-ea"/>
                <a:cs typeface="+mn-cs"/>
              </a:rPr>
              <a:t>Xd</a:t>
            </a:r>
            <a:r>
              <a:rPr lang="en-AU" sz="1680" kern="1200" dirty="0" smtClean="0">
                <a:solidFill>
                  <a:schemeClr val="tx1"/>
                </a:solidFill>
                <a:effectLst/>
                <a:latin typeface="+mn-lt"/>
                <a:ea typeface="+mn-ea"/>
                <a:cs typeface="+mn-cs"/>
              </a:rPr>
              <a:t> is presented in the supplementary materials.</a:t>
            </a:r>
          </a:p>
          <a:p>
            <a:endParaRPr lang="en-AU" sz="1680" b="0" kern="1200" baseline="0" dirty="0" smtClean="0">
              <a:solidFill>
                <a:schemeClr val="tx1"/>
              </a:solidFill>
              <a:effectLst/>
              <a:latin typeface="+mn-lt"/>
              <a:ea typeface="+mn-ea"/>
              <a:cs typeface="+mn-cs"/>
            </a:endParaRPr>
          </a:p>
          <a:p>
            <a:endParaRPr lang="en-AU" sz="1680" b="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3DF9B0-E08B-4862-93DE-9A4C9A8C6C80}" type="slidenum">
              <a:rPr lang="en-AU" smtClean="0"/>
              <a:t>3</a:t>
            </a:fld>
            <a:endParaRPr lang="en-AU"/>
          </a:p>
        </p:txBody>
      </p:sp>
    </p:spTree>
    <p:extLst>
      <p:ext uri="{BB962C8B-B14F-4D97-AF65-F5344CB8AC3E}">
        <p14:creationId xmlns:p14="http://schemas.microsoft.com/office/powerpoint/2010/main" val="1871148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9"/>
            <a:ext cx="8161020" cy="4456853"/>
          </a:xfrm>
        </p:spPr>
        <p:txBody>
          <a:bodyPr anchor="b"/>
          <a:lstStyle>
            <a:lvl1pPr algn="ctr">
              <a:defRPr sz="6300"/>
            </a:lvl1pPr>
          </a:lstStyle>
          <a:p>
            <a:r>
              <a:rPr lang="en-US" smtClean="0"/>
              <a:t>Click to edit Master title style</a:t>
            </a:r>
            <a:endParaRPr lang="en-US" dirty="0"/>
          </a:p>
        </p:txBody>
      </p:sp>
      <p:sp>
        <p:nvSpPr>
          <p:cNvPr id="3" name="Subtitle 2"/>
          <p:cNvSpPr>
            <a:spLocks noGrp="1"/>
          </p:cNvSpPr>
          <p:nvPr>
            <p:ph type="subTitle" idx="1"/>
          </p:nvPr>
        </p:nvSpPr>
        <p:spPr>
          <a:xfrm>
            <a:off x="1200150" y="6723805"/>
            <a:ext cx="7200900" cy="3090756"/>
          </a:xfrm>
        </p:spPr>
        <p:txBody>
          <a:bodyPr/>
          <a:lstStyle>
            <a:lvl1pPr marL="0" indent="0" algn="ctr">
              <a:buNone/>
              <a:defRPr sz="2520"/>
            </a:lvl1pPr>
            <a:lvl2pPr marL="480048" indent="0" algn="ctr">
              <a:buNone/>
              <a:defRPr sz="2100"/>
            </a:lvl2pPr>
            <a:lvl3pPr marL="960096" indent="0" algn="ctr">
              <a:buNone/>
              <a:defRPr sz="1891"/>
            </a:lvl3pPr>
            <a:lvl4pPr marL="1440144" indent="0" algn="ctr">
              <a:buNone/>
              <a:defRPr sz="1680"/>
            </a:lvl4pPr>
            <a:lvl5pPr marL="1920192" indent="0" algn="ctr">
              <a:buNone/>
              <a:defRPr sz="1680"/>
            </a:lvl5pPr>
            <a:lvl6pPr marL="2400240" indent="0" algn="ctr">
              <a:buNone/>
              <a:defRPr sz="1680"/>
            </a:lvl6pPr>
            <a:lvl7pPr marL="2880288" indent="0" algn="ctr">
              <a:buNone/>
              <a:defRPr sz="1680"/>
            </a:lvl7pPr>
            <a:lvl8pPr marL="3360336" indent="0" algn="ctr">
              <a:buNone/>
              <a:defRPr sz="1680"/>
            </a:lvl8pPr>
            <a:lvl9pPr marL="3840384" indent="0" algn="ctr">
              <a:buNone/>
              <a:defRPr sz="1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25/07/2017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71747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25/07/2017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833409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60" y="681567"/>
            <a:ext cx="2070259" cy="1084876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60084" y="681567"/>
            <a:ext cx="6090761" cy="108487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25/07/2017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908480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25/07/2017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4249968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5"/>
            <a:ext cx="8281035" cy="5325109"/>
          </a:xfrm>
        </p:spPr>
        <p:txBody>
          <a:bodyPr anchor="b"/>
          <a:lstStyle>
            <a:lvl1pPr>
              <a:defRPr sz="6300"/>
            </a:lvl1pPr>
          </a:lstStyle>
          <a:p>
            <a:r>
              <a:rPr lang="en-US" smtClean="0"/>
              <a:t>Click to edit Master title style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48" indent="0">
              <a:buNone/>
              <a:defRPr sz="2100">
                <a:solidFill>
                  <a:schemeClr val="tx1">
                    <a:tint val="75000"/>
                  </a:schemeClr>
                </a:solidFill>
              </a:defRPr>
            </a:lvl2pPr>
            <a:lvl3pPr marL="960096" indent="0">
              <a:buNone/>
              <a:defRPr sz="1891">
                <a:solidFill>
                  <a:schemeClr val="tx1">
                    <a:tint val="75000"/>
                  </a:schemeClr>
                </a:solidFill>
              </a:defRPr>
            </a:lvl3pPr>
            <a:lvl4pPr marL="1440144" indent="0">
              <a:buNone/>
              <a:defRPr sz="1680">
                <a:solidFill>
                  <a:schemeClr val="tx1">
                    <a:tint val="75000"/>
                  </a:schemeClr>
                </a:solidFill>
              </a:defRPr>
            </a:lvl4pPr>
            <a:lvl5pPr marL="1920192" indent="0">
              <a:buNone/>
              <a:defRPr sz="1680">
                <a:solidFill>
                  <a:schemeClr val="tx1">
                    <a:tint val="75000"/>
                  </a:schemeClr>
                </a:solidFill>
              </a:defRPr>
            </a:lvl5pPr>
            <a:lvl6pPr marL="2400240" indent="0">
              <a:buNone/>
              <a:defRPr sz="1680">
                <a:solidFill>
                  <a:schemeClr val="tx1">
                    <a:tint val="75000"/>
                  </a:schemeClr>
                </a:solidFill>
              </a:defRPr>
            </a:lvl6pPr>
            <a:lvl7pPr marL="2880288" indent="0">
              <a:buNone/>
              <a:defRPr sz="1680">
                <a:solidFill>
                  <a:schemeClr val="tx1">
                    <a:tint val="75000"/>
                  </a:schemeClr>
                </a:solidFill>
              </a:defRPr>
            </a:lvl7pPr>
            <a:lvl8pPr marL="3360336" indent="0">
              <a:buNone/>
              <a:defRPr sz="1680">
                <a:solidFill>
                  <a:schemeClr val="tx1">
                    <a:tint val="75000"/>
                  </a:schemeClr>
                </a:solidFill>
              </a:defRPr>
            </a:lvl8pPr>
            <a:lvl9pPr marL="3840384" indent="0">
              <a:buNone/>
              <a:defRPr sz="1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F67EF4-3E3F-41D9-AB59-178FFA85FB21}" type="datetimeFigureOut">
              <a:rPr lang="en-AU" smtClean="0"/>
              <a:t>25/07/2017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829753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60083" y="3407833"/>
            <a:ext cx="4080510" cy="81224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60608" y="3407833"/>
            <a:ext cx="4080510" cy="81224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F67EF4-3E3F-41D9-AB59-178FFA85FB21}" type="datetimeFigureOut">
              <a:rPr lang="en-AU" smtClean="0"/>
              <a:t>25/07/2017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071835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4" y="681571"/>
            <a:ext cx="8281035" cy="247438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61334" y="3138173"/>
            <a:ext cx="4061757" cy="1537969"/>
          </a:xfrm>
        </p:spPr>
        <p:txBody>
          <a:bodyPr anchor="b"/>
          <a:lstStyle>
            <a:lvl1pPr marL="0" indent="0">
              <a:buNone/>
              <a:defRPr sz="2520" b="1"/>
            </a:lvl1pPr>
            <a:lvl2pPr marL="480048" indent="0">
              <a:buNone/>
              <a:defRPr sz="2100" b="1"/>
            </a:lvl2pPr>
            <a:lvl3pPr marL="960096" indent="0">
              <a:buNone/>
              <a:defRPr sz="1891" b="1"/>
            </a:lvl3pPr>
            <a:lvl4pPr marL="1440144" indent="0">
              <a:buNone/>
              <a:defRPr sz="1680" b="1"/>
            </a:lvl4pPr>
            <a:lvl5pPr marL="1920192" indent="0">
              <a:buNone/>
              <a:defRPr sz="1680" b="1"/>
            </a:lvl5pPr>
            <a:lvl6pPr marL="2400240" indent="0">
              <a:buNone/>
              <a:defRPr sz="1680" b="1"/>
            </a:lvl6pPr>
            <a:lvl7pPr marL="2880288" indent="0">
              <a:buNone/>
              <a:defRPr sz="1680" b="1"/>
            </a:lvl7pPr>
            <a:lvl8pPr marL="3360336" indent="0">
              <a:buNone/>
              <a:defRPr sz="1680" b="1"/>
            </a:lvl8pPr>
            <a:lvl9pPr marL="3840384" indent="0">
              <a:buNone/>
              <a:defRPr sz="1680" b="1"/>
            </a:lvl9pPr>
          </a:lstStyle>
          <a:p>
            <a:pPr lvl="0"/>
            <a:r>
              <a:rPr lang="en-US" smtClean="0"/>
              <a:t>Click to edit Master text styles</a:t>
            </a:r>
          </a:p>
        </p:txBody>
      </p:sp>
      <p:sp>
        <p:nvSpPr>
          <p:cNvPr id="4" name="Content Placeholder 3"/>
          <p:cNvSpPr>
            <a:spLocks noGrp="1"/>
          </p:cNvSpPr>
          <p:nvPr>
            <p:ph sz="half" idx="2"/>
          </p:nvPr>
        </p:nvSpPr>
        <p:spPr>
          <a:xfrm>
            <a:off x="661334" y="4676140"/>
            <a:ext cx="4061757" cy="6877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60608" y="3138173"/>
            <a:ext cx="4081761" cy="1537969"/>
          </a:xfrm>
        </p:spPr>
        <p:txBody>
          <a:bodyPr anchor="b"/>
          <a:lstStyle>
            <a:lvl1pPr marL="0" indent="0">
              <a:buNone/>
              <a:defRPr sz="2520" b="1"/>
            </a:lvl1pPr>
            <a:lvl2pPr marL="480048" indent="0">
              <a:buNone/>
              <a:defRPr sz="2100" b="1"/>
            </a:lvl2pPr>
            <a:lvl3pPr marL="960096" indent="0">
              <a:buNone/>
              <a:defRPr sz="1891" b="1"/>
            </a:lvl3pPr>
            <a:lvl4pPr marL="1440144" indent="0">
              <a:buNone/>
              <a:defRPr sz="1680" b="1"/>
            </a:lvl4pPr>
            <a:lvl5pPr marL="1920192" indent="0">
              <a:buNone/>
              <a:defRPr sz="1680" b="1"/>
            </a:lvl5pPr>
            <a:lvl6pPr marL="2400240" indent="0">
              <a:buNone/>
              <a:defRPr sz="1680" b="1"/>
            </a:lvl6pPr>
            <a:lvl7pPr marL="2880288" indent="0">
              <a:buNone/>
              <a:defRPr sz="1680" b="1"/>
            </a:lvl7pPr>
            <a:lvl8pPr marL="3360336" indent="0">
              <a:buNone/>
              <a:defRPr sz="1680" b="1"/>
            </a:lvl8pPr>
            <a:lvl9pPr marL="3840384" indent="0">
              <a:buNone/>
              <a:defRPr sz="1680" b="1"/>
            </a:lvl9pPr>
          </a:lstStyle>
          <a:p>
            <a:pPr lvl="0"/>
            <a:r>
              <a:rPr lang="en-US" smtClean="0"/>
              <a:t>Click to edit Master text styles</a:t>
            </a:r>
          </a:p>
        </p:txBody>
      </p:sp>
      <p:sp>
        <p:nvSpPr>
          <p:cNvPr id="6" name="Content Placeholder 5"/>
          <p:cNvSpPr>
            <a:spLocks noGrp="1"/>
          </p:cNvSpPr>
          <p:nvPr>
            <p:ph sz="quarter" idx="4"/>
          </p:nvPr>
        </p:nvSpPr>
        <p:spPr>
          <a:xfrm>
            <a:off x="4860608" y="4676140"/>
            <a:ext cx="4081761" cy="6877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F67EF4-3E3F-41D9-AB59-178FFA85FB21}" type="datetimeFigureOut">
              <a:rPr lang="en-AU" smtClean="0"/>
              <a:t>25/07/2017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25459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F67EF4-3E3F-41D9-AB59-178FFA85FB21}" type="datetimeFigureOut">
              <a:rPr lang="en-AU" smtClean="0"/>
              <a:t>25/07/2017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2573540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F67EF4-3E3F-41D9-AB59-178FFA85FB21}" type="datetimeFigureOut">
              <a:rPr lang="en-AU" smtClean="0"/>
              <a:t>25/07/2017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21339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4" y="853440"/>
            <a:ext cx="3096637" cy="2987040"/>
          </a:xfrm>
        </p:spPr>
        <p:txBody>
          <a:bodyPr anchor="b"/>
          <a:lstStyle>
            <a:lvl1pPr>
              <a:defRPr sz="3360"/>
            </a:lvl1pPr>
          </a:lstStyle>
          <a:p>
            <a:r>
              <a:rPr lang="en-US" smtClean="0"/>
              <a:t>Click to edit Master title style</a:t>
            </a:r>
            <a:endParaRPr lang="en-US" dirty="0"/>
          </a:p>
        </p:txBody>
      </p:sp>
      <p:sp>
        <p:nvSpPr>
          <p:cNvPr id="3" name="Content Placeholder 2"/>
          <p:cNvSpPr>
            <a:spLocks noGrp="1"/>
          </p:cNvSpPr>
          <p:nvPr>
            <p:ph idx="1"/>
          </p:nvPr>
        </p:nvSpPr>
        <p:spPr>
          <a:xfrm>
            <a:off x="4081761" y="1843197"/>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61334" y="3840481"/>
            <a:ext cx="3096637" cy="7114964"/>
          </a:xfrm>
        </p:spPr>
        <p:txBody>
          <a:bodyPr/>
          <a:lstStyle>
            <a:lvl1pPr marL="0" indent="0">
              <a:buNone/>
              <a:defRPr sz="1680"/>
            </a:lvl1pPr>
            <a:lvl2pPr marL="480048" indent="0">
              <a:buNone/>
              <a:defRPr sz="1471"/>
            </a:lvl2pPr>
            <a:lvl3pPr marL="960096" indent="0">
              <a:buNone/>
              <a:defRPr sz="1260"/>
            </a:lvl3pPr>
            <a:lvl4pPr marL="1440144" indent="0">
              <a:buNone/>
              <a:defRPr sz="1051"/>
            </a:lvl4pPr>
            <a:lvl5pPr marL="1920192" indent="0">
              <a:buNone/>
              <a:defRPr sz="1051"/>
            </a:lvl5pPr>
            <a:lvl6pPr marL="2400240" indent="0">
              <a:buNone/>
              <a:defRPr sz="1051"/>
            </a:lvl6pPr>
            <a:lvl7pPr marL="2880288" indent="0">
              <a:buNone/>
              <a:defRPr sz="1051"/>
            </a:lvl7pPr>
            <a:lvl8pPr marL="3360336" indent="0">
              <a:buNone/>
              <a:defRPr sz="1051"/>
            </a:lvl8pPr>
            <a:lvl9pPr marL="3840384" indent="0">
              <a:buNone/>
              <a:defRPr sz="105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67EF4-3E3F-41D9-AB59-178FFA85FB21}" type="datetimeFigureOut">
              <a:rPr lang="en-AU" smtClean="0"/>
              <a:t>25/07/2017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123838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4" y="853440"/>
            <a:ext cx="3096637" cy="2987040"/>
          </a:xfrm>
        </p:spPr>
        <p:txBody>
          <a:bodyPr anchor="b"/>
          <a:lstStyle>
            <a:lvl1pPr>
              <a:defRPr sz="3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81761" y="1843197"/>
            <a:ext cx="4860608" cy="9097433"/>
          </a:xfrm>
        </p:spPr>
        <p:txBody>
          <a:bodyPr anchor="t"/>
          <a:lstStyle>
            <a:lvl1pPr marL="0" indent="0">
              <a:buNone/>
              <a:defRPr sz="3360"/>
            </a:lvl1pPr>
            <a:lvl2pPr marL="480048" indent="0">
              <a:buNone/>
              <a:defRPr sz="2940"/>
            </a:lvl2pPr>
            <a:lvl3pPr marL="960096" indent="0">
              <a:buNone/>
              <a:defRPr sz="2520"/>
            </a:lvl3pPr>
            <a:lvl4pPr marL="1440144" indent="0">
              <a:buNone/>
              <a:defRPr sz="2100"/>
            </a:lvl4pPr>
            <a:lvl5pPr marL="1920192" indent="0">
              <a:buNone/>
              <a:defRPr sz="2100"/>
            </a:lvl5pPr>
            <a:lvl6pPr marL="2400240" indent="0">
              <a:buNone/>
              <a:defRPr sz="2100"/>
            </a:lvl6pPr>
            <a:lvl7pPr marL="2880288" indent="0">
              <a:buNone/>
              <a:defRPr sz="2100"/>
            </a:lvl7pPr>
            <a:lvl8pPr marL="3360336" indent="0">
              <a:buNone/>
              <a:defRPr sz="2100"/>
            </a:lvl8pPr>
            <a:lvl9pPr marL="3840384" indent="0">
              <a:buNone/>
              <a:defRPr sz="2100"/>
            </a:lvl9pPr>
          </a:lstStyle>
          <a:p>
            <a:r>
              <a:rPr lang="en-US" smtClean="0"/>
              <a:t>Click icon to add picture</a:t>
            </a:r>
            <a:endParaRPr lang="en-US" dirty="0"/>
          </a:p>
        </p:txBody>
      </p:sp>
      <p:sp>
        <p:nvSpPr>
          <p:cNvPr id="4" name="Text Placeholder 3"/>
          <p:cNvSpPr>
            <a:spLocks noGrp="1"/>
          </p:cNvSpPr>
          <p:nvPr>
            <p:ph type="body" sz="half" idx="2"/>
          </p:nvPr>
        </p:nvSpPr>
        <p:spPr>
          <a:xfrm>
            <a:off x="661334" y="3840481"/>
            <a:ext cx="3096637" cy="7114964"/>
          </a:xfrm>
        </p:spPr>
        <p:txBody>
          <a:bodyPr/>
          <a:lstStyle>
            <a:lvl1pPr marL="0" indent="0">
              <a:buNone/>
              <a:defRPr sz="1680"/>
            </a:lvl1pPr>
            <a:lvl2pPr marL="480048" indent="0">
              <a:buNone/>
              <a:defRPr sz="1471"/>
            </a:lvl2pPr>
            <a:lvl3pPr marL="960096" indent="0">
              <a:buNone/>
              <a:defRPr sz="1260"/>
            </a:lvl3pPr>
            <a:lvl4pPr marL="1440144" indent="0">
              <a:buNone/>
              <a:defRPr sz="1051"/>
            </a:lvl4pPr>
            <a:lvl5pPr marL="1920192" indent="0">
              <a:buNone/>
              <a:defRPr sz="1051"/>
            </a:lvl5pPr>
            <a:lvl6pPr marL="2400240" indent="0">
              <a:buNone/>
              <a:defRPr sz="1051"/>
            </a:lvl6pPr>
            <a:lvl7pPr marL="2880288" indent="0">
              <a:buNone/>
              <a:defRPr sz="1051"/>
            </a:lvl7pPr>
            <a:lvl8pPr marL="3360336" indent="0">
              <a:buNone/>
              <a:defRPr sz="1051"/>
            </a:lvl8pPr>
            <a:lvl9pPr marL="3840384" indent="0">
              <a:buNone/>
              <a:defRPr sz="105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67EF4-3E3F-41D9-AB59-178FFA85FB21}" type="datetimeFigureOut">
              <a:rPr lang="en-AU" smtClean="0"/>
              <a:t>25/07/2017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543705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1"/>
            <a:ext cx="8281035" cy="247438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60083" y="3407833"/>
            <a:ext cx="8281035" cy="81224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60083" y="11865190"/>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DBF67EF4-3E3F-41D9-AB59-178FFA85FB21}" type="datetimeFigureOut">
              <a:rPr lang="en-AU" smtClean="0"/>
              <a:t>25/07/2017</a:t>
            </a:fld>
            <a:endParaRPr lang="en-AU"/>
          </a:p>
        </p:txBody>
      </p:sp>
      <p:sp>
        <p:nvSpPr>
          <p:cNvPr id="5" name="Footer Placeholder 4"/>
          <p:cNvSpPr>
            <a:spLocks noGrp="1"/>
          </p:cNvSpPr>
          <p:nvPr>
            <p:ph type="ftr" sz="quarter" idx="3"/>
          </p:nvPr>
        </p:nvSpPr>
        <p:spPr>
          <a:xfrm>
            <a:off x="3180398" y="11865190"/>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780848" y="11865190"/>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BAD1E337-6B3E-4376-B3C4-42CF1C8EE823}" type="slidenum">
              <a:rPr lang="en-AU" smtClean="0"/>
              <a:t>‹#›</a:t>
            </a:fld>
            <a:endParaRPr lang="en-AU"/>
          </a:p>
        </p:txBody>
      </p:sp>
    </p:spTree>
    <p:extLst>
      <p:ext uri="{BB962C8B-B14F-4D97-AF65-F5344CB8AC3E}">
        <p14:creationId xmlns:p14="http://schemas.microsoft.com/office/powerpoint/2010/main" val="144541345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60096"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25" indent="-240025" algn="l" defTabSz="960096" rtl="0" eaLnBrk="1" latinLnBrk="0" hangingPunct="1">
        <a:lnSpc>
          <a:spcPct val="90000"/>
        </a:lnSpc>
        <a:spcBef>
          <a:spcPts val="1051"/>
        </a:spcBef>
        <a:buFont typeface="Arial" panose="020B0604020202020204" pitchFamily="34" charset="0"/>
        <a:buChar char="•"/>
        <a:defRPr sz="2940" kern="1200">
          <a:solidFill>
            <a:schemeClr val="tx1"/>
          </a:solidFill>
          <a:latin typeface="+mn-lt"/>
          <a:ea typeface="+mn-ea"/>
          <a:cs typeface="+mn-cs"/>
        </a:defRPr>
      </a:lvl1pPr>
      <a:lvl2pPr marL="720073" indent="-240025" algn="l" defTabSz="960096"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21" indent="-240025" algn="l" defTabSz="960096"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169"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4pPr>
      <a:lvl5pPr marL="2160217"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5pPr>
      <a:lvl6pPr marL="2640265"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6pPr>
      <a:lvl7pPr marL="3120313"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7pPr>
      <a:lvl8pPr marL="3600361"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8pPr>
      <a:lvl9pPr marL="4080409"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9pPr>
    </p:bodyStyle>
    <p:otherStyle>
      <a:defPPr>
        <a:defRPr lang="en-US"/>
      </a:defPPr>
      <a:lvl1pPr marL="0" algn="l" defTabSz="960096" rtl="0" eaLnBrk="1" latinLnBrk="0" hangingPunct="1">
        <a:defRPr sz="1891" kern="1200">
          <a:solidFill>
            <a:schemeClr val="tx1"/>
          </a:solidFill>
          <a:latin typeface="+mn-lt"/>
          <a:ea typeface="+mn-ea"/>
          <a:cs typeface="+mn-cs"/>
        </a:defRPr>
      </a:lvl1pPr>
      <a:lvl2pPr marL="480048" algn="l" defTabSz="960096" rtl="0" eaLnBrk="1" latinLnBrk="0" hangingPunct="1">
        <a:defRPr sz="1891" kern="1200">
          <a:solidFill>
            <a:schemeClr val="tx1"/>
          </a:solidFill>
          <a:latin typeface="+mn-lt"/>
          <a:ea typeface="+mn-ea"/>
          <a:cs typeface="+mn-cs"/>
        </a:defRPr>
      </a:lvl2pPr>
      <a:lvl3pPr marL="960096" algn="l" defTabSz="960096" rtl="0" eaLnBrk="1" latinLnBrk="0" hangingPunct="1">
        <a:defRPr sz="1891" kern="1200">
          <a:solidFill>
            <a:schemeClr val="tx1"/>
          </a:solidFill>
          <a:latin typeface="+mn-lt"/>
          <a:ea typeface="+mn-ea"/>
          <a:cs typeface="+mn-cs"/>
        </a:defRPr>
      </a:lvl3pPr>
      <a:lvl4pPr marL="1440144" algn="l" defTabSz="960096" rtl="0" eaLnBrk="1" latinLnBrk="0" hangingPunct="1">
        <a:defRPr sz="1891" kern="1200">
          <a:solidFill>
            <a:schemeClr val="tx1"/>
          </a:solidFill>
          <a:latin typeface="+mn-lt"/>
          <a:ea typeface="+mn-ea"/>
          <a:cs typeface="+mn-cs"/>
        </a:defRPr>
      </a:lvl4pPr>
      <a:lvl5pPr marL="1920192" algn="l" defTabSz="960096" rtl="0" eaLnBrk="1" latinLnBrk="0" hangingPunct="1">
        <a:defRPr sz="1891" kern="1200">
          <a:solidFill>
            <a:schemeClr val="tx1"/>
          </a:solidFill>
          <a:latin typeface="+mn-lt"/>
          <a:ea typeface="+mn-ea"/>
          <a:cs typeface="+mn-cs"/>
        </a:defRPr>
      </a:lvl5pPr>
      <a:lvl6pPr marL="2400240" algn="l" defTabSz="960096" rtl="0" eaLnBrk="1" latinLnBrk="0" hangingPunct="1">
        <a:defRPr sz="1891" kern="1200">
          <a:solidFill>
            <a:schemeClr val="tx1"/>
          </a:solidFill>
          <a:latin typeface="+mn-lt"/>
          <a:ea typeface="+mn-ea"/>
          <a:cs typeface="+mn-cs"/>
        </a:defRPr>
      </a:lvl6pPr>
      <a:lvl7pPr marL="2880288" algn="l" defTabSz="960096" rtl="0" eaLnBrk="1" latinLnBrk="0" hangingPunct="1">
        <a:defRPr sz="1891" kern="1200">
          <a:solidFill>
            <a:schemeClr val="tx1"/>
          </a:solidFill>
          <a:latin typeface="+mn-lt"/>
          <a:ea typeface="+mn-ea"/>
          <a:cs typeface="+mn-cs"/>
        </a:defRPr>
      </a:lvl7pPr>
      <a:lvl8pPr marL="3360336" algn="l" defTabSz="960096" rtl="0" eaLnBrk="1" latinLnBrk="0" hangingPunct="1">
        <a:defRPr sz="1891" kern="1200">
          <a:solidFill>
            <a:schemeClr val="tx1"/>
          </a:solidFill>
          <a:latin typeface="+mn-lt"/>
          <a:ea typeface="+mn-ea"/>
          <a:cs typeface="+mn-cs"/>
        </a:defRPr>
      </a:lvl8pPr>
      <a:lvl9pPr marL="3840384" algn="l" defTabSz="960096" rtl="0" eaLnBrk="1" latinLnBrk="0" hangingPunct="1">
        <a:defRPr sz="189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2.tiff"/><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tiff"/><Relationship Id="rId7" Type="http://schemas.openxmlformats.org/officeDocument/2006/relationships/image" Target="../media/image11.tiff"/><Relationship Id="rId12" Type="http://schemas.openxmlformats.org/officeDocument/2006/relationships/image" Target="../media/image16.tiff"/><Relationship Id="rId17" Type="http://schemas.openxmlformats.org/officeDocument/2006/relationships/image" Target="../media/image21.png"/><Relationship Id="rId2" Type="http://schemas.openxmlformats.org/officeDocument/2006/relationships/notesSlide" Target="../notesSlides/notesSlide3.xml"/><Relationship Id="rId16"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10.tiff"/><Relationship Id="rId11" Type="http://schemas.openxmlformats.org/officeDocument/2006/relationships/image" Target="../media/image15.tiff"/><Relationship Id="rId5" Type="http://schemas.openxmlformats.org/officeDocument/2006/relationships/image" Target="../media/image9.tiff"/><Relationship Id="rId15" Type="http://schemas.openxmlformats.org/officeDocument/2006/relationships/image" Target="../media/image19.png"/><Relationship Id="rId10" Type="http://schemas.openxmlformats.org/officeDocument/2006/relationships/image" Target="../media/image14.tiff"/><Relationship Id="rId19" Type="http://schemas.openxmlformats.org/officeDocument/2006/relationships/image" Target="../media/image23.png"/><Relationship Id="rId4" Type="http://schemas.openxmlformats.org/officeDocument/2006/relationships/image" Target="../media/image8.tiff"/><Relationship Id="rId9" Type="http://schemas.openxmlformats.org/officeDocument/2006/relationships/image" Target="../media/image13.tiff"/><Relationship Id="rId1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6219790" y="1042460"/>
            <a:ext cx="3298244" cy="2924175"/>
          </a:xfrm>
          <a:prstGeom prst="rect">
            <a:avLst/>
          </a:prstGeom>
        </p:spPr>
      </p:pic>
      <p:sp>
        <p:nvSpPr>
          <p:cNvPr id="20" name="TextBox 19">
            <a:extLst>
              <a:ext uri="{FF2B5EF4-FFF2-40B4-BE49-F238E27FC236}">
                <a16:creationId xmlns:a16="http://schemas.microsoft.com/office/drawing/2014/main" xmlns="" id="{036694F8-822A-4EA9-A83F-BB11CF14A3AC}"/>
              </a:ext>
            </a:extLst>
          </p:cNvPr>
          <p:cNvSpPr txBox="1"/>
          <p:nvPr/>
        </p:nvSpPr>
        <p:spPr>
          <a:xfrm>
            <a:off x="2492677" y="509354"/>
            <a:ext cx="205508" cy="276999"/>
          </a:xfrm>
          <a:prstGeom prst="rect">
            <a:avLst/>
          </a:prstGeom>
          <a:noFill/>
        </p:spPr>
        <p:txBody>
          <a:bodyPr wrap="square" rtlCol="0">
            <a:spAutoFit/>
          </a:bodyPr>
          <a:lstStyle/>
          <a:p>
            <a:r>
              <a:rPr lang="en-AU" sz="1200" dirty="0"/>
              <a:t>a</a:t>
            </a:r>
          </a:p>
        </p:txBody>
      </p:sp>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889" y="443234"/>
            <a:ext cx="2554271" cy="3595764"/>
          </a:xfrm>
          <a:prstGeom prst="rect">
            <a:avLst/>
          </a:prstGeom>
        </p:spPr>
      </p:pic>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55850" y="970099"/>
            <a:ext cx="3373474" cy="3068899"/>
          </a:xfrm>
          <a:prstGeom prst="rect">
            <a:avLst/>
          </a:prstGeom>
        </p:spPr>
      </p:pic>
      <p:sp>
        <p:nvSpPr>
          <p:cNvPr id="3" name="TextBox 2"/>
          <p:cNvSpPr txBox="1"/>
          <p:nvPr/>
        </p:nvSpPr>
        <p:spPr>
          <a:xfrm>
            <a:off x="105889" y="295275"/>
            <a:ext cx="341786" cy="369332"/>
          </a:xfrm>
          <a:prstGeom prst="rect">
            <a:avLst/>
          </a:prstGeom>
          <a:noFill/>
        </p:spPr>
        <p:txBody>
          <a:bodyPr wrap="square" rtlCol="0">
            <a:spAutoFit/>
          </a:bodyPr>
          <a:lstStyle/>
          <a:p>
            <a:r>
              <a:rPr lang="en-AU" dirty="0" smtClean="0"/>
              <a:t>a</a:t>
            </a:r>
            <a:endParaRPr lang="en-AU" dirty="0"/>
          </a:p>
        </p:txBody>
      </p:sp>
      <p:sp>
        <p:nvSpPr>
          <p:cNvPr id="18" name="TextBox 17"/>
          <p:cNvSpPr txBox="1"/>
          <p:nvPr/>
        </p:nvSpPr>
        <p:spPr>
          <a:xfrm>
            <a:off x="3122357" y="300359"/>
            <a:ext cx="341786" cy="369332"/>
          </a:xfrm>
          <a:prstGeom prst="rect">
            <a:avLst/>
          </a:prstGeom>
          <a:noFill/>
        </p:spPr>
        <p:txBody>
          <a:bodyPr wrap="square" rtlCol="0">
            <a:spAutoFit/>
          </a:bodyPr>
          <a:lstStyle/>
          <a:p>
            <a:r>
              <a:rPr lang="en-AU" dirty="0" smtClean="0"/>
              <a:t>b</a:t>
            </a:r>
            <a:endParaRPr lang="en-AU" dirty="0"/>
          </a:p>
        </p:txBody>
      </p:sp>
      <p:sp>
        <p:nvSpPr>
          <p:cNvPr id="19" name="TextBox 18"/>
          <p:cNvSpPr txBox="1"/>
          <p:nvPr/>
        </p:nvSpPr>
        <p:spPr>
          <a:xfrm>
            <a:off x="6398957" y="295275"/>
            <a:ext cx="341786" cy="369332"/>
          </a:xfrm>
          <a:prstGeom prst="rect">
            <a:avLst/>
          </a:prstGeom>
          <a:noFill/>
        </p:spPr>
        <p:txBody>
          <a:bodyPr wrap="square" rtlCol="0">
            <a:spAutoFit/>
          </a:bodyPr>
          <a:lstStyle/>
          <a:p>
            <a:r>
              <a:rPr lang="en-AU" dirty="0" smtClean="0"/>
              <a:t>c</a:t>
            </a:r>
            <a:endParaRPr lang="en-AU" dirty="0"/>
          </a:p>
        </p:txBody>
      </p:sp>
    </p:spTree>
    <p:extLst>
      <p:ext uri="{BB962C8B-B14F-4D97-AF65-F5344CB8AC3E}">
        <p14:creationId xmlns:p14="http://schemas.microsoft.com/office/powerpoint/2010/main" val="34549998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736210" y="786353"/>
            <a:ext cx="3228635" cy="3048538"/>
            <a:chOff x="671824" y="1653267"/>
            <a:chExt cx="6668639" cy="6199336"/>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1824" y="1653267"/>
              <a:ext cx="6668639" cy="6199336"/>
            </a:xfrm>
            <a:prstGeom prst="rect">
              <a:avLst/>
            </a:prstGeom>
          </p:spPr>
        </p:pic>
        <p:sp>
          <p:nvSpPr>
            <p:cNvPr id="10" name="TextBox 9"/>
            <p:cNvSpPr txBox="1"/>
            <p:nvPr/>
          </p:nvSpPr>
          <p:spPr>
            <a:xfrm>
              <a:off x="2713631" y="3962399"/>
              <a:ext cx="1022034" cy="422727"/>
            </a:xfrm>
            <a:prstGeom prst="rect">
              <a:avLst/>
            </a:prstGeom>
            <a:noFill/>
          </p:spPr>
          <p:txBody>
            <a:bodyPr wrap="square" rtlCol="0">
              <a:spAutoFit/>
            </a:bodyPr>
            <a:lstStyle/>
            <a:p>
              <a:r>
                <a:rPr lang="en-AU" sz="751" dirty="0"/>
                <a:t>64%</a:t>
              </a:r>
            </a:p>
          </p:txBody>
        </p:sp>
        <p:sp>
          <p:nvSpPr>
            <p:cNvPr id="11" name="TextBox 10"/>
            <p:cNvSpPr txBox="1"/>
            <p:nvPr/>
          </p:nvSpPr>
          <p:spPr>
            <a:xfrm>
              <a:off x="2459940" y="3795264"/>
              <a:ext cx="2199041" cy="422727"/>
            </a:xfrm>
            <a:prstGeom prst="rect">
              <a:avLst/>
            </a:prstGeom>
            <a:noFill/>
          </p:spPr>
          <p:txBody>
            <a:bodyPr wrap="square" rtlCol="0">
              <a:spAutoFit/>
            </a:bodyPr>
            <a:lstStyle/>
            <a:p>
              <a:r>
                <a:rPr lang="en-AU" sz="751" dirty="0"/>
                <a:t>Photosynthesis</a:t>
              </a:r>
            </a:p>
          </p:txBody>
        </p:sp>
      </p:gr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64845" y="450120"/>
            <a:ext cx="3538655" cy="3588878"/>
          </a:xfrm>
          <a:prstGeom prst="rect">
            <a:avLst/>
          </a:prstGeom>
        </p:spPr>
      </p:pic>
      <p:grpSp>
        <p:nvGrpSpPr>
          <p:cNvPr id="13" name="Group 12">
            <a:extLst>
              <a:ext uri="{FF2B5EF4-FFF2-40B4-BE49-F238E27FC236}">
                <a16:creationId xmlns:a16="http://schemas.microsoft.com/office/drawing/2014/main" xmlns="" id="{C9FFF9FF-C604-459E-BA51-CAAD744824C9}"/>
              </a:ext>
            </a:extLst>
          </p:cNvPr>
          <p:cNvGrpSpPr/>
          <p:nvPr/>
        </p:nvGrpSpPr>
        <p:grpSpPr>
          <a:xfrm>
            <a:off x="2454390" y="4601000"/>
            <a:ext cx="2540729" cy="1863115"/>
            <a:chOff x="-3343354" y="1339480"/>
            <a:chExt cx="4852762" cy="3296988"/>
          </a:xfrm>
        </p:grpSpPr>
        <p:pic>
          <p:nvPicPr>
            <p:cNvPr id="14" name="Picture 13" descr="abundance_rank_90pc.png">
              <a:extLst>
                <a:ext uri="{FF2B5EF4-FFF2-40B4-BE49-F238E27FC236}">
                  <a16:creationId xmlns:a16="http://schemas.microsoft.com/office/drawing/2014/main" xmlns="" id="{34BBFF6D-3CCF-4CB2-B743-963595FCD8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33402" y="1339480"/>
              <a:ext cx="4438936" cy="2855383"/>
            </a:xfrm>
            <a:prstGeom prst="rect">
              <a:avLst/>
            </a:prstGeom>
          </p:spPr>
        </p:pic>
        <p:sp>
          <p:nvSpPr>
            <p:cNvPr id="15" name="TextBox 14">
              <a:extLst>
                <a:ext uri="{FF2B5EF4-FFF2-40B4-BE49-F238E27FC236}">
                  <a16:creationId xmlns:a16="http://schemas.microsoft.com/office/drawing/2014/main" xmlns="" id="{589E7152-499C-44E8-BA29-4777970B8AAA}"/>
                </a:ext>
              </a:extLst>
            </p:cNvPr>
            <p:cNvSpPr txBox="1"/>
            <p:nvPr/>
          </p:nvSpPr>
          <p:spPr>
            <a:xfrm>
              <a:off x="-3343354" y="4253015"/>
              <a:ext cx="4852762" cy="383453"/>
            </a:xfrm>
            <a:prstGeom prst="rect">
              <a:avLst/>
            </a:prstGeom>
            <a:noFill/>
          </p:spPr>
          <p:txBody>
            <a:bodyPr wrap="square" rtlCol="0">
              <a:spAutoFit/>
            </a:bodyPr>
            <a:lstStyle/>
            <a:p>
              <a:r>
                <a:rPr lang="en-US" sz="788" dirty="0"/>
                <a:t>&lt;500 proteins account for &gt;90% total leaf protein</a:t>
              </a:r>
            </a:p>
          </p:txBody>
        </p:sp>
      </p:grpSp>
      <p:sp>
        <p:nvSpPr>
          <p:cNvPr id="16" name="Rectangle 15"/>
          <p:cNvSpPr/>
          <p:nvPr/>
        </p:nvSpPr>
        <p:spPr>
          <a:xfrm>
            <a:off x="4907223" y="4052133"/>
            <a:ext cx="4527547" cy="243380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TextBox 16"/>
          <p:cNvSpPr txBox="1"/>
          <p:nvPr/>
        </p:nvSpPr>
        <p:spPr>
          <a:xfrm>
            <a:off x="2780571" y="637241"/>
            <a:ext cx="341786" cy="369332"/>
          </a:xfrm>
          <a:prstGeom prst="rect">
            <a:avLst/>
          </a:prstGeom>
          <a:noFill/>
        </p:spPr>
        <p:txBody>
          <a:bodyPr wrap="square" rtlCol="0">
            <a:spAutoFit/>
          </a:bodyPr>
          <a:lstStyle/>
          <a:p>
            <a:r>
              <a:rPr lang="en-AU" dirty="0" smtClean="0"/>
              <a:t>a</a:t>
            </a:r>
            <a:endParaRPr lang="en-AU" dirty="0"/>
          </a:p>
        </p:txBody>
      </p:sp>
      <p:sp>
        <p:nvSpPr>
          <p:cNvPr id="18" name="TextBox 17"/>
          <p:cNvSpPr txBox="1"/>
          <p:nvPr/>
        </p:nvSpPr>
        <p:spPr>
          <a:xfrm>
            <a:off x="6180099" y="637241"/>
            <a:ext cx="341786" cy="369332"/>
          </a:xfrm>
          <a:prstGeom prst="rect">
            <a:avLst/>
          </a:prstGeom>
          <a:noFill/>
        </p:spPr>
        <p:txBody>
          <a:bodyPr wrap="square" rtlCol="0">
            <a:spAutoFit/>
          </a:bodyPr>
          <a:lstStyle/>
          <a:p>
            <a:r>
              <a:rPr lang="en-AU" dirty="0" smtClean="0"/>
              <a:t>b</a:t>
            </a:r>
            <a:endParaRPr lang="en-AU" dirty="0"/>
          </a:p>
        </p:txBody>
      </p:sp>
      <p:sp>
        <p:nvSpPr>
          <p:cNvPr id="19" name="TextBox 18"/>
          <p:cNvSpPr txBox="1"/>
          <p:nvPr/>
        </p:nvSpPr>
        <p:spPr>
          <a:xfrm>
            <a:off x="2780571" y="4044707"/>
            <a:ext cx="341786" cy="369332"/>
          </a:xfrm>
          <a:prstGeom prst="rect">
            <a:avLst/>
          </a:prstGeom>
          <a:noFill/>
        </p:spPr>
        <p:txBody>
          <a:bodyPr wrap="square" rtlCol="0">
            <a:spAutoFit/>
          </a:bodyPr>
          <a:lstStyle/>
          <a:p>
            <a:r>
              <a:rPr lang="en-AU" dirty="0" smtClean="0"/>
              <a:t>c</a:t>
            </a:r>
            <a:endParaRPr lang="en-AU" dirty="0"/>
          </a:p>
        </p:txBody>
      </p:sp>
      <p:sp>
        <p:nvSpPr>
          <p:cNvPr id="2" name="TextBox 1"/>
          <p:cNvSpPr txBox="1"/>
          <p:nvPr/>
        </p:nvSpPr>
        <p:spPr>
          <a:xfrm>
            <a:off x="4995119" y="4162425"/>
            <a:ext cx="205531" cy="369332"/>
          </a:xfrm>
          <a:prstGeom prst="rect">
            <a:avLst/>
          </a:prstGeom>
          <a:noFill/>
        </p:spPr>
        <p:txBody>
          <a:bodyPr wrap="square" rtlCol="0">
            <a:spAutoFit/>
          </a:bodyPr>
          <a:lstStyle/>
          <a:p>
            <a:r>
              <a:rPr lang="en-AU" dirty="0" smtClean="0"/>
              <a:t>d</a:t>
            </a:r>
            <a:endParaRPr lang="en-AU" dirty="0"/>
          </a:p>
        </p:txBody>
      </p:sp>
    </p:spTree>
    <p:extLst>
      <p:ext uri="{BB962C8B-B14F-4D97-AF65-F5344CB8AC3E}">
        <p14:creationId xmlns:p14="http://schemas.microsoft.com/office/powerpoint/2010/main" val="1431901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624223" y="7335444"/>
            <a:ext cx="5314045" cy="3596627"/>
            <a:chOff x="454288" y="7049499"/>
            <a:chExt cx="5314045" cy="3596627"/>
          </a:xfrm>
        </p:grpSpPr>
        <p:pic>
          <p:nvPicPr>
            <p:cNvPr id="55" name="Picture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75571" y="7583390"/>
              <a:ext cx="1697164" cy="1501981"/>
            </a:xfrm>
            <a:prstGeom prst="rect">
              <a:avLst/>
            </a:prstGeom>
          </p:spPr>
        </p:pic>
        <p:pic>
          <p:nvPicPr>
            <p:cNvPr id="56" name="Picture 5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71169" y="9144145"/>
              <a:ext cx="1697164" cy="1501981"/>
            </a:xfrm>
            <a:prstGeom prst="rect">
              <a:avLst/>
            </a:prstGeom>
          </p:spPr>
        </p:pic>
        <p:pic>
          <p:nvPicPr>
            <p:cNvPr id="59" name="Picture 5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06873" y="7583795"/>
              <a:ext cx="1697164" cy="1501981"/>
            </a:xfrm>
            <a:prstGeom prst="rect">
              <a:avLst/>
            </a:prstGeom>
          </p:spPr>
        </p:pic>
        <p:pic>
          <p:nvPicPr>
            <p:cNvPr id="60" name="Picture 5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02471" y="9144145"/>
              <a:ext cx="1697164" cy="1501981"/>
            </a:xfrm>
            <a:prstGeom prst="rect">
              <a:avLst/>
            </a:prstGeom>
          </p:spPr>
        </p:pic>
        <p:pic>
          <p:nvPicPr>
            <p:cNvPr id="61" name="Picture 6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4288" y="7557046"/>
              <a:ext cx="1697164" cy="1501981"/>
            </a:xfrm>
            <a:prstGeom prst="rect">
              <a:avLst/>
            </a:prstGeom>
          </p:spPr>
        </p:pic>
        <p:pic>
          <p:nvPicPr>
            <p:cNvPr id="62" name="Picture 6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5822" y="9144145"/>
              <a:ext cx="1697164" cy="1501981"/>
            </a:xfrm>
            <a:prstGeom prst="rect">
              <a:avLst/>
            </a:prstGeom>
          </p:spPr>
        </p:pic>
        <p:sp>
          <p:nvSpPr>
            <p:cNvPr id="67" name="TextBox 66"/>
            <p:cNvSpPr txBox="1"/>
            <p:nvPr/>
          </p:nvSpPr>
          <p:spPr>
            <a:xfrm>
              <a:off x="640086" y="7355928"/>
              <a:ext cx="133475" cy="261610"/>
            </a:xfrm>
            <a:prstGeom prst="rect">
              <a:avLst/>
            </a:prstGeom>
            <a:noFill/>
          </p:spPr>
          <p:txBody>
            <a:bodyPr wrap="square" rtlCol="0">
              <a:spAutoFit/>
            </a:bodyPr>
            <a:lstStyle/>
            <a:p>
              <a:r>
                <a:rPr lang="en-AU" sz="1100" dirty="0" err="1"/>
                <a:t>i</a:t>
              </a:r>
              <a:endParaRPr lang="en-AU" sz="1200" dirty="0"/>
            </a:p>
          </p:txBody>
        </p:sp>
        <p:sp>
          <p:nvSpPr>
            <p:cNvPr id="68" name="TextBox 67"/>
            <p:cNvSpPr txBox="1"/>
            <p:nvPr/>
          </p:nvSpPr>
          <p:spPr>
            <a:xfrm>
              <a:off x="2532879" y="7403827"/>
              <a:ext cx="467155" cy="276999"/>
            </a:xfrm>
            <a:prstGeom prst="rect">
              <a:avLst/>
            </a:prstGeom>
            <a:noFill/>
          </p:spPr>
          <p:txBody>
            <a:bodyPr wrap="square" rtlCol="0">
              <a:spAutoFit/>
            </a:bodyPr>
            <a:lstStyle/>
            <a:p>
              <a:r>
                <a:rPr lang="en-AU" sz="1200" dirty="0"/>
                <a:t>iii</a:t>
              </a:r>
            </a:p>
          </p:txBody>
        </p:sp>
        <p:sp>
          <p:nvSpPr>
            <p:cNvPr id="69" name="TextBox 68"/>
            <p:cNvSpPr txBox="1"/>
            <p:nvPr/>
          </p:nvSpPr>
          <p:spPr>
            <a:xfrm>
              <a:off x="4204695" y="7403827"/>
              <a:ext cx="368113" cy="261610"/>
            </a:xfrm>
            <a:prstGeom prst="rect">
              <a:avLst/>
            </a:prstGeom>
            <a:noFill/>
          </p:spPr>
          <p:txBody>
            <a:bodyPr wrap="square" rtlCol="0">
              <a:spAutoFit/>
            </a:bodyPr>
            <a:lstStyle/>
            <a:p>
              <a:r>
                <a:rPr lang="en-AU" sz="1100" dirty="0" smtClean="0"/>
                <a:t>v</a:t>
              </a:r>
              <a:endParaRPr lang="en-AU" sz="1200" dirty="0"/>
            </a:p>
          </p:txBody>
        </p:sp>
        <p:sp>
          <p:nvSpPr>
            <p:cNvPr id="70" name="TextBox 69"/>
            <p:cNvSpPr txBox="1"/>
            <p:nvPr/>
          </p:nvSpPr>
          <p:spPr>
            <a:xfrm>
              <a:off x="626837" y="8970781"/>
              <a:ext cx="277811" cy="261610"/>
            </a:xfrm>
            <a:prstGeom prst="rect">
              <a:avLst/>
            </a:prstGeom>
            <a:noFill/>
          </p:spPr>
          <p:txBody>
            <a:bodyPr wrap="square" rtlCol="0">
              <a:spAutoFit/>
            </a:bodyPr>
            <a:lstStyle/>
            <a:p>
              <a:r>
                <a:rPr lang="en-AU" sz="1100" dirty="0" smtClean="0"/>
                <a:t>ii</a:t>
              </a:r>
              <a:endParaRPr lang="en-AU" sz="1200" dirty="0"/>
            </a:p>
          </p:txBody>
        </p:sp>
        <p:sp>
          <p:nvSpPr>
            <p:cNvPr id="71" name="TextBox 70"/>
            <p:cNvSpPr txBox="1"/>
            <p:nvPr/>
          </p:nvSpPr>
          <p:spPr>
            <a:xfrm>
              <a:off x="2398753" y="8948212"/>
              <a:ext cx="325521" cy="261610"/>
            </a:xfrm>
            <a:prstGeom prst="rect">
              <a:avLst/>
            </a:prstGeom>
            <a:noFill/>
          </p:spPr>
          <p:txBody>
            <a:bodyPr wrap="square" rtlCol="0">
              <a:spAutoFit/>
            </a:bodyPr>
            <a:lstStyle/>
            <a:p>
              <a:r>
                <a:rPr lang="en-AU" sz="1100" dirty="0" smtClean="0"/>
                <a:t>iv</a:t>
              </a:r>
              <a:endParaRPr lang="en-AU" sz="1200" dirty="0"/>
            </a:p>
          </p:txBody>
        </p:sp>
        <p:sp>
          <p:nvSpPr>
            <p:cNvPr id="72" name="TextBox 71"/>
            <p:cNvSpPr txBox="1"/>
            <p:nvPr/>
          </p:nvSpPr>
          <p:spPr>
            <a:xfrm>
              <a:off x="4171905" y="8916980"/>
              <a:ext cx="300810" cy="261610"/>
            </a:xfrm>
            <a:prstGeom prst="rect">
              <a:avLst/>
            </a:prstGeom>
            <a:noFill/>
          </p:spPr>
          <p:txBody>
            <a:bodyPr wrap="square" rtlCol="0">
              <a:spAutoFit/>
            </a:bodyPr>
            <a:lstStyle/>
            <a:p>
              <a:r>
                <a:rPr lang="en-AU" sz="1100" dirty="0" smtClean="0"/>
                <a:t>vi</a:t>
              </a:r>
              <a:endParaRPr lang="en-AU" sz="1200" dirty="0"/>
            </a:p>
          </p:txBody>
        </p:sp>
        <p:sp>
          <p:nvSpPr>
            <p:cNvPr id="39" name="TextBox 38">
              <a:extLst>
                <a:ext uri="{FF2B5EF4-FFF2-40B4-BE49-F238E27FC236}">
                  <a16:creationId xmlns:a16="http://schemas.microsoft.com/office/drawing/2014/main" xmlns="" id="{036694F8-822A-4EA9-A83F-BB11CF14A3AC}"/>
                </a:ext>
              </a:extLst>
            </p:cNvPr>
            <p:cNvSpPr txBox="1"/>
            <p:nvPr/>
          </p:nvSpPr>
          <p:spPr>
            <a:xfrm>
              <a:off x="557412" y="7049499"/>
              <a:ext cx="205508" cy="276999"/>
            </a:xfrm>
            <a:prstGeom prst="rect">
              <a:avLst/>
            </a:prstGeom>
            <a:noFill/>
          </p:spPr>
          <p:txBody>
            <a:bodyPr wrap="square" rtlCol="0">
              <a:spAutoFit/>
            </a:bodyPr>
            <a:lstStyle/>
            <a:p>
              <a:r>
                <a:rPr lang="en-AU" sz="1200" dirty="0" smtClean="0"/>
                <a:t>b</a:t>
              </a:r>
              <a:endParaRPr lang="en-AU" sz="1200" dirty="0"/>
            </a:p>
          </p:txBody>
        </p:sp>
      </p:grpSp>
      <p:sp>
        <p:nvSpPr>
          <p:cNvPr id="48" name="TextBox 47"/>
          <p:cNvSpPr txBox="1"/>
          <p:nvPr/>
        </p:nvSpPr>
        <p:spPr>
          <a:xfrm>
            <a:off x="-4628060" y="1093352"/>
            <a:ext cx="4076700" cy="15604272"/>
          </a:xfrm>
          <a:prstGeom prst="rect">
            <a:avLst/>
          </a:prstGeom>
          <a:noFill/>
        </p:spPr>
        <p:txBody>
          <a:bodyPr wrap="square" rtlCol="0">
            <a:spAutoFit/>
          </a:bodyPr>
          <a:lstStyle/>
          <a:p>
            <a:r>
              <a:rPr lang="en-AU" dirty="0" smtClean="0"/>
              <a:t>Total protein amounts are strongly driven by temp and to a lesser extent rainfall. Individual protein groups are all correlated positively with total protein to varying extent, implicating: 1.) a general thermodynamic requirement for greater amounts per leaf area of all major protein functional classes at lower temperatures, and 2.) a substitution of water use efficiency for N-use efficiency at low </a:t>
            </a:r>
            <a:r>
              <a:rPr lang="en-AU" dirty="0" err="1" smtClean="0"/>
              <a:t>rainfall.s</a:t>
            </a:r>
            <a:endParaRPr lang="en-AU" dirty="0" smtClean="0"/>
          </a:p>
          <a:p>
            <a:endParaRPr lang="en-AU" dirty="0"/>
          </a:p>
          <a:p>
            <a:r>
              <a:rPr lang="en-AU" dirty="0"/>
              <a:t>Per leaf area trends in CC’s are essentially identical to environmental trends in leaf protein abundance (</a:t>
            </a:r>
            <a:r>
              <a:rPr lang="en-AU" dirty="0" err="1"/>
              <a:t>cor</a:t>
            </a:r>
            <a:r>
              <a:rPr lang="en-AU" dirty="0"/>
              <a:t> </a:t>
            </a:r>
            <a:r>
              <a:rPr lang="en-AU" dirty="0" smtClean="0"/>
              <a:t>= 0.97). No strong effect of environment on proportional allocation of CC’s (although some response to irradiance). Some evidence that carboxylation capacity per leaf area is increased by increasing LMA, although there </a:t>
            </a:r>
            <a:r>
              <a:rPr lang="en-AU" dirty="0"/>
              <a:t>is substantial variation in the total protein – LMA relationship, indicating that LMA is responding to other requirements than photosynthetic </a:t>
            </a:r>
            <a:r>
              <a:rPr lang="en-AU" dirty="0" smtClean="0"/>
              <a:t>capacity (see last para).  </a:t>
            </a:r>
          </a:p>
          <a:p>
            <a:endParaRPr lang="en-AU" dirty="0"/>
          </a:p>
          <a:p>
            <a:r>
              <a:rPr lang="en-AU" dirty="0" smtClean="0"/>
              <a:t>Patterns </a:t>
            </a:r>
            <a:r>
              <a:rPr lang="en-AU" dirty="0"/>
              <a:t>in per leaf area PS are also similar to patterns in total protein, although more variability is apparent in protein allocation to light harvesting capacity (</a:t>
            </a:r>
            <a:r>
              <a:rPr lang="en-AU" dirty="0" err="1"/>
              <a:t>cor</a:t>
            </a:r>
            <a:r>
              <a:rPr lang="en-AU" dirty="0"/>
              <a:t> = 0.82). Strong reduction in proportional allocation of protein to photosystems with increasing irradiance, and decreasing </a:t>
            </a:r>
            <a:r>
              <a:rPr lang="en-AU" dirty="0" err="1"/>
              <a:t>precip</a:t>
            </a:r>
            <a:r>
              <a:rPr lang="en-AU" dirty="0"/>
              <a:t>. Photosystem abundance does not increase on a per leaf area basis as leaves become thicker/denser, and reduces as a proportion of total leaf protein</a:t>
            </a:r>
            <a:r>
              <a:rPr lang="en-AU" dirty="0" smtClean="0"/>
              <a:t>.</a:t>
            </a:r>
            <a:r>
              <a:rPr lang="en-AU" dirty="0"/>
              <a:t/>
            </a:r>
            <a:br>
              <a:rPr lang="en-AU" dirty="0"/>
            </a:br>
            <a:endParaRPr lang="en-AU" dirty="0"/>
          </a:p>
          <a:p>
            <a:r>
              <a:rPr lang="en-AU" dirty="0" smtClean="0"/>
              <a:t>The role of LMA vs protein concentration (i.e. as a fraction of leaf dry mass) in determining per leaf area protein abundance depends interactively on MAP and MAT. Low per leaf area protein abundance at warm, wet sites is more closely associated with low LMA than low protein concentration, while high per leaf area protein abundance at cool, dry sites is strongly associated with high protein concentration. (This isn’t anything that couldn’t have been done using LMA, leaf N% and leaf </a:t>
            </a:r>
            <a:r>
              <a:rPr lang="en-AU" dirty="0" err="1" smtClean="0"/>
              <a:t>N_area</a:t>
            </a:r>
            <a:r>
              <a:rPr lang="en-AU" dirty="0" smtClean="0"/>
              <a:t>, but the point to make is that it’s not all just about increasing carboxylation capacity by adding layers of mesophyll).</a:t>
            </a:r>
          </a:p>
        </p:txBody>
      </p:sp>
      <p:pic>
        <p:nvPicPr>
          <p:cNvPr id="4"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19205" y="2749862"/>
            <a:ext cx="1644680" cy="1391848"/>
          </a:xfrm>
          <a:prstGeom prst="rect">
            <a:avLst/>
          </a:prstGeom>
        </p:spPr>
      </p:pic>
      <p:pic>
        <p:nvPicPr>
          <p:cNvPr id="5" name="Picture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386385" y="4322920"/>
            <a:ext cx="1644680" cy="1391848"/>
          </a:xfrm>
          <a:prstGeom prst="rect">
            <a:avLst/>
          </a:prstGeom>
        </p:spPr>
      </p:pic>
      <p:pic>
        <p:nvPicPr>
          <p:cNvPr id="57" name="Picture 5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692775" y="2601835"/>
            <a:ext cx="1697164" cy="1501981"/>
          </a:xfrm>
          <a:prstGeom prst="rect">
            <a:avLst/>
          </a:prstGeom>
        </p:spPr>
      </p:pic>
      <p:pic>
        <p:nvPicPr>
          <p:cNvPr id="58" name="Picture 5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689221" y="4239848"/>
            <a:ext cx="1697164" cy="1501981"/>
          </a:xfrm>
          <a:prstGeom prst="rect">
            <a:avLst/>
          </a:prstGeom>
        </p:spPr>
      </p:pic>
      <p:sp>
        <p:nvSpPr>
          <p:cNvPr id="73" name="TextBox 72"/>
          <p:cNvSpPr txBox="1"/>
          <p:nvPr/>
        </p:nvSpPr>
        <p:spPr>
          <a:xfrm>
            <a:off x="5871531" y="2564015"/>
            <a:ext cx="133475" cy="261610"/>
          </a:xfrm>
          <a:prstGeom prst="rect">
            <a:avLst/>
          </a:prstGeom>
          <a:noFill/>
        </p:spPr>
        <p:txBody>
          <a:bodyPr wrap="square" rtlCol="0">
            <a:spAutoFit/>
          </a:bodyPr>
          <a:lstStyle/>
          <a:p>
            <a:r>
              <a:rPr lang="en-AU" sz="1100" dirty="0" err="1"/>
              <a:t>i</a:t>
            </a:r>
            <a:endParaRPr lang="en-AU" sz="1200" dirty="0"/>
          </a:p>
        </p:txBody>
      </p:sp>
      <p:sp>
        <p:nvSpPr>
          <p:cNvPr id="74" name="TextBox 73"/>
          <p:cNvSpPr txBox="1"/>
          <p:nvPr/>
        </p:nvSpPr>
        <p:spPr>
          <a:xfrm>
            <a:off x="7526418" y="2708863"/>
            <a:ext cx="368289" cy="261610"/>
          </a:xfrm>
          <a:prstGeom prst="rect">
            <a:avLst/>
          </a:prstGeom>
          <a:noFill/>
        </p:spPr>
        <p:txBody>
          <a:bodyPr wrap="square" rtlCol="0">
            <a:spAutoFit/>
          </a:bodyPr>
          <a:lstStyle/>
          <a:p>
            <a:r>
              <a:rPr lang="en-AU" sz="1100" dirty="0" smtClean="0"/>
              <a:t>iii</a:t>
            </a:r>
            <a:endParaRPr lang="en-AU" sz="1200" dirty="0"/>
          </a:p>
        </p:txBody>
      </p:sp>
      <p:sp>
        <p:nvSpPr>
          <p:cNvPr id="75" name="TextBox 74"/>
          <p:cNvSpPr txBox="1"/>
          <p:nvPr/>
        </p:nvSpPr>
        <p:spPr>
          <a:xfrm>
            <a:off x="5871531" y="4116792"/>
            <a:ext cx="322748" cy="261610"/>
          </a:xfrm>
          <a:prstGeom prst="rect">
            <a:avLst/>
          </a:prstGeom>
          <a:noFill/>
        </p:spPr>
        <p:txBody>
          <a:bodyPr wrap="square" rtlCol="0">
            <a:spAutoFit/>
          </a:bodyPr>
          <a:lstStyle/>
          <a:p>
            <a:r>
              <a:rPr lang="en-AU" sz="1100" dirty="0" smtClean="0"/>
              <a:t>ii</a:t>
            </a:r>
            <a:endParaRPr lang="en-AU" sz="1200" dirty="0"/>
          </a:p>
        </p:txBody>
      </p:sp>
      <p:sp>
        <p:nvSpPr>
          <p:cNvPr id="76" name="TextBox 75"/>
          <p:cNvSpPr txBox="1"/>
          <p:nvPr/>
        </p:nvSpPr>
        <p:spPr>
          <a:xfrm>
            <a:off x="7526418" y="4105930"/>
            <a:ext cx="293444" cy="261610"/>
          </a:xfrm>
          <a:prstGeom prst="rect">
            <a:avLst/>
          </a:prstGeom>
          <a:noFill/>
        </p:spPr>
        <p:txBody>
          <a:bodyPr wrap="square" rtlCol="0">
            <a:spAutoFit/>
          </a:bodyPr>
          <a:lstStyle/>
          <a:p>
            <a:r>
              <a:rPr lang="en-AU" sz="1100" dirty="0" smtClean="0"/>
              <a:t>iv</a:t>
            </a:r>
            <a:endParaRPr lang="en-AU" sz="1200" dirty="0"/>
          </a:p>
        </p:txBody>
      </p:sp>
      <p:sp>
        <p:nvSpPr>
          <p:cNvPr id="44" name="TextBox 43">
            <a:extLst>
              <a:ext uri="{FF2B5EF4-FFF2-40B4-BE49-F238E27FC236}">
                <a16:creationId xmlns:a16="http://schemas.microsoft.com/office/drawing/2014/main" xmlns="" id="{036694F8-822A-4EA9-A83F-BB11CF14A3AC}"/>
              </a:ext>
            </a:extLst>
          </p:cNvPr>
          <p:cNvSpPr txBox="1"/>
          <p:nvPr/>
        </p:nvSpPr>
        <p:spPr>
          <a:xfrm>
            <a:off x="5898766" y="2367416"/>
            <a:ext cx="205508" cy="276999"/>
          </a:xfrm>
          <a:prstGeom prst="rect">
            <a:avLst/>
          </a:prstGeom>
          <a:noFill/>
        </p:spPr>
        <p:txBody>
          <a:bodyPr wrap="square" rtlCol="0">
            <a:spAutoFit/>
          </a:bodyPr>
          <a:lstStyle/>
          <a:p>
            <a:r>
              <a:rPr lang="en-AU" sz="1200" dirty="0" smtClean="0"/>
              <a:t>c</a:t>
            </a:r>
            <a:endParaRPr lang="en-AU" sz="1200" dirty="0"/>
          </a:p>
        </p:txBody>
      </p:sp>
      <p:grpSp>
        <p:nvGrpSpPr>
          <p:cNvPr id="15" name="Group 14"/>
          <p:cNvGrpSpPr/>
          <p:nvPr/>
        </p:nvGrpSpPr>
        <p:grpSpPr>
          <a:xfrm>
            <a:off x="12657512" y="6575672"/>
            <a:ext cx="2162972" cy="4668355"/>
            <a:chOff x="5401041" y="6615028"/>
            <a:chExt cx="2162972" cy="4668355"/>
          </a:xfrm>
        </p:grpSpPr>
        <p:sp>
          <p:nvSpPr>
            <p:cNvPr id="38" name="TextBox 37">
              <a:extLst>
                <a:ext uri="{FF2B5EF4-FFF2-40B4-BE49-F238E27FC236}">
                  <a16:creationId xmlns:a16="http://schemas.microsoft.com/office/drawing/2014/main" xmlns="" id="{036694F8-822A-4EA9-A83F-BB11CF14A3AC}"/>
                </a:ext>
              </a:extLst>
            </p:cNvPr>
            <p:cNvSpPr txBox="1"/>
            <p:nvPr/>
          </p:nvSpPr>
          <p:spPr>
            <a:xfrm>
              <a:off x="5401041" y="6615028"/>
              <a:ext cx="205508" cy="276999"/>
            </a:xfrm>
            <a:prstGeom prst="rect">
              <a:avLst/>
            </a:prstGeom>
            <a:noFill/>
          </p:spPr>
          <p:txBody>
            <a:bodyPr wrap="square" rtlCol="0">
              <a:spAutoFit/>
            </a:bodyPr>
            <a:lstStyle/>
            <a:p>
              <a:r>
                <a:rPr lang="en-AU" sz="1200" dirty="0" smtClean="0"/>
                <a:t>d</a:t>
              </a:r>
              <a:endParaRPr lang="en-AU" sz="1200" dirty="0"/>
            </a:p>
          </p:txBody>
        </p:sp>
        <p:grpSp>
          <p:nvGrpSpPr>
            <p:cNvPr id="14" name="Group 13"/>
            <p:cNvGrpSpPr/>
            <p:nvPr/>
          </p:nvGrpSpPr>
          <p:grpSpPr>
            <a:xfrm>
              <a:off x="5535363" y="6753528"/>
              <a:ext cx="2028650" cy="4529855"/>
              <a:chOff x="5535363" y="6753528"/>
              <a:chExt cx="2028650" cy="4529855"/>
            </a:xfrm>
          </p:grpSpPr>
          <p:grpSp>
            <p:nvGrpSpPr>
              <p:cNvPr id="3" name="Group 2"/>
              <p:cNvGrpSpPr/>
              <p:nvPr/>
            </p:nvGrpSpPr>
            <p:grpSpPr>
              <a:xfrm>
                <a:off x="5649404" y="6753528"/>
                <a:ext cx="1914609" cy="4529855"/>
                <a:chOff x="6928996" y="1387111"/>
                <a:chExt cx="1914609" cy="4529855"/>
              </a:xfrm>
            </p:grpSpPr>
            <p:pic>
              <p:nvPicPr>
                <p:cNvPr id="82" name="Picture 81">
                  <a:extLst>
                    <a:ext uri="{FF2B5EF4-FFF2-40B4-BE49-F238E27FC236}">
                      <a16:creationId xmlns:a16="http://schemas.microsoft.com/office/drawing/2014/main" xmlns="" id="{4DEA67FD-D5A0-4C43-AE8C-3FD531A15958}"/>
                    </a:ext>
                  </a:extLst>
                </p:cNvPr>
                <p:cNvPicPr>
                  <a:picLocks noChangeAspect="1"/>
                </p:cNvPicPr>
                <p:nvPr/>
              </p:nvPicPr>
              <p:blipFill>
                <a:blip r:embed="rId13"/>
                <a:stretch>
                  <a:fillRect/>
                </a:stretch>
              </p:blipFill>
              <p:spPr>
                <a:xfrm>
                  <a:off x="6966904" y="1387111"/>
                  <a:ext cx="1864992" cy="1521184"/>
                </a:xfrm>
                <a:prstGeom prst="rect">
                  <a:avLst/>
                </a:prstGeom>
              </p:spPr>
            </p:pic>
            <p:pic>
              <p:nvPicPr>
                <p:cNvPr id="84" name="Picture 83"/>
                <p:cNvPicPr>
                  <a:picLocks noChangeAspect="1"/>
                </p:cNvPicPr>
                <p:nvPr/>
              </p:nvPicPr>
              <p:blipFill>
                <a:blip r:embed="rId14"/>
                <a:stretch>
                  <a:fillRect/>
                </a:stretch>
              </p:blipFill>
              <p:spPr>
                <a:xfrm>
                  <a:off x="6928996" y="4393942"/>
                  <a:ext cx="1914609" cy="1523024"/>
                </a:xfrm>
                <a:prstGeom prst="rect">
                  <a:avLst/>
                </a:prstGeom>
              </p:spPr>
            </p:pic>
            <p:pic>
              <p:nvPicPr>
                <p:cNvPr id="2" name="Picture 1"/>
                <p:cNvPicPr>
                  <a:picLocks noChangeAspect="1"/>
                </p:cNvPicPr>
                <p:nvPr/>
              </p:nvPicPr>
              <p:blipFill>
                <a:blip r:embed="rId15"/>
                <a:stretch>
                  <a:fillRect/>
                </a:stretch>
              </p:blipFill>
              <p:spPr>
                <a:xfrm>
                  <a:off x="6975642" y="2908294"/>
                  <a:ext cx="1843005" cy="1459628"/>
                </a:xfrm>
                <a:prstGeom prst="rect">
                  <a:avLst/>
                </a:prstGeom>
              </p:spPr>
            </p:pic>
          </p:grpSp>
          <p:sp>
            <p:nvSpPr>
              <p:cNvPr id="45" name="TextBox 44"/>
              <p:cNvSpPr txBox="1"/>
              <p:nvPr/>
            </p:nvSpPr>
            <p:spPr>
              <a:xfrm>
                <a:off x="5606549" y="6815084"/>
                <a:ext cx="133475" cy="261610"/>
              </a:xfrm>
              <a:prstGeom prst="rect">
                <a:avLst/>
              </a:prstGeom>
              <a:noFill/>
            </p:spPr>
            <p:txBody>
              <a:bodyPr wrap="square" rtlCol="0">
                <a:spAutoFit/>
              </a:bodyPr>
              <a:lstStyle/>
              <a:p>
                <a:r>
                  <a:rPr lang="en-AU" sz="1100" dirty="0" err="1"/>
                  <a:t>i</a:t>
                </a:r>
                <a:endParaRPr lang="en-AU" sz="1200" dirty="0"/>
              </a:p>
            </p:txBody>
          </p:sp>
          <p:sp>
            <p:nvSpPr>
              <p:cNvPr id="46" name="TextBox 45"/>
              <p:cNvSpPr txBox="1"/>
              <p:nvPr/>
            </p:nvSpPr>
            <p:spPr>
              <a:xfrm>
                <a:off x="5589068" y="8274710"/>
                <a:ext cx="309698" cy="261610"/>
              </a:xfrm>
              <a:prstGeom prst="rect">
                <a:avLst/>
              </a:prstGeom>
              <a:noFill/>
            </p:spPr>
            <p:txBody>
              <a:bodyPr wrap="square" rtlCol="0">
                <a:spAutoFit/>
              </a:bodyPr>
              <a:lstStyle/>
              <a:p>
                <a:r>
                  <a:rPr lang="en-AU" sz="1100" dirty="0" smtClean="0"/>
                  <a:t>ii</a:t>
                </a:r>
                <a:endParaRPr lang="en-AU" sz="1200" dirty="0"/>
              </a:p>
            </p:txBody>
          </p:sp>
          <p:sp>
            <p:nvSpPr>
              <p:cNvPr id="47" name="TextBox 46"/>
              <p:cNvSpPr txBox="1"/>
              <p:nvPr/>
            </p:nvSpPr>
            <p:spPr>
              <a:xfrm>
                <a:off x="5535363" y="9760357"/>
                <a:ext cx="469643" cy="261610"/>
              </a:xfrm>
              <a:prstGeom prst="rect">
                <a:avLst/>
              </a:prstGeom>
              <a:noFill/>
            </p:spPr>
            <p:txBody>
              <a:bodyPr wrap="square" rtlCol="0">
                <a:spAutoFit/>
              </a:bodyPr>
              <a:lstStyle/>
              <a:p>
                <a:r>
                  <a:rPr lang="en-AU" sz="1100" dirty="0" smtClean="0"/>
                  <a:t>iii</a:t>
                </a:r>
                <a:endParaRPr lang="en-AU" sz="1200" dirty="0"/>
              </a:p>
            </p:txBody>
          </p:sp>
        </p:grpSp>
      </p:grpSp>
      <p:pic>
        <p:nvPicPr>
          <p:cNvPr id="7" name="Picture 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5664" y="1825298"/>
            <a:ext cx="5661126" cy="5072555"/>
          </a:xfrm>
          <a:prstGeom prst="rect">
            <a:avLst/>
          </a:prstGeom>
        </p:spPr>
      </p:pic>
      <p:grpSp>
        <p:nvGrpSpPr>
          <p:cNvPr id="16" name="Group 15"/>
          <p:cNvGrpSpPr/>
          <p:nvPr/>
        </p:nvGrpSpPr>
        <p:grpSpPr>
          <a:xfrm>
            <a:off x="6646337" y="6689340"/>
            <a:ext cx="2033633" cy="5331210"/>
            <a:chOff x="6646337" y="6689340"/>
            <a:chExt cx="2033633" cy="5331210"/>
          </a:xfrm>
        </p:grpSpPr>
        <p:pic>
          <p:nvPicPr>
            <p:cNvPr id="8" name="Picture 7"/>
            <p:cNvPicPr>
              <a:picLocks noChangeAspect="1"/>
            </p:cNvPicPr>
            <p:nvPr/>
          </p:nvPicPr>
          <p:blipFill>
            <a:blip r:embed="rId17"/>
            <a:stretch>
              <a:fillRect/>
            </a:stretch>
          </p:blipFill>
          <p:spPr>
            <a:xfrm>
              <a:off x="6664595" y="6689340"/>
              <a:ext cx="2001335" cy="1793262"/>
            </a:xfrm>
            <a:prstGeom prst="rect">
              <a:avLst/>
            </a:prstGeom>
          </p:spPr>
        </p:pic>
        <p:pic>
          <p:nvPicPr>
            <p:cNvPr id="11" name="Picture 10"/>
            <p:cNvPicPr>
              <a:picLocks noChangeAspect="1"/>
            </p:cNvPicPr>
            <p:nvPr/>
          </p:nvPicPr>
          <p:blipFill>
            <a:blip r:embed="rId18"/>
            <a:stretch>
              <a:fillRect/>
            </a:stretch>
          </p:blipFill>
          <p:spPr>
            <a:xfrm>
              <a:off x="6656747" y="8446005"/>
              <a:ext cx="2023223" cy="1812874"/>
            </a:xfrm>
            <a:prstGeom prst="rect">
              <a:avLst/>
            </a:prstGeom>
          </p:spPr>
        </p:pic>
        <p:pic>
          <p:nvPicPr>
            <p:cNvPr id="12" name="Picture 11"/>
            <p:cNvPicPr>
              <a:picLocks noChangeAspect="1"/>
            </p:cNvPicPr>
            <p:nvPr/>
          </p:nvPicPr>
          <p:blipFill>
            <a:blip r:embed="rId19"/>
            <a:stretch>
              <a:fillRect/>
            </a:stretch>
          </p:blipFill>
          <p:spPr>
            <a:xfrm>
              <a:off x="6646337" y="10213639"/>
              <a:ext cx="2016568" cy="1806911"/>
            </a:xfrm>
            <a:prstGeom prst="rect">
              <a:avLst/>
            </a:prstGeom>
          </p:spPr>
        </p:pic>
      </p:grpSp>
      <p:sp>
        <p:nvSpPr>
          <p:cNvPr id="51" name="TextBox 50"/>
          <p:cNvSpPr txBox="1"/>
          <p:nvPr/>
        </p:nvSpPr>
        <p:spPr>
          <a:xfrm>
            <a:off x="6557476" y="6704248"/>
            <a:ext cx="133475" cy="261610"/>
          </a:xfrm>
          <a:prstGeom prst="rect">
            <a:avLst/>
          </a:prstGeom>
          <a:noFill/>
        </p:spPr>
        <p:txBody>
          <a:bodyPr wrap="square" rtlCol="0">
            <a:spAutoFit/>
          </a:bodyPr>
          <a:lstStyle/>
          <a:p>
            <a:r>
              <a:rPr lang="en-AU" sz="1100" dirty="0" err="1"/>
              <a:t>i</a:t>
            </a:r>
            <a:endParaRPr lang="en-AU" sz="1200" dirty="0"/>
          </a:p>
        </p:txBody>
      </p:sp>
      <p:sp>
        <p:nvSpPr>
          <p:cNvPr id="52" name="TextBox 51"/>
          <p:cNvSpPr txBox="1"/>
          <p:nvPr/>
        </p:nvSpPr>
        <p:spPr>
          <a:xfrm>
            <a:off x="6509746" y="8566090"/>
            <a:ext cx="309698" cy="261610"/>
          </a:xfrm>
          <a:prstGeom prst="rect">
            <a:avLst/>
          </a:prstGeom>
          <a:noFill/>
        </p:spPr>
        <p:txBody>
          <a:bodyPr wrap="square" rtlCol="0">
            <a:spAutoFit/>
          </a:bodyPr>
          <a:lstStyle/>
          <a:p>
            <a:r>
              <a:rPr lang="en-AU" sz="1100" dirty="0" smtClean="0"/>
              <a:t>ii</a:t>
            </a:r>
            <a:endParaRPr lang="en-AU" sz="1200" dirty="0"/>
          </a:p>
        </p:txBody>
      </p:sp>
      <p:sp>
        <p:nvSpPr>
          <p:cNvPr id="53" name="TextBox 52"/>
          <p:cNvSpPr txBox="1"/>
          <p:nvPr/>
        </p:nvSpPr>
        <p:spPr>
          <a:xfrm>
            <a:off x="6456129" y="10336723"/>
            <a:ext cx="469643" cy="261610"/>
          </a:xfrm>
          <a:prstGeom prst="rect">
            <a:avLst/>
          </a:prstGeom>
          <a:noFill/>
        </p:spPr>
        <p:txBody>
          <a:bodyPr wrap="square" rtlCol="0">
            <a:spAutoFit/>
          </a:bodyPr>
          <a:lstStyle/>
          <a:p>
            <a:r>
              <a:rPr lang="en-AU" sz="1100" dirty="0" smtClean="0"/>
              <a:t>iii</a:t>
            </a:r>
            <a:endParaRPr lang="en-AU" sz="1200" dirty="0"/>
          </a:p>
        </p:txBody>
      </p:sp>
      <p:sp>
        <p:nvSpPr>
          <p:cNvPr id="77" name="TextBox 76">
            <a:extLst>
              <a:ext uri="{FF2B5EF4-FFF2-40B4-BE49-F238E27FC236}">
                <a16:creationId xmlns:a16="http://schemas.microsoft.com/office/drawing/2014/main" xmlns="" id="{036694F8-822A-4EA9-A83F-BB11CF14A3AC}"/>
              </a:ext>
            </a:extLst>
          </p:cNvPr>
          <p:cNvSpPr txBox="1"/>
          <p:nvPr/>
        </p:nvSpPr>
        <p:spPr>
          <a:xfrm>
            <a:off x="808334" y="1642044"/>
            <a:ext cx="172741" cy="276999"/>
          </a:xfrm>
          <a:prstGeom prst="rect">
            <a:avLst/>
          </a:prstGeom>
          <a:noFill/>
        </p:spPr>
        <p:txBody>
          <a:bodyPr wrap="square" rtlCol="0">
            <a:spAutoFit/>
          </a:bodyPr>
          <a:lstStyle/>
          <a:p>
            <a:r>
              <a:rPr lang="en-AU" sz="1200" dirty="0" smtClean="0"/>
              <a:t>a</a:t>
            </a:r>
            <a:endParaRPr lang="en-AU" sz="1200" dirty="0"/>
          </a:p>
        </p:txBody>
      </p:sp>
      <p:sp>
        <p:nvSpPr>
          <p:cNvPr id="78" name="TextBox 77">
            <a:extLst>
              <a:ext uri="{FF2B5EF4-FFF2-40B4-BE49-F238E27FC236}">
                <a16:creationId xmlns:a16="http://schemas.microsoft.com/office/drawing/2014/main" xmlns="" id="{036694F8-822A-4EA9-A83F-BB11CF14A3AC}"/>
              </a:ext>
            </a:extLst>
          </p:cNvPr>
          <p:cNvSpPr txBox="1"/>
          <p:nvPr/>
        </p:nvSpPr>
        <p:spPr>
          <a:xfrm>
            <a:off x="6257135" y="6437173"/>
            <a:ext cx="172741" cy="276999"/>
          </a:xfrm>
          <a:prstGeom prst="rect">
            <a:avLst/>
          </a:prstGeom>
          <a:noFill/>
        </p:spPr>
        <p:txBody>
          <a:bodyPr wrap="square" rtlCol="0">
            <a:spAutoFit/>
          </a:bodyPr>
          <a:lstStyle/>
          <a:p>
            <a:r>
              <a:rPr lang="en-AU" sz="1200" dirty="0" smtClean="0"/>
              <a:t>d</a:t>
            </a:r>
            <a:endParaRPr lang="en-AU" sz="1200" dirty="0"/>
          </a:p>
        </p:txBody>
      </p:sp>
      <p:cxnSp>
        <p:nvCxnSpPr>
          <p:cNvPr id="17" name="Straight Arrow Connector 16"/>
          <p:cNvCxnSpPr/>
          <p:nvPr/>
        </p:nvCxnSpPr>
        <p:spPr>
          <a:xfrm flipH="1">
            <a:off x="9031065" y="4239848"/>
            <a:ext cx="1197456" cy="438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398642" y="4103816"/>
            <a:ext cx="1318437" cy="646331"/>
          </a:xfrm>
          <a:prstGeom prst="rect">
            <a:avLst/>
          </a:prstGeom>
          <a:noFill/>
        </p:spPr>
        <p:txBody>
          <a:bodyPr wrap="square" rtlCol="0">
            <a:spAutoFit/>
          </a:bodyPr>
          <a:lstStyle/>
          <a:p>
            <a:r>
              <a:rPr lang="en-AU" dirty="0" smtClean="0"/>
              <a:t>Re: </a:t>
            </a:r>
            <a:r>
              <a:rPr lang="en-AU" dirty="0" err="1" smtClean="0"/>
              <a:t>Ghimire</a:t>
            </a:r>
            <a:r>
              <a:rPr lang="en-AU" dirty="0" smtClean="0"/>
              <a:t> hypothesis</a:t>
            </a:r>
            <a:endParaRPr lang="en-AU" dirty="0"/>
          </a:p>
        </p:txBody>
      </p:sp>
    </p:spTree>
    <p:extLst>
      <p:ext uri="{BB962C8B-B14F-4D97-AF65-F5344CB8AC3E}">
        <p14:creationId xmlns:p14="http://schemas.microsoft.com/office/powerpoint/2010/main" val="1205351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16387</TotalTime>
  <Words>1299</Words>
  <Application>Microsoft Office PowerPoint</Application>
  <PresentationFormat>A3 Paper (297x420 mm)</PresentationFormat>
  <Paragraphs>74</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Lawson</dc:creator>
  <cp:lastModifiedBy>James Lawson</cp:lastModifiedBy>
  <cp:revision>236</cp:revision>
  <dcterms:created xsi:type="dcterms:W3CDTF">2017-05-24T05:40:48Z</dcterms:created>
  <dcterms:modified xsi:type="dcterms:W3CDTF">2017-07-25T11:19:48Z</dcterms:modified>
</cp:coreProperties>
</file>