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6" r:id="rId2"/>
    <p:sldId id="258" r:id="rId3"/>
    <p:sldId id="267" r:id="rId4"/>
    <p:sldId id="269" r:id="rId5"/>
    <p:sldId id="264" r:id="rId6"/>
    <p:sldId id="261" r:id="rId7"/>
    <p:sldId id="270" r:id="rId8"/>
    <p:sldId id="262" r:id="rId9"/>
    <p:sldId id="271" r:id="rId10"/>
    <p:sldId id="272" r:id="rId11"/>
    <p:sldId id="263" r:id="rId12"/>
    <p:sldId id="277" r:id="rId13"/>
    <p:sldId id="273" r:id="rId14"/>
    <p:sldId id="274" r:id="rId15"/>
    <p:sldId id="256" r:id="rId16"/>
    <p:sldId id="265" r:id="rId17"/>
    <p:sldId id="275" r:id="rId18"/>
    <p:sldId id="266" r:id="rId19"/>
    <p:sldId id="257" r:id="rId20"/>
    <p:sldId id="26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917" autoAdjust="0"/>
  </p:normalViewPr>
  <p:slideViewPr>
    <p:cSldViewPr snapToGrid="0">
      <p:cViewPr varScale="1">
        <p:scale>
          <a:sx n="102" d="100"/>
          <a:sy n="102" d="100"/>
        </p:scale>
        <p:origin x="1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95DEC-AA6F-442B-915E-8DD6A1940910}" type="datetimeFigureOut">
              <a:rPr lang="en-AU" smtClean="0"/>
              <a:t>31/03/2017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20745-CF59-4085-85AB-700AD89161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9982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Around 60%</a:t>
            </a:r>
            <a:r>
              <a:rPr lang="en-AU" baseline="0" dirty="0" smtClean="0"/>
              <a:t> of the protein in our </a:t>
            </a:r>
            <a:r>
              <a:rPr lang="en-AU" baseline="0" dirty="0" err="1" smtClean="0"/>
              <a:t>euc</a:t>
            </a:r>
            <a:r>
              <a:rPr lang="en-AU" baseline="0" dirty="0" smtClean="0"/>
              <a:t> leaves was accounted for by photosynthesis proteins. </a:t>
            </a:r>
            <a:endParaRPr lang="en-A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The mean abundances of the different functional</a:t>
            </a:r>
            <a:r>
              <a:rPr lang="en-AU" baseline="0" dirty="0" smtClean="0"/>
              <a:t> categories</a:t>
            </a:r>
            <a:r>
              <a:rPr lang="en-AU" dirty="0" smtClean="0"/>
              <a:t> shift around – as different samples have different proportions of protein within a</a:t>
            </a:r>
            <a:r>
              <a:rPr lang="en-AU" baseline="0" dirty="0" smtClean="0"/>
              <a:t> given functional category at a given rank.</a:t>
            </a:r>
            <a:endParaRPr lang="en-A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There are some gaps in the data here because of the cumulative summing code I used – it finds the average proportion of total protein for a given rank, and if there aren’t any proteins from that rank for a particular functional category then there’s a gap. Or</a:t>
            </a:r>
            <a:r>
              <a:rPr lang="en-AU" baseline="0" dirty="0" smtClean="0"/>
              <a:t> just</a:t>
            </a:r>
            <a:r>
              <a:rPr lang="en-AU" dirty="0" smtClean="0"/>
              <a:t> a point if there was just one sample with a protein at that rank.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The categories that have super abundant proteins – that would be Rubisco</a:t>
            </a:r>
            <a:r>
              <a:rPr lang="en-AU" baseline="0" dirty="0" smtClean="0"/>
              <a:t> in the Calvin cycle and ATP synthase – start off being the most abundant but are gradually replaced as we increase the number of proteins. 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20745-CF59-4085-85AB-700AD8916171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6849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20745-CF59-4085-85AB-700AD8916171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5664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20745-CF59-4085-85AB-700AD8916171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9767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20745-CF59-4085-85AB-700AD8916171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1487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20745-CF59-4085-85AB-700AD8916171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6526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20745-CF59-4085-85AB-700AD8916171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2851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20745-CF59-4085-85AB-700AD8916171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2291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Disentangling </a:t>
            </a:r>
            <a:r>
              <a:rPr lang="en-AU" dirty="0" err="1" smtClean="0"/>
              <a:t>precip</a:t>
            </a:r>
            <a:r>
              <a:rPr lang="en-AU" dirty="0" smtClean="0"/>
              <a:t> effect</a:t>
            </a:r>
            <a:r>
              <a:rPr lang="en-AU" baseline="0" dirty="0" smtClean="0"/>
              <a:t> – if you look at </a:t>
            </a:r>
            <a:r>
              <a:rPr lang="en-AU" baseline="0" dirty="0" err="1" smtClean="0"/>
              <a:t>precip</a:t>
            </a:r>
            <a:r>
              <a:rPr lang="en-AU" baseline="0" dirty="0" smtClean="0"/>
              <a:t> over just the last year, there’s a much weaker correlation. Could mean that we’re really interested in time averaged effect on vegetation structure and light </a:t>
            </a:r>
            <a:r>
              <a:rPr lang="en-AU" baseline="0" dirty="0" err="1" smtClean="0"/>
              <a:t>evnrio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20745-CF59-4085-85AB-700AD8916171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0128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Disentangling </a:t>
            </a:r>
            <a:r>
              <a:rPr lang="en-AU" dirty="0" err="1" smtClean="0"/>
              <a:t>precip</a:t>
            </a:r>
            <a:r>
              <a:rPr lang="en-AU" dirty="0" smtClean="0"/>
              <a:t> effect</a:t>
            </a:r>
            <a:r>
              <a:rPr lang="en-AU" baseline="0" dirty="0" smtClean="0"/>
              <a:t> – if you look at </a:t>
            </a:r>
            <a:r>
              <a:rPr lang="en-AU" baseline="0" dirty="0" err="1" smtClean="0"/>
              <a:t>precip</a:t>
            </a:r>
            <a:r>
              <a:rPr lang="en-AU" baseline="0" dirty="0" smtClean="0"/>
              <a:t> over just the last year, there’s a much weaker correlation. Could mean that we’re really interested in time averaged effect on vegetation structure and light </a:t>
            </a:r>
            <a:r>
              <a:rPr lang="en-AU" baseline="0" dirty="0" err="1" smtClean="0"/>
              <a:t>evnrio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20745-CF59-4085-85AB-700AD8916171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0139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20745-CF59-4085-85AB-700AD8916171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1425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20745-CF59-4085-85AB-700AD8916171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9058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EA5E-5C9C-4DF9-A116-626E51481C23}" type="datetimeFigureOut">
              <a:rPr lang="en-AU" smtClean="0"/>
              <a:t>31/03/2017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5934-07A1-43CC-9975-ACD5030B31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953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EA5E-5C9C-4DF9-A116-626E51481C23}" type="datetimeFigureOut">
              <a:rPr lang="en-AU" smtClean="0"/>
              <a:t>31/03/2017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5934-07A1-43CC-9975-ACD5030B31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3325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EA5E-5C9C-4DF9-A116-626E51481C23}" type="datetimeFigureOut">
              <a:rPr lang="en-AU" smtClean="0"/>
              <a:t>31/03/2017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5934-07A1-43CC-9975-ACD5030B31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02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EA5E-5C9C-4DF9-A116-626E51481C23}" type="datetimeFigureOut">
              <a:rPr lang="en-AU" smtClean="0"/>
              <a:t>31/03/2017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5934-07A1-43CC-9975-ACD5030B31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264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EA5E-5C9C-4DF9-A116-626E51481C23}" type="datetimeFigureOut">
              <a:rPr lang="en-AU" smtClean="0"/>
              <a:t>31/03/2017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5934-07A1-43CC-9975-ACD5030B31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438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EA5E-5C9C-4DF9-A116-626E51481C23}" type="datetimeFigureOut">
              <a:rPr lang="en-AU" smtClean="0"/>
              <a:t>31/03/2017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5934-07A1-43CC-9975-ACD5030B31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9612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EA5E-5C9C-4DF9-A116-626E51481C23}" type="datetimeFigureOut">
              <a:rPr lang="en-AU" smtClean="0"/>
              <a:t>31/03/2017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5934-07A1-43CC-9975-ACD5030B31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183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EA5E-5C9C-4DF9-A116-626E51481C23}" type="datetimeFigureOut">
              <a:rPr lang="en-AU" smtClean="0"/>
              <a:t>31/03/2017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5934-07A1-43CC-9975-ACD5030B31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033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EA5E-5C9C-4DF9-A116-626E51481C23}" type="datetimeFigureOut">
              <a:rPr lang="en-AU" smtClean="0"/>
              <a:t>31/03/2017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5934-07A1-43CC-9975-ACD5030B31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368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EA5E-5C9C-4DF9-A116-626E51481C23}" type="datetimeFigureOut">
              <a:rPr lang="en-AU" smtClean="0"/>
              <a:t>31/03/2017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5934-07A1-43CC-9975-ACD5030B31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584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EA5E-5C9C-4DF9-A116-626E51481C23}" type="datetimeFigureOut">
              <a:rPr lang="en-AU" smtClean="0"/>
              <a:t>31/03/2017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5934-07A1-43CC-9975-ACD5030B31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679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6EA5E-5C9C-4DF9-A116-626E51481C23}" type="datetimeFigureOut">
              <a:rPr lang="en-AU" smtClean="0"/>
              <a:t>31/03/2017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35934-07A1-43CC-9975-ACD5030B31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940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13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13.tif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tiff"/><Relationship Id="rId4" Type="http://schemas.openxmlformats.org/officeDocument/2006/relationships/image" Target="../media/image20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tiff"/><Relationship Id="rId5" Type="http://schemas.openxmlformats.org/officeDocument/2006/relationships/image" Target="../media/image25.tiff"/><Relationship Id="rId4" Type="http://schemas.openxmlformats.org/officeDocument/2006/relationships/image" Target="../media/image24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10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Co-ordination hypothesis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Leaves should optimise protein allocation/investment such that energy capture and carboxylation are co-limiting under average daytime conditions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61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8140" y="294130"/>
            <a:ext cx="5949099" cy="1325563"/>
          </a:xfrm>
        </p:spPr>
        <p:txBody>
          <a:bodyPr>
            <a:normAutofit/>
          </a:bodyPr>
          <a:lstStyle/>
          <a:p>
            <a:r>
              <a:rPr lang="en-AU" sz="3200" dirty="0" smtClean="0"/>
              <a:t>Marginal influence of environment </a:t>
            </a:r>
            <a:br>
              <a:rPr lang="en-AU" sz="3200" dirty="0" smtClean="0"/>
            </a:br>
            <a:r>
              <a:rPr lang="en-AU" sz="3200" dirty="0" smtClean="0"/>
              <a:t>on investment in Calvin cycle</a:t>
            </a:r>
            <a:endParaRPr lang="en-AU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1" y="2064486"/>
            <a:ext cx="3929630" cy="24290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876" y="2064486"/>
            <a:ext cx="3929630" cy="24290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002" y="2064486"/>
            <a:ext cx="3929630" cy="24290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3591613"/>
            <a:ext cx="202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 = 0.19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8550897" y="3591613"/>
            <a:ext cx="202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 = 0.07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4489516" y="3591613"/>
            <a:ext cx="202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p =0.02, R</a:t>
            </a:r>
            <a:r>
              <a:rPr lang="en-AU" b="1" baseline="30000" dirty="0" smtClean="0"/>
              <a:t>2</a:t>
            </a:r>
            <a:r>
              <a:rPr lang="en-AU" b="1" dirty="0" smtClean="0"/>
              <a:t> = 0.16</a:t>
            </a:r>
            <a:endParaRPr lang="en-AU" b="1" dirty="0"/>
          </a:p>
        </p:txBody>
      </p:sp>
      <p:sp>
        <p:nvSpPr>
          <p:cNvPr id="10" name="Rectangle 9"/>
          <p:cNvSpPr/>
          <p:nvPr/>
        </p:nvSpPr>
        <p:spPr>
          <a:xfrm>
            <a:off x="4131557" y="1951348"/>
            <a:ext cx="3965376" cy="254216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960" y="3591613"/>
            <a:ext cx="659294" cy="65929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22966" y="1951348"/>
            <a:ext cx="3965376" cy="25421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8141129" y="1951348"/>
            <a:ext cx="3965376" cy="25421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1630837" y="5175315"/>
            <a:ext cx="857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Calvin cycle protein abundance varies between X and X, x fold change</a:t>
            </a:r>
          </a:p>
          <a:p>
            <a:endParaRPr lang="en-AU" dirty="0"/>
          </a:p>
          <a:p>
            <a:r>
              <a:rPr lang="en-AU" dirty="0" smtClean="0"/>
              <a:t>Proportional allocation to Calvin cycle proteins not very responsive to environmental conditions</a:t>
            </a:r>
          </a:p>
        </p:txBody>
      </p:sp>
    </p:spTree>
    <p:extLst>
      <p:ext uri="{BB962C8B-B14F-4D97-AF65-F5344CB8AC3E}">
        <p14:creationId xmlns:p14="http://schemas.microsoft.com/office/powerpoint/2010/main" val="4049632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8140" y="294130"/>
            <a:ext cx="5949099" cy="1325563"/>
          </a:xfrm>
        </p:spPr>
        <p:txBody>
          <a:bodyPr>
            <a:normAutofit/>
          </a:bodyPr>
          <a:lstStyle/>
          <a:p>
            <a:r>
              <a:rPr lang="en-AU" sz="3200" dirty="0" smtClean="0"/>
              <a:t>Marginal influence of environment </a:t>
            </a:r>
            <a:br>
              <a:rPr lang="en-AU" sz="3200" dirty="0" smtClean="0"/>
            </a:br>
            <a:r>
              <a:rPr lang="en-AU" sz="3200" dirty="0" smtClean="0"/>
              <a:t>on investment in Calvin cycle</a:t>
            </a:r>
            <a:endParaRPr lang="en-AU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1" y="2064486"/>
            <a:ext cx="3929630" cy="24290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876" y="2064486"/>
            <a:ext cx="3929630" cy="24290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002" y="2064486"/>
            <a:ext cx="3929630" cy="24290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3591613"/>
            <a:ext cx="202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 = 0.19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8550897" y="3591613"/>
            <a:ext cx="202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 = 0.07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4489516" y="3591613"/>
            <a:ext cx="202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p =0.02, R</a:t>
            </a:r>
            <a:r>
              <a:rPr lang="en-AU" b="1" baseline="30000" dirty="0" smtClean="0"/>
              <a:t>2</a:t>
            </a:r>
            <a:r>
              <a:rPr lang="en-AU" b="1" dirty="0" smtClean="0"/>
              <a:t> = 0.16</a:t>
            </a:r>
            <a:endParaRPr lang="en-AU" b="1" dirty="0"/>
          </a:p>
        </p:txBody>
      </p:sp>
      <p:sp>
        <p:nvSpPr>
          <p:cNvPr id="10" name="Rectangle 9"/>
          <p:cNvSpPr/>
          <p:nvPr/>
        </p:nvSpPr>
        <p:spPr>
          <a:xfrm>
            <a:off x="4131557" y="1951348"/>
            <a:ext cx="3965376" cy="254216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960" y="3591613"/>
            <a:ext cx="659294" cy="65929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22966" y="1951348"/>
            <a:ext cx="3965376" cy="25421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8141129" y="1951348"/>
            <a:ext cx="3965376" cy="25421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447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39" y="881406"/>
            <a:ext cx="10256363" cy="509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49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476" y="79309"/>
            <a:ext cx="9475052" cy="67127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99620" y="414779"/>
            <a:ext cx="3186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/>
              <a:t>Expected trends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2552786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314" y="56478"/>
            <a:ext cx="9439372" cy="67450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9620" y="414779"/>
            <a:ext cx="3186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/>
              <a:t>Actual trends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3633350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513" y="1729719"/>
            <a:ext cx="4242456" cy="424245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187" y="1729719"/>
            <a:ext cx="4242456" cy="42424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4656" y="498248"/>
            <a:ext cx="10488694" cy="779008"/>
          </a:xfrm>
        </p:spPr>
        <p:txBody>
          <a:bodyPr>
            <a:noAutofit/>
          </a:bodyPr>
          <a:lstStyle/>
          <a:p>
            <a:r>
              <a:rPr lang="en-AU" sz="3600" dirty="0" smtClean="0"/>
              <a:t>Protein abundance follows the leaf economic spectrum</a:t>
            </a:r>
            <a:endParaRPr lang="en-AU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3597671" y="4680858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 &lt; 0.001, R</a:t>
            </a:r>
            <a:r>
              <a:rPr lang="en-AU" baseline="30000" dirty="0" smtClean="0"/>
              <a:t>2</a:t>
            </a:r>
            <a:r>
              <a:rPr lang="en-AU" dirty="0" smtClean="0"/>
              <a:t> = 0.86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61444" y="4673602"/>
            <a:ext cx="2206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 &lt; 0.001, R</a:t>
            </a:r>
            <a:r>
              <a:rPr lang="en-AU" baseline="30000" dirty="0" smtClean="0"/>
              <a:t>2</a:t>
            </a:r>
            <a:r>
              <a:rPr lang="en-AU" dirty="0" smtClean="0"/>
              <a:t> = 0.31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506075" y="4171950"/>
            <a:ext cx="105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Slopes?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0141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LMA trends</a:t>
            </a:r>
            <a:endParaRPr lang="en-AU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464" y="1197241"/>
            <a:ext cx="2852274" cy="28522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778" y="1153452"/>
            <a:ext cx="2852274" cy="28522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401" y="4049515"/>
            <a:ext cx="2852274" cy="28522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936" y="4005726"/>
            <a:ext cx="2852274" cy="285227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59308" y="6057112"/>
            <a:ext cx="212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 </a:t>
            </a:r>
            <a:r>
              <a:rPr lang="en-AU" dirty="0"/>
              <a:t>= 0.01, R</a:t>
            </a:r>
            <a:r>
              <a:rPr lang="en-AU" baseline="30000" dirty="0"/>
              <a:t>2</a:t>
            </a:r>
            <a:r>
              <a:rPr lang="en-AU" dirty="0"/>
              <a:t> = 0.20 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8503010" y="6136098"/>
            <a:ext cx="168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 </a:t>
            </a:r>
            <a:r>
              <a:rPr lang="en-AU" dirty="0"/>
              <a:t>= 0.15</a:t>
            </a:r>
            <a:endParaRPr lang="en-AU" dirty="0"/>
          </a:p>
        </p:txBody>
      </p:sp>
      <p:sp>
        <p:nvSpPr>
          <p:cNvPr id="16" name="TextBox 15"/>
          <p:cNvSpPr txBox="1"/>
          <p:nvPr/>
        </p:nvSpPr>
        <p:spPr>
          <a:xfrm>
            <a:off x="4980389" y="3283824"/>
            <a:ext cx="168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 = 0.88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7829529" y="3283824"/>
            <a:ext cx="200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 &lt; 0.001, </a:t>
            </a:r>
            <a:r>
              <a:rPr lang="en-AU" dirty="0"/>
              <a:t>R</a:t>
            </a:r>
            <a:r>
              <a:rPr lang="en-AU" baseline="30000" dirty="0"/>
              <a:t>2</a:t>
            </a:r>
            <a:r>
              <a:rPr lang="en-AU" dirty="0"/>
              <a:t> </a:t>
            </a:r>
            <a:r>
              <a:rPr lang="en-AU" dirty="0" smtClean="0"/>
              <a:t>= 0.26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4751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Proportional investment in photosystems optimised according to photons / area</a:t>
            </a:r>
          </a:p>
          <a:p>
            <a:r>
              <a:rPr lang="en-AU" dirty="0" smtClean="0"/>
              <a:t>Proportional abundance of Calvin cycle enzymes not especially variable – total abundance / leaf area matters more and is optimised anatomically by changing leaf thickness</a:t>
            </a:r>
          </a:p>
        </p:txBody>
      </p:sp>
    </p:spTree>
    <p:extLst>
      <p:ext uri="{BB962C8B-B14F-4D97-AF65-F5344CB8AC3E}">
        <p14:creationId xmlns:p14="http://schemas.microsoft.com/office/powerpoint/2010/main" val="4286063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178" y="0"/>
            <a:ext cx="80196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951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524000" y="498248"/>
            <a:ext cx="9231086" cy="779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/>
              <a:t>Environmental </a:t>
            </a:r>
            <a:r>
              <a:rPr lang="en-AU" dirty="0" smtClean="0"/>
              <a:t>trends in leaf protein abundance</a:t>
            </a:r>
            <a:endParaRPr lang="en-AU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406" y="1277256"/>
            <a:ext cx="3949788" cy="24414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77256"/>
            <a:ext cx="3949788" cy="24414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988267"/>
            <a:ext cx="3949788" cy="24414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406" y="3988267"/>
            <a:ext cx="3949788" cy="244149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846890" y="3005545"/>
            <a:ext cx="1626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 = 0.66, R</a:t>
            </a:r>
            <a:r>
              <a:rPr lang="en-AU" baseline="30000" dirty="0" smtClean="0"/>
              <a:t>2</a:t>
            </a:r>
            <a:r>
              <a:rPr lang="en-AU" dirty="0" smtClean="0"/>
              <a:t> = 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01616" y="5716556"/>
            <a:ext cx="2065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 = 0.03, R</a:t>
            </a:r>
            <a:r>
              <a:rPr lang="en-AU" baseline="30000" dirty="0" smtClean="0"/>
              <a:t>2</a:t>
            </a:r>
            <a:r>
              <a:rPr lang="en-AU" dirty="0" smtClean="0"/>
              <a:t> = 0.13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266922" y="5716556"/>
            <a:ext cx="212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 &lt; 0.001, R</a:t>
            </a:r>
            <a:r>
              <a:rPr lang="en-AU" baseline="30000" dirty="0" smtClean="0"/>
              <a:t>2</a:t>
            </a:r>
            <a:r>
              <a:rPr lang="en-AU" dirty="0" smtClean="0"/>
              <a:t> = 0.49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66922" y="2926702"/>
            <a:ext cx="195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 = 0.15, R</a:t>
            </a:r>
            <a:r>
              <a:rPr lang="en-AU" baseline="30000" dirty="0" smtClean="0"/>
              <a:t>2</a:t>
            </a:r>
            <a:r>
              <a:rPr lang="en-AU" dirty="0" smtClean="0"/>
              <a:t> = 0.06</a:t>
            </a:r>
          </a:p>
        </p:txBody>
      </p:sp>
    </p:spTree>
    <p:extLst>
      <p:ext uri="{BB962C8B-B14F-4D97-AF65-F5344CB8AC3E}">
        <p14:creationId xmlns:p14="http://schemas.microsoft.com/office/powerpoint/2010/main" val="225009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7360" y="6323934"/>
            <a:ext cx="699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Total p</a:t>
            </a:r>
            <a:r>
              <a:rPr lang="en-AU" dirty="0" smtClean="0"/>
              <a:t>rotein content ranges between </a:t>
            </a:r>
            <a:r>
              <a:rPr lang="en-AU" dirty="0" smtClean="0"/>
              <a:t>2 and 27</a:t>
            </a:r>
            <a:r>
              <a:rPr lang="en-AU" dirty="0"/>
              <a:t>% </a:t>
            </a:r>
            <a:r>
              <a:rPr lang="en-AU" dirty="0" smtClean="0"/>
              <a:t>(mean 11%, SD 4%)</a:t>
            </a:r>
            <a:endParaRPr lang="en-AU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979" y="665756"/>
            <a:ext cx="8924042" cy="552648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46755" y="263951"/>
            <a:ext cx="4675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/>
              <a:t>What’s in a leaf?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4224053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88554"/>
              </p:ext>
            </p:extLst>
          </p:nvPr>
        </p:nvGraphicFramePr>
        <p:xfrm>
          <a:off x="1055802" y="1557298"/>
          <a:ext cx="3519340" cy="2394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3868"/>
                <a:gridCol w="703868"/>
                <a:gridCol w="703868"/>
                <a:gridCol w="703868"/>
                <a:gridCol w="703868"/>
              </a:tblGrid>
              <a:tr h="560576"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u="none" strike="noStrike" dirty="0" smtClean="0">
                          <a:effectLst/>
                        </a:rPr>
                        <a:t>Canopy</a:t>
                      </a:r>
                      <a:r>
                        <a:rPr lang="en-AU" sz="1100" u="none" strike="noStrike" baseline="0" dirty="0" smtClean="0">
                          <a:effectLst/>
                        </a:rPr>
                        <a:t> openness</a:t>
                      </a:r>
                      <a:endParaRPr lang="en-AU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 smtClean="0">
                          <a:effectLst/>
                        </a:rPr>
                        <a:t>Irradiance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Mean</a:t>
                      </a:r>
                      <a:r>
                        <a:rPr lang="en-AU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annual temp.</a:t>
                      </a:r>
                      <a:endParaRPr lang="en-AU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Mean</a:t>
                      </a:r>
                      <a:r>
                        <a:rPr lang="en-AU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annual </a:t>
                      </a:r>
                      <a:r>
                        <a:rPr lang="en-AU" sz="1100" b="0" i="0" u="none" strike="noStrik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precip</a:t>
                      </a:r>
                      <a:r>
                        <a:rPr lang="en-AU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en-AU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</a:tr>
              <a:tr h="4062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000" u="none" strike="noStrike" dirty="0" smtClean="0">
                          <a:effectLst/>
                        </a:rPr>
                        <a:t>Canopy</a:t>
                      </a:r>
                      <a:r>
                        <a:rPr lang="en-AU" sz="1000" u="none" strike="noStrike" baseline="0" dirty="0" smtClean="0">
                          <a:effectLst/>
                        </a:rPr>
                        <a:t> openness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0.85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0.2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0.55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062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Irradiance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0.85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0.61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-0.5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10562">
                <a:tc>
                  <a:txBody>
                    <a:bodyPr/>
                    <a:lstStyle/>
                    <a:p>
                      <a:pPr algn="l" fontAlgn="ctr"/>
                      <a:r>
                        <a:rPr lang="en-AU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Mean</a:t>
                      </a:r>
                      <a:r>
                        <a:rPr lang="en-AU" sz="1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annual temp.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0.2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0.61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0.16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10562">
                <a:tc>
                  <a:txBody>
                    <a:bodyPr/>
                    <a:lstStyle/>
                    <a:p>
                      <a:pPr algn="l" fontAlgn="ctr"/>
                      <a:r>
                        <a:rPr lang="en-AU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Mean</a:t>
                      </a:r>
                      <a:r>
                        <a:rPr lang="en-AU" sz="1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annual </a:t>
                      </a:r>
                      <a:r>
                        <a:rPr lang="en-AU" sz="1000" b="0" i="0" u="none" strike="noStrik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precip</a:t>
                      </a:r>
                      <a:r>
                        <a:rPr lang="en-AU" sz="1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-0.55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-0.5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0.16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450" y="2040075"/>
            <a:ext cx="3821582" cy="23622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595819" y="3582186"/>
            <a:ext cx="201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 &lt; 0.001 R</a:t>
            </a:r>
            <a:r>
              <a:rPr lang="en-AU" baseline="30000" dirty="0" smtClean="0"/>
              <a:t>2</a:t>
            </a:r>
            <a:r>
              <a:rPr lang="en-AU" dirty="0" smtClean="0"/>
              <a:t> = 0.32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7825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64" y="1586513"/>
            <a:ext cx="3273414" cy="470116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524000" y="498248"/>
            <a:ext cx="9231086" cy="779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/>
              <a:t>Environmental </a:t>
            </a:r>
            <a:r>
              <a:rPr lang="en-AU" dirty="0" smtClean="0"/>
              <a:t>trends in leaf protein abundance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394" y="1216110"/>
            <a:ext cx="7830528" cy="554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96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38" y="2117347"/>
            <a:ext cx="5344822" cy="3303804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199697" y="2117347"/>
            <a:ext cx="5126522" cy="3303804"/>
            <a:chOff x="444719" y="2031622"/>
            <a:chExt cx="5126522" cy="330380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719" y="2031622"/>
              <a:ext cx="5126522" cy="330380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80432" y="4411745"/>
              <a:ext cx="2027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p = 0.18</a:t>
              </a:r>
              <a:endParaRPr lang="en-AU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361396" y="4497470"/>
            <a:ext cx="212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 &lt; 0.001, R</a:t>
            </a:r>
            <a:r>
              <a:rPr lang="en-AU" baseline="30000" dirty="0" smtClean="0"/>
              <a:t>2</a:t>
            </a:r>
            <a:r>
              <a:rPr lang="en-AU" dirty="0" smtClean="0"/>
              <a:t> = 0.49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dirty="0" smtClean="0"/>
              <a:t>Total protein content is greater at lower temperatures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855081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38" y="2117347"/>
            <a:ext cx="5344822" cy="3303804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199697" y="2117347"/>
            <a:ext cx="5126522" cy="3303804"/>
            <a:chOff x="444719" y="2031622"/>
            <a:chExt cx="5126522" cy="330380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719" y="2031622"/>
              <a:ext cx="5126522" cy="330380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80432" y="4411745"/>
              <a:ext cx="2027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p = 0.18</a:t>
              </a:r>
              <a:endParaRPr lang="en-AU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361396" y="4497470"/>
            <a:ext cx="212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p &lt; 0.001, R</a:t>
            </a:r>
            <a:r>
              <a:rPr lang="en-AU" b="1" baseline="30000" dirty="0" smtClean="0"/>
              <a:t>2</a:t>
            </a:r>
            <a:r>
              <a:rPr lang="en-AU" b="1" dirty="0" smtClean="0"/>
              <a:t> = 0.49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4676" y="1885295"/>
            <a:ext cx="5592145" cy="3620155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335" y="1885294"/>
            <a:ext cx="899950" cy="89995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095422" y="1885294"/>
            <a:ext cx="5592145" cy="36201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058634" y="2061330"/>
            <a:ext cx="497462" cy="497462"/>
          </a:xfrm>
          <a:prstGeom prst="rect">
            <a:avLst/>
          </a:prstGeom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dirty="0" smtClean="0"/>
              <a:t>Total protein content is greater at lower temperatures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2613571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476" y="79309"/>
            <a:ext cx="9475052" cy="671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07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70" y="2029766"/>
            <a:ext cx="5389156" cy="33312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582" y="2029766"/>
            <a:ext cx="5385610" cy="33290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1578" y="4540347"/>
            <a:ext cx="202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 &lt; 0.001, R</a:t>
            </a:r>
            <a:r>
              <a:rPr lang="en-AU" baseline="30000" dirty="0" smtClean="0"/>
              <a:t>2</a:t>
            </a:r>
            <a:r>
              <a:rPr lang="en-AU" dirty="0" smtClean="0"/>
              <a:t> = 0.43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6846509" y="4540347"/>
            <a:ext cx="210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 &lt; 0.001, R</a:t>
            </a:r>
            <a:r>
              <a:rPr lang="en-AU" baseline="30000" dirty="0" smtClean="0"/>
              <a:t>2</a:t>
            </a:r>
            <a:r>
              <a:rPr lang="en-AU" dirty="0" smtClean="0"/>
              <a:t> = 0.37</a:t>
            </a:r>
            <a:endParaRPr lang="en-AU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367673" y="413830"/>
            <a:ext cx="93506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dirty="0" smtClean="0"/>
              <a:t>Investment in photosystems is greater in low light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1117574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70" y="2029766"/>
            <a:ext cx="5389156" cy="33312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582" y="2029766"/>
            <a:ext cx="5385610" cy="33290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1578" y="4540347"/>
            <a:ext cx="202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p &lt; 0.001, R</a:t>
            </a:r>
            <a:r>
              <a:rPr lang="en-AU" b="1" baseline="30000" dirty="0" smtClean="0"/>
              <a:t>2</a:t>
            </a:r>
            <a:r>
              <a:rPr lang="en-AU" b="1" dirty="0" smtClean="0"/>
              <a:t> = 0.43</a:t>
            </a:r>
            <a:endParaRPr lang="en-A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46509" y="4540347"/>
            <a:ext cx="210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p &lt; 0.001, R</a:t>
            </a:r>
            <a:r>
              <a:rPr lang="en-AU" b="1" baseline="30000" dirty="0" smtClean="0"/>
              <a:t>2</a:t>
            </a:r>
            <a:r>
              <a:rPr lang="en-AU" b="1" dirty="0" smtClean="0"/>
              <a:t> = 0.37</a:t>
            </a:r>
            <a:endParaRPr lang="en-AU" b="1" dirty="0"/>
          </a:p>
        </p:txBody>
      </p:sp>
      <p:sp>
        <p:nvSpPr>
          <p:cNvPr id="12" name="Rectangle 11"/>
          <p:cNvSpPr/>
          <p:nvPr/>
        </p:nvSpPr>
        <p:spPr>
          <a:xfrm>
            <a:off x="464676" y="1885295"/>
            <a:ext cx="5592145" cy="3620155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335" y="1885294"/>
            <a:ext cx="899950" cy="89995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158315" y="1885295"/>
            <a:ext cx="5592145" cy="3620155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974" y="1885294"/>
            <a:ext cx="899950" cy="899950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1367673" y="413830"/>
            <a:ext cx="93506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dirty="0" smtClean="0"/>
              <a:t>Investment in photosystems is greater in low light</a:t>
            </a:r>
            <a:endParaRPr lang="en-AU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1668544" y="5872899"/>
            <a:ext cx="7371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X-fold variation in photosystem protein abundance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715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476" y="79309"/>
            <a:ext cx="9475052" cy="671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482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4039</TotalTime>
  <Words>592</Words>
  <Application>Microsoft Office PowerPoint</Application>
  <PresentationFormat>Widescreen</PresentationFormat>
  <Paragraphs>93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Lucida Console</vt:lpstr>
      <vt:lpstr>Office Theme</vt:lpstr>
      <vt:lpstr>Co-ordination hypothesis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Marginal influence of environment  on investment in Calvin cycle</vt:lpstr>
      <vt:lpstr>Marginal influence of environment  on investment in Calvin cycle</vt:lpstr>
      <vt:lpstr>PowerPoint Presentation</vt:lpstr>
      <vt:lpstr>PowerPoint Presentation</vt:lpstr>
      <vt:lpstr>PowerPoint Presentation</vt:lpstr>
      <vt:lpstr>Protein abundance follows the leaf economic spectrum</vt:lpstr>
      <vt:lpstr>LMA trends</vt:lpstr>
      <vt:lpstr>Summary</vt:lpstr>
      <vt:lpstr>PowerPoint Presentation</vt:lpstr>
      <vt:lpstr>PowerPoint Presentation</vt:lpstr>
      <vt:lpstr>PowerPoint Presentation</vt:lpstr>
    </vt:vector>
  </TitlesOfParts>
  <Company>Macquarie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Faculty of Science</dc:creator>
  <cp:lastModifiedBy>Faculty of Science</cp:lastModifiedBy>
  <cp:revision>38</cp:revision>
  <dcterms:created xsi:type="dcterms:W3CDTF">2017-03-29T23:46:05Z</dcterms:created>
  <dcterms:modified xsi:type="dcterms:W3CDTF">2017-04-02T02:52:29Z</dcterms:modified>
</cp:coreProperties>
</file>