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7" r:id="rId2"/>
    <p:sldId id="259"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236" autoAdjust="0"/>
  </p:normalViewPr>
  <p:slideViewPr>
    <p:cSldViewPr snapToGrid="0">
      <p:cViewPr>
        <p:scale>
          <a:sx n="200" d="100"/>
          <a:sy n="200" d="100"/>
        </p:scale>
        <p:origin x="-106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CB1FCB-FFF7-4A61-A5C6-C50455374D1F}" type="datetimeFigureOut">
              <a:rPr lang="en-AU" smtClean="0"/>
              <a:t>23/04/2018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E5A9F-F398-41FE-A401-97529ED2DCBD}" type="slidenum">
              <a:rPr lang="en-AU" smtClean="0"/>
              <a:t>‹#›</a:t>
            </a:fld>
            <a:endParaRPr lang="en-AU"/>
          </a:p>
        </p:txBody>
      </p:sp>
    </p:spTree>
    <p:extLst>
      <p:ext uri="{BB962C8B-B14F-4D97-AF65-F5344CB8AC3E}">
        <p14:creationId xmlns:p14="http://schemas.microsoft.com/office/powerpoint/2010/main" val="2121085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AU" b="1" dirty="0" smtClean="0"/>
              <a:t>1.) Quantifying leaf proteins at the continental scale. </a:t>
            </a:r>
            <a:r>
              <a:rPr lang="en-AU" dirty="0" smtClean="0"/>
              <a:t>A total of 324 photosynthetically active Eucalypt leaf samples were collected from 32 species; four species were recorded at multiple location. For each species-location combination, three canopy leaves were collected from each of three individuals to make a total of nine samples. </a:t>
            </a:r>
          </a:p>
          <a:p>
            <a:endParaRPr lang="en-AU" dirty="0" smtClean="0"/>
          </a:p>
          <a:p>
            <a:r>
              <a:rPr lang="en-AU" dirty="0" smtClean="0"/>
              <a:t>a.) Sampling locations (triangles) were located along three latitudinal bands, spanning broad gradients of rainfall and temperature. The resulting coverage of climate space represents of much of the vegetated area of the Australian continent;</a:t>
            </a:r>
          </a:p>
          <a:p>
            <a:endParaRPr lang="en-AU" dirty="0" smtClean="0"/>
          </a:p>
          <a:p>
            <a:r>
              <a:rPr lang="en-AU" dirty="0" smtClean="0"/>
              <a:t>b.) Mean annual temperature (</a:t>
            </a:r>
            <a:r>
              <a:rPr lang="en-AU" dirty="0" err="1" smtClean="0"/>
              <a:t>oC</a:t>
            </a:r>
            <a:r>
              <a:rPr lang="en-AU" dirty="0" smtClean="0"/>
              <a:t>) and mean annual precipitation (mm, log scaled) of sampling sites (triangles) were distributed orthogonally with respect to one another (r = ); </a:t>
            </a:r>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1</a:t>
            </a:fld>
            <a:endParaRPr lang="en-AU"/>
          </a:p>
        </p:txBody>
      </p:sp>
    </p:spTree>
    <p:extLst>
      <p:ext uri="{BB962C8B-B14F-4D97-AF65-F5344CB8AC3E}">
        <p14:creationId xmlns:p14="http://schemas.microsoft.com/office/powerpoint/2010/main" val="3389322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AU" b="1" dirty="0" smtClean="0"/>
              <a:t>1.) Quantifying leaf proteins at the continental scale. </a:t>
            </a:r>
            <a:r>
              <a:rPr lang="en-AU" dirty="0" smtClean="0"/>
              <a:t>A total of 324 photosynthetically active Eucalypt leaf samples were collected from 32 species; four species were recorded at multiple location. For each species-location combination, three canopy leaves were collected from each of three individuals to make a total of nine samples. </a:t>
            </a:r>
          </a:p>
          <a:p>
            <a:endParaRPr lang="en-AU" dirty="0" smtClean="0"/>
          </a:p>
          <a:p>
            <a:r>
              <a:rPr lang="en-AU" dirty="0" smtClean="0"/>
              <a:t>a.) Sampling locations (triangles) were located along three latitudinal bands, spanning broad gradients of rainfall and temperature. The resulting coverage of climate space represents of much of the vegetated area of the Australian continent;</a:t>
            </a:r>
          </a:p>
          <a:p>
            <a:endParaRPr lang="en-AU" dirty="0" smtClean="0"/>
          </a:p>
          <a:p>
            <a:r>
              <a:rPr lang="en-AU" dirty="0" smtClean="0"/>
              <a:t>b.) Mean annual temperature (</a:t>
            </a:r>
            <a:r>
              <a:rPr lang="en-AU" dirty="0" err="1" smtClean="0"/>
              <a:t>oC</a:t>
            </a:r>
            <a:r>
              <a:rPr lang="en-AU" dirty="0" smtClean="0"/>
              <a:t>) and mean annual precipitation (mm, log scaled) of sampling sites (triangles) were distributed orthogonally with respect to one another (r = ); </a:t>
            </a:r>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2</a:t>
            </a:fld>
            <a:endParaRPr lang="en-AU"/>
          </a:p>
        </p:txBody>
      </p:sp>
    </p:spTree>
    <p:extLst>
      <p:ext uri="{BB962C8B-B14F-4D97-AF65-F5344CB8AC3E}">
        <p14:creationId xmlns:p14="http://schemas.microsoft.com/office/powerpoint/2010/main" val="1881050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AU" sz="1680" b="1" kern="1200" dirty="0" smtClean="0">
                <a:solidFill>
                  <a:schemeClr val="tx1"/>
                </a:solidFill>
                <a:effectLst/>
                <a:latin typeface="+mn-lt"/>
                <a:ea typeface="+mn-ea"/>
                <a:cs typeface="+mn-cs"/>
              </a:rPr>
              <a:t>3.) Linking leaf protein abundances with environment and functional traits.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a.) We are able to assess wide-area environmental patterns of leaf proteins with specific function, at any level of protein organisation. Here we show a </a:t>
            </a:r>
            <a:r>
              <a:rPr lang="en-AU" sz="1680" kern="1200" dirty="0" err="1" smtClean="0">
                <a:solidFill>
                  <a:schemeClr val="tx1"/>
                </a:solidFill>
                <a:effectLst/>
                <a:latin typeface="+mn-lt"/>
                <a:ea typeface="+mn-ea"/>
                <a:cs typeface="+mn-cs"/>
              </a:rPr>
              <a:t>heatmap</a:t>
            </a:r>
            <a:r>
              <a:rPr lang="en-AU" sz="1680" kern="1200" dirty="0" smtClean="0">
                <a:solidFill>
                  <a:schemeClr val="tx1"/>
                </a:solidFill>
                <a:effectLst/>
                <a:latin typeface="+mn-lt"/>
                <a:ea typeface="+mn-ea"/>
                <a:cs typeface="+mn-cs"/>
              </a:rPr>
              <a:t> of correlations between environmental variables, functional traits, gas exchange measurements and major protein functional categories. Pearson correlations between pairs of variables are represented by coloured tiles where p &lt; 0.05. Protein abundances on a per leaf area basis (mg protein / m2 leaf area) are used to calculate correlations presented in the bottom/right diagonal and proportional protein abundances (i.e. fraction of total leaf protein abundance) are used to calculate correlations presented in the top/left diagonal.</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Protein abundances on a per leaf area basis tend to be strongly cross-correlated. A strong positive relationship with leaf nitrogen content is apparent, as expected, together with a somewhat weaker correlation with leaf mass per area. Abundance of proteins associated with individual protein functional categories decline with mean annual temperature and precipitation – a trend which is underpinned by the negative relationship between total leaf protein and these environmental variables (Fig 1e).</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Proportional protein abundance of a protein functional category indicates investment in a defined function relative to investment in all other functions, and can be viewed as an allocation trait. A number of trends in protein allocation were apparent across environmental gradients and in relation to functional traits. For example, allocation to light capturing protein (represented by the ‘photosystems’ category), was negatively related to measures of light availability (incident irradiance and canopy gap fraction). Proportional abundances also offer a clearer means to look at how abundances of proteins associated with different functions are related. For example, protein allocation to photorespiration strongly tracks allocation to Calvin cycle proteins, indicating that greater capacity for carboxylation requires a greater capacity to deal with the consequences of photorespiration.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b.) We selected several relationships for deeper analysis which are of current interest to the vegetation modelling community, but which to date have only been investigated via proxies. Trends in abundance of photosystem proteins [symbol, colour] and Calvin cycle enzymes [symbol, colour] are shown across gradients of: </a:t>
            </a:r>
            <a:r>
              <a:rPr lang="en-AU" sz="1680" kern="1200" dirty="0" err="1" smtClean="0">
                <a:solidFill>
                  <a:schemeClr val="tx1"/>
                </a:solidFill>
                <a:effectLst/>
                <a:latin typeface="+mn-lt"/>
                <a:ea typeface="+mn-ea"/>
                <a:cs typeface="+mn-cs"/>
              </a:rPr>
              <a:t>i,ii</a:t>
            </a:r>
            <a:r>
              <a:rPr lang="en-AU" sz="1680" kern="1200" dirty="0" smtClean="0">
                <a:solidFill>
                  <a:schemeClr val="tx1"/>
                </a:solidFill>
                <a:effectLst/>
                <a:latin typeface="+mn-lt"/>
                <a:ea typeface="+mn-ea"/>
                <a:cs typeface="+mn-cs"/>
              </a:rPr>
              <a:t>.) canopy-corrected mean annual irradiance (MJ/m2/year), R2 = , modelled change (%) = , p = ; </a:t>
            </a:r>
            <a:r>
              <a:rPr lang="en-AU" sz="1680" kern="1200" dirty="0" err="1" smtClean="0">
                <a:solidFill>
                  <a:schemeClr val="tx1"/>
                </a:solidFill>
                <a:effectLst/>
                <a:latin typeface="+mn-lt"/>
                <a:ea typeface="+mn-ea"/>
                <a:cs typeface="+mn-cs"/>
              </a:rPr>
              <a:t>iii,iv</a:t>
            </a:r>
            <a:r>
              <a:rPr lang="en-AU" sz="1680" kern="1200" dirty="0" smtClean="0">
                <a:solidFill>
                  <a:schemeClr val="tx1"/>
                </a:solidFill>
                <a:effectLst/>
                <a:latin typeface="+mn-lt"/>
                <a:ea typeface="+mn-ea"/>
                <a:cs typeface="+mn-cs"/>
              </a:rPr>
              <a:t>.) mean annual precipitation (MAP, mm/year) R2 = , modelled change (%) = , p = ; </a:t>
            </a:r>
            <a:r>
              <a:rPr lang="en-AU" sz="1680" kern="1200" dirty="0" err="1" smtClean="0">
                <a:solidFill>
                  <a:schemeClr val="tx1"/>
                </a:solidFill>
                <a:effectLst/>
                <a:latin typeface="+mn-lt"/>
                <a:ea typeface="+mn-ea"/>
                <a:cs typeface="+mn-cs"/>
              </a:rPr>
              <a:t>v,vi</a:t>
            </a:r>
            <a:r>
              <a:rPr lang="en-AU" sz="1680" kern="1200" dirty="0" smtClean="0">
                <a:solidFill>
                  <a:schemeClr val="tx1"/>
                </a:solidFill>
                <a:effectLst/>
                <a:latin typeface="+mn-lt"/>
                <a:ea typeface="+mn-ea"/>
                <a:cs typeface="+mn-cs"/>
              </a:rPr>
              <a:t>.) mean annual temperature (MAT, </a:t>
            </a:r>
            <a:r>
              <a:rPr lang="en-AU" sz="1680" kern="1200" dirty="0" err="1" smtClean="0">
                <a:solidFill>
                  <a:schemeClr val="tx1"/>
                </a:solidFill>
                <a:effectLst/>
                <a:latin typeface="+mn-lt"/>
                <a:ea typeface="+mn-ea"/>
                <a:cs typeface="+mn-cs"/>
              </a:rPr>
              <a:t>oC</a:t>
            </a:r>
            <a:r>
              <a:rPr lang="en-AU" sz="1680" kern="1200" dirty="0" smtClean="0">
                <a:solidFill>
                  <a:schemeClr val="tx1"/>
                </a:solidFill>
                <a:effectLst/>
                <a:latin typeface="+mn-lt"/>
                <a:ea typeface="+mn-ea"/>
                <a:cs typeface="+mn-cs"/>
              </a:rPr>
              <a:t>) R2 = , modelled change (%) = , p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 A full table of univariate OLS regression statistics associated with Fig </a:t>
            </a:r>
            <a:r>
              <a:rPr lang="en-AU" sz="1680" kern="1200" dirty="0" err="1" smtClean="0">
                <a:solidFill>
                  <a:schemeClr val="tx1"/>
                </a:solidFill>
                <a:effectLst/>
                <a:latin typeface="+mn-lt"/>
                <a:ea typeface="+mn-ea"/>
                <a:cs typeface="+mn-cs"/>
              </a:rPr>
              <a:t>Xb</a:t>
            </a:r>
            <a:r>
              <a:rPr lang="en-AU" sz="1680" kern="1200" dirty="0" smtClean="0">
                <a:solidFill>
                  <a:schemeClr val="tx1"/>
                </a:solidFill>
                <a:effectLst/>
                <a:latin typeface="+mn-lt"/>
                <a:ea typeface="+mn-ea"/>
                <a:cs typeface="+mn-cs"/>
              </a:rPr>
              <a:t> and </a:t>
            </a:r>
            <a:r>
              <a:rPr lang="en-AU" sz="1680" kern="1200" dirty="0" err="1" smtClean="0">
                <a:solidFill>
                  <a:schemeClr val="tx1"/>
                </a:solidFill>
                <a:effectLst/>
                <a:latin typeface="+mn-lt"/>
                <a:ea typeface="+mn-ea"/>
                <a:cs typeface="+mn-cs"/>
              </a:rPr>
              <a:t>Xc</a:t>
            </a:r>
            <a:r>
              <a:rPr lang="en-AU" sz="1680" kern="1200" dirty="0" smtClean="0">
                <a:solidFill>
                  <a:schemeClr val="tx1"/>
                </a:solidFill>
                <a:effectLst/>
                <a:latin typeface="+mn-lt"/>
                <a:ea typeface="+mn-ea"/>
                <a:cs typeface="+mn-cs"/>
              </a:rPr>
              <a:t> is provided in the supplementary materials.</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The top row of the lower panel (</a:t>
            </a:r>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iii, v) shows models fit using protein abundances expressed on a proportional basis; the bottom row (ii, iv, vi,) shows models fit using protein abundances expressed on a per leaf area basis (mg protein / m2 leaf area).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c.) Influence of leaf traits on photosynthetic protein abundance: </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Neither photosystems nor Calvin cycle enzymes change proportionally in response to total leaf protein, p = , R2 = ; ii.) on a per leaf area basis, abundances of both functional categories strongly track leaf total protein, although there is more variation associated with photosystem protein abundances than Calvin cycle protein abundances. iii.) Proportional abundance of photosystem proteins declines as leaf mass per area (LMA, g/m2) increases (R2 = , p = ), but no such trend is apparent for Calvin cycle proteins (p = , R2 = ); iv.) On a per leaf area basis, abundance of Calvin cycle proteins increases with LMA (R2 =, p  = ), while photosystem protein abundance does not change (R2 = , p = ).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d.) Multiple regression models visualised using coloration to indicate the modelled magnitude of protein abundance in two-dimensional environmental space. Curved contours indicate significant interaction effects between predictors. A full table of multiple regression statistics is presented in the supplementary materials.</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Proportional abundance of photosystem proteins modelled by MAT and incident irradiance (adjusted multiple R2 (adj.R2) =  , p(interaction) = , etc.). The strong univariate relationship between photosystem proportional abundance (PS(prop)) and incident irradiance is modulated by MAT. At warm sites, PS(prop) follows our expectations and is highest at warm high irradiance sites, and lowest at warm low irradiance sites. No relationship between irradiance and PS(prop) is apparent at cool sites, however.</a:t>
            </a:r>
          </a:p>
          <a:p>
            <a:r>
              <a:rPr lang="en-AU" sz="1680" kern="1200" dirty="0" smtClean="0">
                <a:solidFill>
                  <a:schemeClr val="tx1"/>
                </a:solidFill>
                <a:effectLst/>
                <a:latin typeface="+mn-lt"/>
                <a:ea typeface="+mn-ea"/>
                <a:cs typeface="+mn-cs"/>
              </a:rPr>
              <a:t>ii.) Per leaf area abundance of photosystems proteins (PS(area)) modelled by MAT and MAP (adjusted multiple R2 (adj.R2) =  , p(interaction) = , etc.).  MAP and MAT interactively explain variation in PS(area), and a univariate relationship between PS(area) and MAP is only apparent at cool sites. This effect may result from the strong influence of temperature on total leaf protein concentration. </a:t>
            </a:r>
          </a:p>
          <a:p>
            <a:r>
              <a:rPr lang="en-AU" sz="1680" kern="1200" dirty="0" smtClean="0">
                <a:solidFill>
                  <a:schemeClr val="tx1"/>
                </a:solidFill>
                <a:effectLst/>
                <a:latin typeface="+mn-lt"/>
                <a:ea typeface="+mn-ea"/>
                <a:cs typeface="+mn-cs"/>
              </a:rPr>
              <a:t>iii.) Proportional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(prop))modelled by MAT and incident irradiance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 is related to MAT and MAP by a simple additive relationship, similar in nature to and likely not independent of MAP/MAT influence on total leaf protein (Fig 1e) .</a:t>
            </a:r>
          </a:p>
          <a:p>
            <a:r>
              <a:rPr lang="en-AU" sz="1680" kern="1200" dirty="0" smtClean="0">
                <a:solidFill>
                  <a:schemeClr val="tx1"/>
                </a:solidFill>
                <a:effectLst/>
                <a:latin typeface="+mn-lt"/>
                <a:ea typeface="+mn-ea"/>
                <a:cs typeface="+mn-cs"/>
              </a:rPr>
              <a:t>iv.) Per leaf area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modelled by MAT and MAP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is interactively related to incident irradiance and MAT: high temperature, high irradiance sites are associated with the highest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while at low temperatures, higher irradiance predicts lower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Care should be taken in interpretation here, however, as there were few low temperature sites with high incident irradiance to inform the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p:txBody>
      </p:sp>
      <p:sp>
        <p:nvSpPr>
          <p:cNvPr id="4" name="Slide Number Placeholder 3"/>
          <p:cNvSpPr>
            <a:spLocks noGrp="1"/>
          </p:cNvSpPr>
          <p:nvPr>
            <p:ph type="sldNum" sz="quarter" idx="10"/>
          </p:nvPr>
        </p:nvSpPr>
        <p:spPr/>
        <p:txBody>
          <a:bodyPr/>
          <a:lstStyle/>
          <a:p>
            <a:fld id="{C73DF9B0-E08B-4862-93DE-9A4C9A8C6C80}" type="slidenum">
              <a:rPr lang="en-AU" smtClean="0"/>
              <a:t>3</a:t>
            </a:fld>
            <a:endParaRPr lang="en-AU"/>
          </a:p>
        </p:txBody>
      </p:sp>
    </p:spTree>
    <p:extLst>
      <p:ext uri="{BB962C8B-B14F-4D97-AF65-F5344CB8AC3E}">
        <p14:creationId xmlns:p14="http://schemas.microsoft.com/office/powerpoint/2010/main" val="903915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D0D04FFC-C665-4B75-ABA2-871BBC76FE3C}" type="datetimeFigureOut">
              <a:rPr lang="en-AU" smtClean="0"/>
              <a:t>23/04/2018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3973139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0D04FFC-C665-4B75-ABA2-871BBC76FE3C}" type="datetimeFigureOut">
              <a:rPr lang="en-AU" smtClean="0"/>
              <a:t>23/04/2018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2616048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0D04FFC-C665-4B75-ABA2-871BBC76FE3C}" type="datetimeFigureOut">
              <a:rPr lang="en-AU" smtClean="0"/>
              <a:t>23/04/2018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2828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0D04FFC-C665-4B75-ABA2-871BBC76FE3C}" type="datetimeFigureOut">
              <a:rPr lang="en-AU" smtClean="0"/>
              <a:t>23/04/2018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428447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0D04FFC-C665-4B75-ABA2-871BBC76FE3C}" type="datetimeFigureOut">
              <a:rPr lang="en-AU" smtClean="0"/>
              <a:t>23/04/2018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3284477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D0D04FFC-C665-4B75-ABA2-871BBC76FE3C}" type="datetimeFigureOut">
              <a:rPr lang="en-AU" smtClean="0"/>
              <a:t>23/04/2018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3288466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D0D04FFC-C665-4B75-ABA2-871BBC76FE3C}" type="datetimeFigureOut">
              <a:rPr lang="en-AU" smtClean="0"/>
              <a:t>23/04/2018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1525243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D0D04FFC-C665-4B75-ABA2-871BBC76FE3C}" type="datetimeFigureOut">
              <a:rPr lang="en-AU" smtClean="0"/>
              <a:t>23/04/2018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2319601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04FFC-C665-4B75-ABA2-871BBC76FE3C}" type="datetimeFigureOut">
              <a:rPr lang="en-AU" smtClean="0"/>
              <a:t>23/04/2018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93658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D04FFC-C665-4B75-ABA2-871BBC76FE3C}" type="datetimeFigureOut">
              <a:rPr lang="en-AU" smtClean="0"/>
              <a:t>23/04/2018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3710599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D04FFC-C665-4B75-ABA2-871BBC76FE3C}" type="datetimeFigureOut">
              <a:rPr lang="en-AU" smtClean="0"/>
              <a:t>23/04/2018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1829279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D04FFC-C665-4B75-ABA2-871BBC76FE3C}" type="datetimeFigureOut">
              <a:rPr lang="en-AU" smtClean="0"/>
              <a:t>23/04/2018</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AB9E2-2D5A-4EC7-B85A-BD2444982E65}" type="slidenum">
              <a:rPr lang="en-AU" smtClean="0"/>
              <a:t>‹#›</a:t>
            </a:fld>
            <a:endParaRPr lang="en-AU"/>
          </a:p>
        </p:txBody>
      </p:sp>
    </p:spTree>
    <p:extLst>
      <p:ext uri="{BB962C8B-B14F-4D97-AF65-F5344CB8AC3E}">
        <p14:creationId xmlns:p14="http://schemas.microsoft.com/office/powerpoint/2010/main" val="3920131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11.tiff"/><Relationship Id="rId13" Type="http://schemas.openxmlformats.org/officeDocument/2006/relationships/image" Target="../media/image16.tiff"/><Relationship Id="rId3" Type="http://schemas.openxmlformats.org/officeDocument/2006/relationships/image" Target="../media/image6.png"/><Relationship Id="rId7" Type="http://schemas.openxmlformats.org/officeDocument/2006/relationships/image" Target="../media/image10.tiff"/><Relationship Id="rId12" Type="http://schemas.openxmlformats.org/officeDocument/2006/relationships/image" Target="../media/image15.tiff"/><Relationship Id="rId2" Type="http://schemas.openxmlformats.org/officeDocument/2006/relationships/notesSlide" Target="../notesSlides/notesSlide3.xml"/><Relationship Id="rId16"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9.tiff"/><Relationship Id="rId11" Type="http://schemas.openxmlformats.org/officeDocument/2006/relationships/image" Target="../media/image14.tiff"/><Relationship Id="rId5" Type="http://schemas.openxmlformats.org/officeDocument/2006/relationships/image" Target="../media/image8.tiff"/><Relationship Id="rId15" Type="http://schemas.openxmlformats.org/officeDocument/2006/relationships/image" Target="../media/image18.png"/><Relationship Id="rId10" Type="http://schemas.openxmlformats.org/officeDocument/2006/relationships/image" Target="../media/image13.tiff"/><Relationship Id="rId4" Type="http://schemas.openxmlformats.org/officeDocument/2006/relationships/image" Target="../media/image7.tiff"/><Relationship Id="rId9" Type="http://schemas.openxmlformats.org/officeDocument/2006/relationships/image" Target="../media/image12.tiff"/><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036694F8-822A-4EA9-A83F-BB11CF14A3AC}"/>
              </a:ext>
            </a:extLst>
          </p:cNvPr>
          <p:cNvSpPr txBox="1"/>
          <p:nvPr/>
        </p:nvSpPr>
        <p:spPr>
          <a:xfrm>
            <a:off x="4859612" y="272868"/>
            <a:ext cx="110094" cy="191271"/>
          </a:xfrm>
          <a:prstGeom prst="rect">
            <a:avLst/>
          </a:prstGeom>
          <a:noFill/>
        </p:spPr>
        <p:txBody>
          <a:bodyPr wrap="square" rtlCol="0">
            <a:spAutoFit/>
          </a:bodyPr>
          <a:lstStyle/>
          <a:p>
            <a:r>
              <a:rPr lang="en-AU" sz="643" dirty="0"/>
              <a:t>a</a:t>
            </a: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0977" y="237447"/>
            <a:ext cx="1368359" cy="1926302"/>
          </a:xfrm>
          <a:prstGeom prst="rect">
            <a:avLst/>
          </a:prstGeom>
        </p:spPr>
      </p:pic>
      <p:grpSp>
        <p:nvGrpSpPr>
          <p:cNvPr id="8" name="Group 7"/>
          <p:cNvGrpSpPr/>
          <p:nvPr/>
        </p:nvGrpSpPr>
        <p:grpSpPr>
          <a:xfrm>
            <a:off x="4990077" y="421261"/>
            <a:ext cx="1729626" cy="1633145"/>
            <a:chOff x="671824" y="1653267"/>
            <a:chExt cx="6668639" cy="6199336"/>
          </a:xfrm>
        </p:grpSpPr>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1824" y="1653267"/>
              <a:ext cx="6668639" cy="6199336"/>
            </a:xfrm>
            <a:prstGeom prst="rect">
              <a:avLst/>
            </a:prstGeom>
          </p:spPr>
        </p:pic>
        <p:sp>
          <p:nvSpPr>
            <p:cNvPr id="10" name="TextBox 9"/>
            <p:cNvSpPr txBox="1"/>
            <p:nvPr/>
          </p:nvSpPr>
          <p:spPr>
            <a:xfrm>
              <a:off x="2713632" y="3962400"/>
              <a:ext cx="1022034" cy="820248"/>
            </a:xfrm>
            <a:prstGeom prst="rect">
              <a:avLst/>
            </a:prstGeom>
            <a:noFill/>
          </p:spPr>
          <p:txBody>
            <a:bodyPr wrap="square" rtlCol="0">
              <a:spAutoFit/>
            </a:bodyPr>
            <a:lstStyle/>
            <a:p>
              <a:r>
                <a:rPr lang="en-AU" sz="402" dirty="0"/>
                <a:t>64%</a:t>
              </a:r>
            </a:p>
          </p:txBody>
        </p:sp>
        <p:sp>
          <p:nvSpPr>
            <p:cNvPr id="11" name="TextBox 10"/>
            <p:cNvSpPr txBox="1"/>
            <p:nvPr/>
          </p:nvSpPr>
          <p:spPr>
            <a:xfrm>
              <a:off x="2459942" y="3795264"/>
              <a:ext cx="2199041" cy="585370"/>
            </a:xfrm>
            <a:prstGeom prst="rect">
              <a:avLst/>
            </a:prstGeom>
            <a:noFill/>
          </p:spPr>
          <p:txBody>
            <a:bodyPr wrap="square" rtlCol="0">
              <a:spAutoFit/>
            </a:bodyPr>
            <a:lstStyle/>
            <a:p>
              <a:r>
                <a:rPr lang="en-AU" sz="402" dirty="0"/>
                <a:t>Photosynthesis</a:t>
              </a:r>
            </a:p>
          </p:txBody>
        </p:sp>
      </p:gr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19703" y="241136"/>
            <a:ext cx="1895708" cy="1922613"/>
          </a:xfrm>
          <a:prstGeom prst="rect">
            <a:avLst/>
          </a:prstGeom>
        </p:spPr>
      </p:pic>
      <p:grpSp>
        <p:nvGrpSpPr>
          <p:cNvPr id="13" name="Group 12">
            <a:extLst>
              <a:ext uri="{FF2B5EF4-FFF2-40B4-BE49-F238E27FC236}">
                <a16:creationId xmlns:a16="http://schemas.microsoft.com/office/drawing/2014/main" id="{C9FFF9FF-C604-459E-BA51-CAAD744824C9}"/>
              </a:ext>
            </a:extLst>
          </p:cNvPr>
          <p:cNvGrpSpPr/>
          <p:nvPr/>
        </p:nvGrpSpPr>
        <p:grpSpPr>
          <a:xfrm>
            <a:off x="5312548" y="2606428"/>
            <a:ext cx="2144325" cy="1637345"/>
            <a:chOff x="-3343354" y="1339480"/>
            <a:chExt cx="4852762" cy="3433097"/>
          </a:xfrm>
        </p:grpSpPr>
        <p:pic>
          <p:nvPicPr>
            <p:cNvPr id="14" name="Picture 13" descr="abundance_rank_90pc.png">
              <a:extLst>
                <a:ext uri="{FF2B5EF4-FFF2-40B4-BE49-F238E27FC236}">
                  <a16:creationId xmlns:a16="http://schemas.microsoft.com/office/drawing/2014/main" id="{34BBFF6D-3CCF-4CB2-B743-963595FCD80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33402" y="1339480"/>
              <a:ext cx="4438936" cy="2855383"/>
            </a:xfrm>
            <a:prstGeom prst="rect">
              <a:avLst/>
            </a:prstGeom>
          </p:spPr>
        </p:pic>
        <p:sp>
          <p:nvSpPr>
            <p:cNvPr id="15" name="TextBox 14">
              <a:extLst>
                <a:ext uri="{FF2B5EF4-FFF2-40B4-BE49-F238E27FC236}">
                  <a16:creationId xmlns:a16="http://schemas.microsoft.com/office/drawing/2014/main" id="{589E7152-499C-44E8-BA29-4777970B8AAA}"/>
                </a:ext>
              </a:extLst>
            </p:cNvPr>
            <p:cNvSpPr txBox="1"/>
            <p:nvPr/>
          </p:nvSpPr>
          <p:spPr>
            <a:xfrm>
              <a:off x="-3343354" y="4253015"/>
              <a:ext cx="4852762" cy="519562"/>
            </a:xfrm>
            <a:prstGeom prst="rect">
              <a:avLst/>
            </a:prstGeom>
            <a:noFill/>
          </p:spPr>
          <p:txBody>
            <a:bodyPr wrap="square" rtlCol="0">
              <a:spAutoFit/>
            </a:bodyPr>
            <a:lstStyle/>
            <a:p>
              <a:r>
                <a:rPr lang="en-US" sz="422" dirty="0"/>
                <a:t>&lt;500 proteins account for &gt;90% total leaf protein</a:t>
              </a:r>
            </a:p>
          </p:txBody>
        </p:sp>
      </p:gr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0977" y="2497085"/>
            <a:ext cx="1845871" cy="1677144"/>
          </a:xfrm>
          <a:prstGeom prst="rect">
            <a:avLst/>
          </a:prstGeom>
        </p:spPr>
      </p:pic>
    </p:spTree>
    <p:extLst>
      <p:ext uri="{BB962C8B-B14F-4D97-AF65-F5344CB8AC3E}">
        <p14:creationId xmlns:p14="http://schemas.microsoft.com/office/powerpoint/2010/main" val="845689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036694F8-822A-4EA9-A83F-BB11CF14A3AC}"/>
              </a:ext>
            </a:extLst>
          </p:cNvPr>
          <p:cNvSpPr txBox="1"/>
          <p:nvPr/>
        </p:nvSpPr>
        <p:spPr>
          <a:xfrm>
            <a:off x="4859612" y="272868"/>
            <a:ext cx="110094" cy="191271"/>
          </a:xfrm>
          <a:prstGeom prst="rect">
            <a:avLst/>
          </a:prstGeom>
          <a:noFill/>
        </p:spPr>
        <p:txBody>
          <a:bodyPr wrap="square" rtlCol="0">
            <a:spAutoFit/>
          </a:bodyPr>
          <a:lstStyle/>
          <a:p>
            <a:r>
              <a:rPr lang="en-AU" sz="643" dirty="0"/>
              <a:t>a</a:t>
            </a: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7227" y="272868"/>
            <a:ext cx="1368359" cy="1926302"/>
          </a:xfrm>
          <a:prstGeom prst="rect">
            <a:avLst/>
          </a:prstGeom>
        </p:spPr>
      </p:pic>
      <p:grpSp>
        <p:nvGrpSpPr>
          <p:cNvPr id="8" name="Group 7"/>
          <p:cNvGrpSpPr/>
          <p:nvPr/>
        </p:nvGrpSpPr>
        <p:grpSpPr>
          <a:xfrm>
            <a:off x="2960603" y="2358307"/>
            <a:ext cx="2430470" cy="2315121"/>
            <a:chOff x="671824" y="1653267"/>
            <a:chExt cx="6668639" cy="6199336"/>
          </a:xfrm>
        </p:grpSpPr>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1824" y="1653267"/>
              <a:ext cx="6668639" cy="6199336"/>
            </a:xfrm>
            <a:prstGeom prst="rect">
              <a:avLst/>
            </a:prstGeom>
          </p:spPr>
        </p:pic>
        <p:sp>
          <p:nvSpPr>
            <p:cNvPr id="10" name="TextBox 9"/>
            <p:cNvSpPr txBox="1"/>
            <p:nvPr/>
          </p:nvSpPr>
          <p:spPr>
            <a:xfrm>
              <a:off x="2713632" y="3962400"/>
              <a:ext cx="1022034" cy="820248"/>
            </a:xfrm>
            <a:prstGeom prst="rect">
              <a:avLst/>
            </a:prstGeom>
            <a:noFill/>
          </p:spPr>
          <p:txBody>
            <a:bodyPr wrap="square" rtlCol="0">
              <a:spAutoFit/>
            </a:bodyPr>
            <a:lstStyle/>
            <a:p>
              <a:r>
                <a:rPr lang="en-AU" sz="402" dirty="0"/>
                <a:t>64%</a:t>
              </a:r>
            </a:p>
          </p:txBody>
        </p:sp>
        <p:sp>
          <p:nvSpPr>
            <p:cNvPr id="11" name="TextBox 10"/>
            <p:cNvSpPr txBox="1"/>
            <p:nvPr/>
          </p:nvSpPr>
          <p:spPr>
            <a:xfrm>
              <a:off x="2459942" y="3795264"/>
              <a:ext cx="2199041" cy="585370"/>
            </a:xfrm>
            <a:prstGeom prst="rect">
              <a:avLst/>
            </a:prstGeom>
            <a:noFill/>
          </p:spPr>
          <p:txBody>
            <a:bodyPr wrap="square" rtlCol="0">
              <a:spAutoFit/>
            </a:bodyPr>
            <a:lstStyle/>
            <a:p>
              <a:r>
                <a:rPr lang="en-AU" sz="402" dirty="0"/>
                <a:t>Photosynthesis</a:t>
              </a:r>
            </a:p>
          </p:txBody>
        </p:sp>
      </p:gr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3534" y="2268040"/>
            <a:ext cx="2482613" cy="2517848"/>
          </a:xfrm>
          <a:prstGeom prst="rect">
            <a:avLst/>
          </a:prstGeom>
        </p:spPr>
      </p:pic>
      <p:grpSp>
        <p:nvGrpSpPr>
          <p:cNvPr id="13" name="Group 12">
            <a:extLst>
              <a:ext uri="{FF2B5EF4-FFF2-40B4-BE49-F238E27FC236}">
                <a16:creationId xmlns:a16="http://schemas.microsoft.com/office/drawing/2014/main" id="{C9FFF9FF-C604-459E-BA51-CAAD744824C9}"/>
              </a:ext>
            </a:extLst>
          </p:cNvPr>
          <p:cNvGrpSpPr/>
          <p:nvPr/>
        </p:nvGrpSpPr>
        <p:grpSpPr>
          <a:xfrm>
            <a:off x="6153311" y="720962"/>
            <a:ext cx="2144325" cy="1637345"/>
            <a:chOff x="-3343354" y="1339480"/>
            <a:chExt cx="4852762" cy="3433097"/>
          </a:xfrm>
        </p:grpSpPr>
        <p:pic>
          <p:nvPicPr>
            <p:cNvPr id="14" name="Picture 13" descr="abundance_rank_90pc.png">
              <a:extLst>
                <a:ext uri="{FF2B5EF4-FFF2-40B4-BE49-F238E27FC236}">
                  <a16:creationId xmlns:a16="http://schemas.microsoft.com/office/drawing/2014/main" id="{34BBFF6D-3CCF-4CB2-B743-963595FCD80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33402" y="1339480"/>
              <a:ext cx="4438936" cy="2855383"/>
            </a:xfrm>
            <a:prstGeom prst="rect">
              <a:avLst/>
            </a:prstGeom>
          </p:spPr>
        </p:pic>
        <p:sp>
          <p:nvSpPr>
            <p:cNvPr id="15" name="TextBox 14">
              <a:extLst>
                <a:ext uri="{FF2B5EF4-FFF2-40B4-BE49-F238E27FC236}">
                  <a16:creationId xmlns:a16="http://schemas.microsoft.com/office/drawing/2014/main" id="{589E7152-499C-44E8-BA29-4777970B8AAA}"/>
                </a:ext>
              </a:extLst>
            </p:cNvPr>
            <p:cNvSpPr txBox="1"/>
            <p:nvPr/>
          </p:nvSpPr>
          <p:spPr>
            <a:xfrm>
              <a:off x="-3343354" y="4253015"/>
              <a:ext cx="4852762" cy="519562"/>
            </a:xfrm>
            <a:prstGeom prst="rect">
              <a:avLst/>
            </a:prstGeom>
            <a:noFill/>
          </p:spPr>
          <p:txBody>
            <a:bodyPr wrap="square" rtlCol="0">
              <a:spAutoFit/>
            </a:bodyPr>
            <a:lstStyle/>
            <a:p>
              <a:r>
                <a:rPr lang="en-US" sz="422" dirty="0"/>
                <a:t>&lt;500 proteins account for &gt;90% total leaf protein</a:t>
              </a:r>
            </a:p>
          </p:txBody>
        </p:sp>
      </p:gr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68138" y="491874"/>
            <a:ext cx="1845871" cy="1677144"/>
          </a:xfrm>
          <a:prstGeom prst="rect">
            <a:avLst/>
          </a:prstGeom>
        </p:spPr>
      </p:pic>
    </p:spTree>
    <p:extLst>
      <p:ext uri="{BB962C8B-B14F-4D97-AF65-F5344CB8AC3E}">
        <p14:creationId xmlns:p14="http://schemas.microsoft.com/office/powerpoint/2010/main" val="1829000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2229" y="254642"/>
            <a:ext cx="3418734" cy="3296636"/>
          </a:xfrm>
          <a:prstGeom prst="rect">
            <a:avLst/>
          </a:prstGeom>
        </p:spPr>
      </p:pic>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98645" y="3661838"/>
            <a:ext cx="909195" cy="804633"/>
          </a:xfrm>
          <a:prstGeom prst="rect">
            <a:avLst/>
          </a:prstGeom>
        </p:spPr>
      </p:pic>
      <p:pic>
        <p:nvPicPr>
          <p:cNvPr id="56" name="Picture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49858" y="4497957"/>
            <a:ext cx="909195" cy="804633"/>
          </a:xfrm>
          <a:prstGeom prst="rect">
            <a:avLst/>
          </a:prstGeom>
        </p:spPr>
      </p:pic>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99082" y="3661838"/>
            <a:ext cx="909195" cy="804633"/>
          </a:xfrm>
          <a:prstGeom prst="rect">
            <a:avLst/>
          </a:prstGeom>
        </p:spPr>
      </p:pic>
      <p:pic>
        <p:nvPicPr>
          <p:cNvPr id="60" name="Picture 5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50295" y="4497740"/>
            <a:ext cx="909195" cy="804633"/>
          </a:xfrm>
          <a:prstGeom prst="rect">
            <a:avLst/>
          </a:prstGeom>
        </p:spPr>
      </p:pic>
      <p:pic>
        <p:nvPicPr>
          <p:cNvPr id="61" name="Picture 6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480691" y="3661621"/>
            <a:ext cx="909195" cy="804633"/>
          </a:xfrm>
          <a:prstGeom prst="rect">
            <a:avLst/>
          </a:prstGeom>
        </p:spPr>
      </p:pic>
      <p:pic>
        <p:nvPicPr>
          <p:cNvPr id="62" name="Picture 6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19013" y="4511852"/>
            <a:ext cx="909195" cy="804633"/>
          </a:xfrm>
          <a:prstGeom prst="rect">
            <a:avLst/>
          </a:prstGeom>
        </p:spPr>
      </p:pic>
      <p:sp>
        <p:nvSpPr>
          <p:cNvPr id="67" name="TextBox 66"/>
          <p:cNvSpPr txBox="1"/>
          <p:nvPr/>
        </p:nvSpPr>
        <p:spPr>
          <a:xfrm>
            <a:off x="3816506" y="3577279"/>
            <a:ext cx="71504" cy="182999"/>
          </a:xfrm>
          <a:prstGeom prst="rect">
            <a:avLst/>
          </a:prstGeom>
          <a:noFill/>
        </p:spPr>
        <p:txBody>
          <a:bodyPr wrap="square" rtlCol="0">
            <a:spAutoFit/>
          </a:bodyPr>
          <a:lstStyle/>
          <a:p>
            <a:r>
              <a:rPr lang="en-AU" sz="589" dirty="0" err="1"/>
              <a:t>i</a:t>
            </a:r>
            <a:endParaRPr lang="en-AU" sz="643" dirty="0"/>
          </a:p>
        </p:txBody>
      </p:sp>
      <p:sp>
        <p:nvSpPr>
          <p:cNvPr id="68" name="TextBox 67"/>
          <p:cNvSpPr txBox="1"/>
          <p:nvPr/>
        </p:nvSpPr>
        <p:spPr>
          <a:xfrm>
            <a:off x="4730568" y="3577279"/>
            <a:ext cx="250262" cy="182999"/>
          </a:xfrm>
          <a:prstGeom prst="rect">
            <a:avLst/>
          </a:prstGeom>
          <a:noFill/>
        </p:spPr>
        <p:txBody>
          <a:bodyPr wrap="square" rtlCol="0">
            <a:spAutoFit/>
          </a:bodyPr>
          <a:lstStyle/>
          <a:p>
            <a:r>
              <a:rPr lang="en-AU" sz="589" dirty="0"/>
              <a:t>iii</a:t>
            </a:r>
            <a:endParaRPr lang="en-AU" sz="643" dirty="0"/>
          </a:p>
        </p:txBody>
      </p:sp>
      <p:sp>
        <p:nvSpPr>
          <p:cNvPr id="69" name="TextBox 68"/>
          <p:cNvSpPr txBox="1"/>
          <p:nvPr/>
        </p:nvSpPr>
        <p:spPr>
          <a:xfrm>
            <a:off x="5626184" y="3577279"/>
            <a:ext cx="197203" cy="182999"/>
          </a:xfrm>
          <a:prstGeom prst="rect">
            <a:avLst/>
          </a:prstGeom>
          <a:noFill/>
        </p:spPr>
        <p:txBody>
          <a:bodyPr wrap="square" rtlCol="0">
            <a:spAutoFit/>
          </a:bodyPr>
          <a:lstStyle/>
          <a:p>
            <a:r>
              <a:rPr lang="en-AU" sz="589" dirty="0"/>
              <a:t>v</a:t>
            </a:r>
            <a:endParaRPr lang="en-AU" sz="643" dirty="0"/>
          </a:p>
        </p:txBody>
      </p:sp>
      <p:sp>
        <p:nvSpPr>
          <p:cNvPr id="70" name="TextBox 69"/>
          <p:cNvSpPr txBox="1"/>
          <p:nvPr/>
        </p:nvSpPr>
        <p:spPr>
          <a:xfrm>
            <a:off x="3802294" y="4387897"/>
            <a:ext cx="148827" cy="273665"/>
          </a:xfrm>
          <a:prstGeom prst="rect">
            <a:avLst/>
          </a:prstGeom>
          <a:noFill/>
        </p:spPr>
        <p:txBody>
          <a:bodyPr wrap="square" rtlCol="0">
            <a:spAutoFit/>
          </a:bodyPr>
          <a:lstStyle/>
          <a:p>
            <a:r>
              <a:rPr lang="en-AU" sz="589" dirty="0"/>
              <a:t>ii</a:t>
            </a:r>
            <a:endParaRPr lang="en-AU" sz="643" dirty="0"/>
          </a:p>
        </p:txBody>
      </p:sp>
      <p:sp>
        <p:nvSpPr>
          <p:cNvPr id="71" name="TextBox 70"/>
          <p:cNvSpPr txBox="1"/>
          <p:nvPr/>
        </p:nvSpPr>
        <p:spPr>
          <a:xfrm>
            <a:off x="4698837" y="4387897"/>
            <a:ext cx="174386" cy="273665"/>
          </a:xfrm>
          <a:prstGeom prst="rect">
            <a:avLst/>
          </a:prstGeom>
          <a:noFill/>
        </p:spPr>
        <p:txBody>
          <a:bodyPr wrap="square" rtlCol="0">
            <a:spAutoFit/>
          </a:bodyPr>
          <a:lstStyle/>
          <a:p>
            <a:r>
              <a:rPr lang="en-AU" sz="589" dirty="0"/>
              <a:t>iv</a:t>
            </a:r>
            <a:endParaRPr lang="en-AU" sz="643" dirty="0"/>
          </a:p>
        </p:txBody>
      </p:sp>
      <p:sp>
        <p:nvSpPr>
          <p:cNvPr id="72" name="TextBox 71"/>
          <p:cNvSpPr txBox="1"/>
          <p:nvPr/>
        </p:nvSpPr>
        <p:spPr>
          <a:xfrm>
            <a:off x="5608618" y="4387897"/>
            <a:ext cx="161148" cy="273665"/>
          </a:xfrm>
          <a:prstGeom prst="rect">
            <a:avLst/>
          </a:prstGeom>
          <a:noFill/>
        </p:spPr>
        <p:txBody>
          <a:bodyPr wrap="square" rtlCol="0">
            <a:spAutoFit/>
          </a:bodyPr>
          <a:lstStyle/>
          <a:p>
            <a:r>
              <a:rPr lang="en-AU" sz="589" dirty="0"/>
              <a:t>vi</a:t>
            </a:r>
            <a:endParaRPr lang="en-AU" sz="643" dirty="0"/>
          </a:p>
        </p:txBody>
      </p:sp>
      <p:grpSp>
        <p:nvGrpSpPr>
          <p:cNvPr id="3" name="Group 2"/>
          <p:cNvGrpSpPr/>
          <p:nvPr/>
        </p:nvGrpSpPr>
        <p:grpSpPr>
          <a:xfrm>
            <a:off x="6710856" y="3561364"/>
            <a:ext cx="1865963" cy="1809779"/>
            <a:chOff x="5984306" y="7028745"/>
            <a:chExt cx="3483131" cy="3378254"/>
          </a:xfrm>
        </p:grpSpPr>
        <p:sp>
          <p:nvSpPr>
            <p:cNvPr id="39" name="TextBox 38">
              <a:extLst>
                <a:ext uri="{FF2B5EF4-FFF2-40B4-BE49-F238E27FC236}">
                  <a16:creationId xmlns:a16="http://schemas.microsoft.com/office/drawing/2014/main" id="{036694F8-822A-4EA9-A83F-BB11CF14A3AC}"/>
                </a:ext>
              </a:extLst>
            </p:cNvPr>
            <p:cNvSpPr txBox="1"/>
            <p:nvPr/>
          </p:nvSpPr>
          <p:spPr>
            <a:xfrm>
              <a:off x="5984306" y="7028745"/>
              <a:ext cx="205509" cy="357039"/>
            </a:xfrm>
            <a:prstGeom prst="rect">
              <a:avLst/>
            </a:prstGeom>
            <a:noFill/>
          </p:spPr>
          <p:txBody>
            <a:bodyPr wrap="square" rtlCol="0">
              <a:spAutoFit/>
            </a:bodyPr>
            <a:lstStyle/>
            <a:p>
              <a:r>
                <a:rPr lang="en-AU" sz="643" dirty="0"/>
                <a:t>c</a:t>
              </a:r>
            </a:p>
          </p:txBody>
        </p:sp>
        <p:pic>
          <p:nvPicPr>
            <p:cNvPr id="57" name="Picture 5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70273" y="7267005"/>
              <a:ext cx="1697164" cy="1501981"/>
            </a:xfrm>
            <a:prstGeom prst="rect">
              <a:avLst/>
            </a:prstGeom>
          </p:spPr>
        </p:pic>
        <p:pic>
          <p:nvPicPr>
            <p:cNvPr id="58" name="Picture 5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66719" y="8905018"/>
              <a:ext cx="1697164" cy="1501981"/>
            </a:xfrm>
            <a:prstGeom prst="rect">
              <a:avLst/>
            </a:prstGeom>
          </p:spPr>
        </p:pic>
        <p:pic>
          <p:nvPicPr>
            <p:cNvPr id="63" name="Picture 6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38823" y="7267443"/>
              <a:ext cx="1697164" cy="1501981"/>
            </a:xfrm>
            <a:prstGeom prst="rect">
              <a:avLst/>
            </a:prstGeom>
          </p:spPr>
        </p:pic>
        <p:pic>
          <p:nvPicPr>
            <p:cNvPr id="64" name="Picture 6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069555" y="8860668"/>
              <a:ext cx="1697164" cy="1501981"/>
            </a:xfrm>
            <a:prstGeom prst="rect">
              <a:avLst/>
            </a:prstGeom>
          </p:spPr>
        </p:pic>
        <p:sp>
          <p:nvSpPr>
            <p:cNvPr id="73" name="TextBox 72"/>
            <p:cNvSpPr txBox="1"/>
            <p:nvPr/>
          </p:nvSpPr>
          <p:spPr>
            <a:xfrm>
              <a:off x="6235959" y="7227370"/>
              <a:ext cx="133474" cy="341598"/>
            </a:xfrm>
            <a:prstGeom prst="rect">
              <a:avLst/>
            </a:prstGeom>
            <a:noFill/>
          </p:spPr>
          <p:txBody>
            <a:bodyPr wrap="square" rtlCol="0">
              <a:spAutoFit/>
            </a:bodyPr>
            <a:lstStyle/>
            <a:p>
              <a:r>
                <a:rPr lang="en-AU" sz="589" dirty="0" err="1"/>
                <a:t>i</a:t>
              </a:r>
              <a:endParaRPr lang="en-AU" sz="643" dirty="0"/>
            </a:p>
          </p:txBody>
        </p:sp>
        <p:sp>
          <p:nvSpPr>
            <p:cNvPr id="74" name="TextBox 73"/>
            <p:cNvSpPr txBox="1"/>
            <p:nvPr/>
          </p:nvSpPr>
          <p:spPr>
            <a:xfrm>
              <a:off x="7933123" y="7240985"/>
              <a:ext cx="368290" cy="680085"/>
            </a:xfrm>
            <a:prstGeom prst="rect">
              <a:avLst/>
            </a:prstGeom>
            <a:noFill/>
          </p:spPr>
          <p:txBody>
            <a:bodyPr wrap="square" rtlCol="0">
              <a:spAutoFit/>
            </a:bodyPr>
            <a:lstStyle/>
            <a:p>
              <a:r>
                <a:rPr lang="en-AU" sz="589" dirty="0"/>
                <a:t>iii</a:t>
              </a:r>
              <a:endParaRPr lang="en-AU" sz="643" dirty="0"/>
            </a:p>
          </p:txBody>
        </p:sp>
        <p:sp>
          <p:nvSpPr>
            <p:cNvPr id="75" name="TextBox 74"/>
            <p:cNvSpPr txBox="1"/>
            <p:nvPr/>
          </p:nvSpPr>
          <p:spPr>
            <a:xfrm>
              <a:off x="6206654" y="8606879"/>
              <a:ext cx="322749" cy="510841"/>
            </a:xfrm>
            <a:prstGeom prst="rect">
              <a:avLst/>
            </a:prstGeom>
            <a:noFill/>
          </p:spPr>
          <p:txBody>
            <a:bodyPr wrap="square" rtlCol="0">
              <a:spAutoFit/>
            </a:bodyPr>
            <a:lstStyle/>
            <a:p>
              <a:r>
                <a:rPr lang="en-AU" sz="589" dirty="0"/>
                <a:t>ii</a:t>
              </a:r>
              <a:endParaRPr lang="en-AU" sz="643" dirty="0"/>
            </a:p>
          </p:txBody>
        </p:sp>
        <p:sp>
          <p:nvSpPr>
            <p:cNvPr id="76" name="TextBox 75"/>
            <p:cNvSpPr txBox="1"/>
            <p:nvPr/>
          </p:nvSpPr>
          <p:spPr>
            <a:xfrm>
              <a:off x="7933123" y="8638052"/>
              <a:ext cx="293444" cy="510841"/>
            </a:xfrm>
            <a:prstGeom prst="rect">
              <a:avLst/>
            </a:prstGeom>
            <a:noFill/>
          </p:spPr>
          <p:txBody>
            <a:bodyPr wrap="square" rtlCol="0">
              <a:spAutoFit/>
            </a:bodyPr>
            <a:lstStyle/>
            <a:p>
              <a:r>
                <a:rPr lang="en-AU" sz="589" dirty="0"/>
                <a:t>iv</a:t>
              </a:r>
              <a:endParaRPr lang="en-AU" sz="643" dirty="0"/>
            </a:p>
          </p:txBody>
        </p:sp>
      </p:grpSp>
      <p:pic>
        <p:nvPicPr>
          <p:cNvPr id="14" name="Picture 13"/>
          <p:cNvPicPr>
            <a:picLocks noChangeAspect="1"/>
          </p:cNvPicPr>
          <p:nvPr/>
        </p:nvPicPr>
        <p:blipFill>
          <a:blip r:embed="rId14"/>
          <a:stretch>
            <a:fillRect/>
          </a:stretch>
        </p:blipFill>
        <p:spPr>
          <a:xfrm>
            <a:off x="7242022" y="1410899"/>
            <a:ext cx="1025683" cy="802122"/>
          </a:xfrm>
          <a:prstGeom prst="rect">
            <a:avLst/>
          </a:prstGeom>
        </p:spPr>
      </p:pic>
      <p:grpSp>
        <p:nvGrpSpPr>
          <p:cNvPr id="81" name="Group 80">
            <a:extLst>
              <a:ext uri="{FF2B5EF4-FFF2-40B4-BE49-F238E27FC236}">
                <a16:creationId xmlns:a16="http://schemas.microsoft.com/office/drawing/2014/main" id="{334CF8EC-60BE-4F39-9DAB-83E63FCF813B}"/>
              </a:ext>
            </a:extLst>
          </p:cNvPr>
          <p:cNvGrpSpPr/>
          <p:nvPr/>
        </p:nvGrpSpPr>
        <p:grpSpPr>
          <a:xfrm>
            <a:off x="7255312" y="636621"/>
            <a:ext cx="999103" cy="846268"/>
            <a:chOff x="8328954" y="3313508"/>
            <a:chExt cx="3712734" cy="3091427"/>
          </a:xfrm>
        </p:grpSpPr>
        <p:pic>
          <p:nvPicPr>
            <p:cNvPr id="82" name="Picture 81">
              <a:extLst>
                <a:ext uri="{FF2B5EF4-FFF2-40B4-BE49-F238E27FC236}">
                  <a16:creationId xmlns:a16="http://schemas.microsoft.com/office/drawing/2014/main" id="{4DEA67FD-D5A0-4C43-AE8C-3FD531A15958}"/>
                </a:ext>
              </a:extLst>
            </p:cNvPr>
            <p:cNvPicPr>
              <a:picLocks noChangeAspect="1"/>
            </p:cNvPicPr>
            <p:nvPr/>
          </p:nvPicPr>
          <p:blipFill>
            <a:blip r:embed="rId15"/>
            <a:stretch>
              <a:fillRect/>
            </a:stretch>
          </p:blipFill>
          <p:spPr>
            <a:xfrm>
              <a:off x="8328954" y="3428025"/>
              <a:ext cx="3712734" cy="2976910"/>
            </a:xfrm>
            <a:prstGeom prst="rect">
              <a:avLst/>
            </a:prstGeom>
          </p:spPr>
        </p:pic>
        <p:sp>
          <p:nvSpPr>
            <p:cNvPr id="83" name="TextBox 82">
              <a:extLst>
                <a:ext uri="{FF2B5EF4-FFF2-40B4-BE49-F238E27FC236}">
                  <a16:creationId xmlns:a16="http://schemas.microsoft.com/office/drawing/2014/main" id="{8C4EAC27-4656-410C-A78C-43C390974B69}"/>
                </a:ext>
              </a:extLst>
            </p:cNvPr>
            <p:cNvSpPr txBox="1"/>
            <p:nvPr/>
          </p:nvSpPr>
          <p:spPr>
            <a:xfrm>
              <a:off x="8590647" y="3313508"/>
              <a:ext cx="817282" cy="642499"/>
            </a:xfrm>
            <a:prstGeom prst="rect">
              <a:avLst/>
            </a:prstGeom>
            <a:noFill/>
          </p:spPr>
          <p:txBody>
            <a:bodyPr wrap="none" rtlCol="0">
              <a:spAutoFit/>
            </a:bodyPr>
            <a:lstStyle/>
            <a:p>
              <a:r>
                <a:rPr lang="en-AU" sz="543" dirty="0"/>
                <a:t>e</a:t>
              </a:r>
            </a:p>
          </p:txBody>
        </p:sp>
      </p:grpSp>
      <p:pic>
        <p:nvPicPr>
          <p:cNvPr id="84" name="Picture 83"/>
          <p:cNvPicPr>
            <a:picLocks noChangeAspect="1"/>
          </p:cNvPicPr>
          <p:nvPr/>
        </p:nvPicPr>
        <p:blipFill>
          <a:blip r:embed="rId16"/>
          <a:stretch>
            <a:fillRect/>
          </a:stretch>
        </p:blipFill>
        <p:spPr>
          <a:xfrm>
            <a:off x="7240815" y="2208528"/>
            <a:ext cx="1025683" cy="815906"/>
          </a:xfrm>
          <a:prstGeom prst="rect">
            <a:avLst/>
          </a:prstGeom>
        </p:spPr>
      </p:pic>
      <p:sp>
        <p:nvSpPr>
          <p:cNvPr id="48" name="TextBox 47"/>
          <p:cNvSpPr txBox="1"/>
          <p:nvPr/>
        </p:nvSpPr>
        <p:spPr>
          <a:xfrm>
            <a:off x="-2302604" y="820856"/>
            <a:ext cx="2183946" cy="4840299"/>
          </a:xfrm>
          <a:prstGeom prst="rect">
            <a:avLst/>
          </a:prstGeom>
          <a:noFill/>
        </p:spPr>
        <p:txBody>
          <a:bodyPr wrap="square" rtlCol="0">
            <a:spAutoFit/>
          </a:bodyPr>
          <a:lstStyle/>
          <a:p>
            <a:r>
              <a:rPr lang="en-AU" sz="964" dirty="0"/>
              <a:t>Per leaf area trends in CC’s are essentially identical to environmental trends in leaf protein abundance – strongly driven by temp and rainfall. No strong effect of environment on proportional allocation of CC’s (although some response to irradiance), some evidence that carboxylation capacity per leaf area is increased by increasing LMA, although there is substantial variation in the total protein – LMA relationship, indicating that LMA is responding to other requirements than photosynthetic capacity.  </a:t>
            </a:r>
          </a:p>
          <a:p>
            <a:endParaRPr lang="en-AU" sz="964" dirty="0"/>
          </a:p>
          <a:p>
            <a:r>
              <a:rPr lang="en-AU" sz="964" dirty="0"/>
              <a:t>Patterns in PS are also similar to patterns in total protein, although substantial variability is apparent in protein allocation to light harvesting capacity. Photosystem abundance does not increase on a per leaf area basis as leaves become thicker/denser, and reduces as a proportion of total leaf protein.</a:t>
            </a:r>
          </a:p>
          <a:p>
            <a:endParaRPr lang="en-AU" sz="964" dirty="0"/>
          </a:p>
          <a:p>
            <a:r>
              <a:rPr lang="en-AU" sz="964" dirty="0"/>
              <a:t>Low per leaf area protein abundance at warm, wet sites is more closely associated with low LMA than low protein concentration, while high per leaf area protein abundance at cool, dry sites is strongly associated with high protein concentration.</a:t>
            </a:r>
          </a:p>
        </p:txBody>
      </p:sp>
      <p:cxnSp>
        <p:nvCxnSpPr>
          <p:cNvPr id="7" name="Straight Connector 6"/>
          <p:cNvCxnSpPr/>
          <p:nvPr/>
        </p:nvCxnSpPr>
        <p:spPr>
          <a:xfrm flipV="1">
            <a:off x="4288779" y="380326"/>
            <a:ext cx="2328206" cy="247918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3271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1599</Words>
  <Application>Microsoft Office PowerPoint</Application>
  <PresentationFormat>Widescreen</PresentationFormat>
  <Paragraphs>62</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Lawson</dc:creator>
  <cp:lastModifiedBy>James Lawson</cp:lastModifiedBy>
  <cp:revision>10</cp:revision>
  <dcterms:created xsi:type="dcterms:W3CDTF">2017-08-29T05:17:08Z</dcterms:created>
  <dcterms:modified xsi:type="dcterms:W3CDTF">2018-04-23T07:21:55Z</dcterms:modified>
</cp:coreProperties>
</file>