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59"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236" autoAdjust="0"/>
  </p:normalViewPr>
  <p:slideViewPr>
    <p:cSldViewPr snapToGrid="0">
      <p:cViewPr varScale="1">
        <p:scale>
          <a:sx n="118" d="100"/>
          <a:sy n="118" d="100"/>
        </p:scale>
        <p:origin x="194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CB1FCB-FFF7-4A61-A5C6-C50455374D1F}" type="datetimeFigureOut">
              <a:rPr lang="en-AU" smtClean="0"/>
              <a:t>12/04/2018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E5A9F-F398-41FE-A401-97529ED2DCBD}" type="slidenum">
              <a:rPr lang="en-AU" smtClean="0"/>
              <a:t>‹#›</a:t>
            </a:fld>
            <a:endParaRPr lang="en-AU"/>
          </a:p>
        </p:txBody>
      </p:sp>
    </p:spTree>
    <p:extLst>
      <p:ext uri="{BB962C8B-B14F-4D97-AF65-F5344CB8AC3E}">
        <p14:creationId xmlns:p14="http://schemas.microsoft.com/office/powerpoint/2010/main" val="2121085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Mean annual temperature (</a:t>
            </a:r>
            <a:r>
              <a:rPr lang="en-AU" dirty="0" err="1" smtClean="0"/>
              <a:t>oC</a:t>
            </a:r>
            <a:r>
              <a:rPr lang="en-AU" dirty="0" smtClean="0"/>
              <a:t>) and mean annual precipitation (mm, log scaled) of sampling sites (triangles) were distributed orthogonally with respect to one another (r = ); </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1</a:t>
            </a:fld>
            <a:endParaRPr lang="en-AU"/>
          </a:p>
        </p:txBody>
      </p:sp>
    </p:spTree>
    <p:extLst>
      <p:ext uri="{BB962C8B-B14F-4D97-AF65-F5344CB8AC3E}">
        <p14:creationId xmlns:p14="http://schemas.microsoft.com/office/powerpoint/2010/main" val="3389322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Mean annual temperature (</a:t>
            </a:r>
            <a:r>
              <a:rPr lang="en-AU" dirty="0" err="1" smtClean="0"/>
              <a:t>oC</a:t>
            </a:r>
            <a:r>
              <a:rPr lang="en-AU" dirty="0" smtClean="0"/>
              <a:t>) and mean annual precipitation (mm, log scaled) of sampling sites (triangles) were distributed orthogonally with respect to one another (r = ); </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2</a:t>
            </a:fld>
            <a:endParaRPr lang="en-AU"/>
          </a:p>
        </p:txBody>
      </p:sp>
    </p:spTree>
    <p:extLst>
      <p:ext uri="{BB962C8B-B14F-4D97-AF65-F5344CB8AC3E}">
        <p14:creationId xmlns:p14="http://schemas.microsoft.com/office/powerpoint/2010/main" val="1881050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Protein abundances on a per leaf area basis tend to be strongly cross-correlated. A strong positive relationship with leaf nitrogen content is apparent, as expected, together with a somewhat weaker correlation with leaf mass per area. Abundance of proteins associated with individual protein functional categories decline with mean annual temperature and precipitation – a trend which is underpinned by the negative relationship between total leaf protein and these environmental variables (Fig 1e).</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Proportional protein abundance of a protein functional category indicates investment in a defined function relative to investment in all other functions, and can be viewed as an allocation trait. A number of trends in protein allocation were apparent across environmental gradients and in relation to functional traits. For example, allocation to light capturing protein (represented by the ‘photosystems’ category), was negatively related to measures of light availability (incident irradiance and canopy gap fraction). Proportional abundances also offer a clearer means to look at how abundances of proteins associated with different functions are related. For example, protein allocation to photorespiration strongly tracks allocation to Calvin cycle proteins, indicating that greater capacity for carboxylation requires a greater capacity to deal with the consequences of photorespiration.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Proportional abundance of photosystem proteins modelled by MAT and incident irradiance (adjusted multiple R2 (adj.R2) =  , p(interaction) = , etc.). The strong univariate relationship between photosystem proportional abundance (PS(prop)) and incident irradiance is modulated by MAT. At warm sites, PS(prop) follows our expectations and is highest at warm high irradiance sites, and lowest at warm low irradiance sites. No relationship between irradiance and PS(prop) is apparent at cool sites, however.</a:t>
            </a:r>
          </a:p>
          <a:p>
            <a:r>
              <a:rPr lang="en-AU" sz="1680" kern="1200" dirty="0" smtClean="0">
                <a:solidFill>
                  <a:schemeClr val="tx1"/>
                </a:solidFill>
                <a:effectLst/>
                <a:latin typeface="+mn-lt"/>
                <a:ea typeface="+mn-ea"/>
                <a:cs typeface="+mn-cs"/>
              </a:rPr>
              <a:t>ii.) Per leaf area abundance of photosystems proteins (PS(area)) modelled by MAT and MAP (adjusted multiple R2 (adj.R2) =  , p(interaction) = , etc.).  MAP and MAT interactively explain variation in PS(area), and a univariate relationship between PS(area) and MAP is only apparent at cool sites. This effect may result from the strong influence of temperature on total leaf protein concentration. </a:t>
            </a:r>
          </a:p>
          <a:p>
            <a:r>
              <a:rPr lang="en-AU" sz="1680" kern="1200" dirty="0" smtClean="0">
                <a:solidFill>
                  <a:schemeClr val="tx1"/>
                </a:solidFill>
                <a:effectLst/>
                <a:latin typeface="+mn-lt"/>
                <a:ea typeface="+mn-ea"/>
                <a:cs typeface="+mn-cs"/>
              </a:rPr>
              <a:t>iii.) Proportional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(prop))modelled by MAT and incident irradiance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 is related to MAT and MAP by a simple additive relationship, similar in nature to and likely not independent of MAP/MAT influence on total leaf protein (Fig 1e) .</a:t>
            </a:r>
          </a:p>
          <a:p>
            <a:r>
              <a:rPr lang="en-AU" sz="1680" kern="1200" dirty="0" smtClean="0">
                <a:solidFill>
                  <a:schemeClr val="tx1"/>
                </a:solidFill>
                <a:effectLst/>
                <a:latin typeface="+mn-lt"/>
                <a:ea typeface="+mn-ea"/>
                <a:cs typeface="+mn-cs"/>
              </a:rPr>
              <a:t>iv.) Per leaf area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modelled by MAT and MAP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is interactively related to incident irradiance and MAT: high temperature, high irradiance sites are associated with the highest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while at low temperatures, higher irradiance predicts lower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Care should be taken in interpretation here, however, as there were few low temperature sites with high incident irradiance to inform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3</a:t>
            </a:fld>
            <a:endParaRPr lang="en-AU"/>
          </a:p>
        </p:txBody>
      </p:sp>
    </p:spTree>
    <p:extLst>
      <p:ext uri="{BB962C8B-B14F-4D97-AF65-F5344CB8AC3E}">
        <p14:creationId xmlns:p14="http://schemas.microsoft.com/office/powerpoint/2010/main" val="903915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D0D04FFC-C665-4B75-ABA2-871BBC76FE3C}" type="datetimeFigureOut">
              <a:rPr lang="en-AU" smtClean="0"/>
              <a:t>12/04/2018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3973139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0D04FFC-C665-4B75-ABA2-871BBC76FE3C}" type="datetimeFigureOut">
              <a:rPr lang="en-AU" smtClean="0"/>
              <a:t>12/04/2018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261604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0D04FFC-C665-4B75-ABA2-871BBC76FE3C}" type="datetimeFigureOut">
              <a:rPr lang="en-AU" smtClean="0"/>
              <a:t>12/04/2018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2828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0D04FFC-C665-4B75-ABA2-871BBC76FE3C}" type="datetimeFigureOut">
              <a:rPr lang="en-AU" smtClean="0"/>
              <a:t>12/04/2018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428447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0D04FFC-C665-4B75-ABA2-871BBC76FE3C}" type="datetimeFigureOut">
              <a:rPr lang="en-AU" smtClean="0"/>
              <a:t>12/04/2018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3284477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D0D04FFC-C665-4B75-ABA2-871BBC76FE3C}" type="datetimeFigureOut">
              <a:rPr lang="en-AU" smtClean="0"/>
              <a:t>12/04/2018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3288466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D0D04FFC-C665-4B75-ABA2-871BBC76FE3C}" type="datetimeFigureOut">
              <a:rPr lang="en-AU" smtClean="0"/>
              <a:t>12/04/2018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1525243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D0D04FFC-C665-4B75-ABA2-871BBC76FE3C}" type="datetimeFigureOut">
              <a:rPr lang="en-AU" smtClean="0"/>
              <a:t>12/04/2018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2319601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04FFC-C665-4B75-ABA2-871BBC76FE3C}" type="datetimeFigureOut">
              <a:rPr lang="en-AU" smtClean="0"/>
              <a:t>12/04/2018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93658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D04FFC-C665-4B75-ABA2-871BBC76FE3C}" type="datetimeFigureOut">
              <a:rPr lang="en-AU" smtClean="0"/>
              <a:t>12/04/2018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3710599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D04FFC-C665-4B75-ABA2-871BBC76FE3C}" type="datetimeFigureOut">
              <a:rPr lang="en-AU" smtClean="0"/>
              <a:t>12/04/2018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1829279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04FFC-C665-4B75-ABA2-871BBC76FE3C}" type="datetimeFigureOut">
              <a:rPr lang="en-AU" smtClean="0"/>
              <a:t>12/04/2018</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AB9E2-2D5A-4EC7-B85A-BD2444982E65}" type="slidenum">
              <a:rPr lang="en-AU" smtClean="0"/>
              <a:t>‹#›</a:t>
            </a:fld>
            <a:endParaRPr lang="en-AU"/>
          </a:p>
        </p:txBody>
      </p:sp>
    </p:spTree>
    <p:extLst>
      <p:ext uri="{BB962C8B-B14F-4D97-AF65-F5344CB8AC3E}">
        <p14:creationId xmlns:p14="http://schemas.microsoft.com/office/powerpoint/2010/main" val="3920131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1.tiff"/><Relationship Id="rId13" Type="http://schemas.openxmlformats.org/officeDocument/2006/relationships/image" Target="../media/image16.tiff"/><Relationship Id="rId3" Type="http://schemas.openxmlformats.org/officeDocument/2006/relationships/image" Target="../media/image6.png"/><Relationship Id="rId7" Type="http://schemas.openxmlformats.org/officeDocument/2006/relationships/image" Target="../media/image10.tiff"/><Relationship Id="rId12" Type="http://schemas.openxmlformats.org/officeDocument/2006/relationships/image" Target="../media/image15.tiff"/><Relationship Id="rId2" Type="http://schemas.openxmlformats.org/officeDocument/2006/relationships/notesSlide" Target="../notesSlides/notesSlide3.xml"/><Relationship Id="rId16"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9.tiff"/><Relationship Id="rId11" Type="http://schemas.openxmlformats.org/officeDocument/2006/relationships/image" Target="../media/image14.tiff"/><Relationship Id="rId5" Type="http://schemas.openxmlformats.org/officeDocument/2006/relationships/image" Target="../media/image8.tiff"/><Relationship Id="rId15" Type="http://schemas.openxmlformats.org/officeDocument/2006/relationships/image" Target="../media/image18.png"/><Relationship Id="rId10" Type="http://schemas.openxmlformats.org/officeDocument/2006/relationships/image" Target="../media/image13.tiff"/><Relationship Id="rId4" Type="http://schemas.openxmlformats.org/officeDocument/2006/relationships/image" Target="../media/image7.tiff"/><Relationship Id="rId9" Type="http://schemas.openxmlformats.org/officeDocument/2006/relationships/image" Target="../media/image12.tiff"/><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036694F8-822A-4EA9-A83F-BB11CF14A3AC}"/>
              </a:ext>
            </a:extLst>
          </p:cNvPr>
          <p:cNvSpPr txBox="1"/>
          <p:nvPr/>
        </p:nvSpPr>
        <p:spPr>
          <a:xfrm>
            <a:off x="4859612" y="272868"/>
            <a:ext cx="110094" cy="191271"/>
          </a:xfrm>
          <a:prstGeom prst="rect">
            <a:avLst/>
          </a:prstGeom>
          <a:noFill/>
        </p:spPr>
        <p:txBody>
          <a:bodyPr wrap="square" rtlCol="0">
            <a:spAutoFit/>
          </a:bodyPr>
          <a:lstStyle/>
          <a:p>
            <a:r>
              <a:rPr lang="en-AU" sz="643" dirty="0"/>
              <a:t>a</a:t>
            </a: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0977" y="237447"/>
            <a:ext cx="1368359" cy="1926302"/>
          </a:xfrm>
          <a:prstGeom prst="rect">
            <a:avLst/>
          </a:prstGeom>
        </p:spPr>
      </p:pic>
      <p:grpSp>
        <p:nvGrpSpPr>
          <p:cNvPr id="8" name="Group 7"/>
          <p:cNvGrpSpPr/>
          <p:nvPr/>
        </p:nvGrpSpPr>
        <p:grpSpPr>
          <a:xfrm>
            <a:off x="4990077" y="421261"/>
            <a:ext cx="1729626" cy="1633145"/>
            <a:chOff x="671824" y="1653267"/>
            <a:chExt cx="6668639" cy="6199336"/>
          </a:xfrm>
        </p:grpSpPr>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10" name="TextBox 9"/>
            <p:cNvSpPr txBox="1"/>
            <p:nvPr/>
          </p:nvSpPr>
          <p:spPr>
            <a:xfrm>
              <a:off x="2713632" y="3962400"/>
              <a:ext cx="1022034" cy="820248"/>
            </a:xfrm>
            <a:prstGeom prst="rect">
              <a:avLst/>
            </a:prstGeom>
            <a:noFill/>
          </p:spPr>
          <p:txBody>
            <a:bodyPr wrap="square" rtlCol="0">
              <a:spAutoFit/>
            </a:bodyPr>
            <a:lstStyle/>
            <a:p>
              <a:r>
                <a:rPr lang="en-AU" sz="402" dirty="0"/>
                <a:t>64%</a:t>
              </a:r>
            </a:p>
          </p:txBody>
        </p:sp>
        <p:sp>
          <p:nvSpPr>
            <p:cNvPr id="11" name="TextBox 10"/>
            <p:cNvSpPr txBox="1"/>
            <p:nvPr/>
          </p:nvSpPr>
          <p:spPr>
            <a:xfrm>
              <a:off x="2459942" y="3795264"/>
              <a:ext cx="2199041" cy="585370"/>
            </a:xfrm>
            <a:prstGeom prst="rect">
              <a:avLst/>
            </a:prstGeom>
            <a:noFill/>
          </p:spPr>
          <p:txBody>
            <a:bodyPr wrap="square" rtlCol="0">
              <a:spAutoFit/>
            </a:bodyPr>
            <a:lstStyle/>
            <a:p>
              <a:r>
                <a:rPr lang="en-AU" sz="402" dirty="0"/>
                <a:t>Photosynthesis</a:t>
              </a:r>
            </a:p>
          </p:txBody>
        </p:sp>
      </p:gr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19703" y="241136"/>
            <a:ext cx="1895708" cy="1922613"/>
          </a:xfrm>
          <a:prstGeom prst="rect">
            <a:avLst/>
          </a:prstGeom>
        </p:spPr>
      </p:pic>
      <p:grpSp>
        <p:nvGrpSpPr>
          <p:cNvPr id="13" name="Group 12">
            <a:extLst>
              <a:ext uri="{FF2B5EF4-FFF2-40B4-BE49-F238E27FC236}">
                <a16:creationId xmlns:a16="http://schemas.microsoft.com/office/drawing/2014/main" id="{C9FFF9FF-C604-459E-BA51-CAAD744824C9}"/>
              </a:ext>
            </a:extLst>
          </p:cNvPr>
          <p:cNvGrpSpPr/>
          <p:nvPr/>
        </p:nvGrpSpPr>
        <p:grpSpPr>
          <a:xfrm>
            <a:off x="5312548" y="2606428"/>
            <a:ext cx="2144325" cy="1637345"/>
            <a:chOff x="-3343354" y="1339480"/>
            <a:chExt cx="4852762" cy="3433097"/>
          </a:xfrm>
        </p:grpSpPr>
        <p:pic>
          <p:nvPicPr>
            <p:cNvPr id="14" name="Picture 13" descr="abundance_rank_90pc.png">
              <a:extLst>
                <a:ext uri="{FF2B5EF4-FFF2-40B4-BE49-F238E27FC236}">
                  <a16:creationId xmlns:a16="http://schemas.microsoft.com/office/drawing/2014/main" id="{34BBFF6D-3CCF-4CB2-B743-963595FCD80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15" name="TextBox 14">
              <a:extLst>
                <a:ext uri="{FF2B5EF4-FFF2-40B4-BE49-F238E27FC236}">
                  <a16:creationId xmlns:a16="http://schemas.microsoft.com/office/drawing/2014/main" id="{589E7152-499C-44E8-BA29-4777970B8AAA}"/>
                </a:ext>
              </a:extLst>
            </p:cNvPr>
            <p:cNvSpPr txBox="1"/>
            <p:nvPr/>
          </p:nvSpPr>
          <p:spPr>
            <a:xfrm>
              <a:off x="-3343354" y="4253015"/>
              <a:ext cx="4852762" cy="519562"/>
            </a:xfrm>
            <a:prstGeom prst="rect">
              <a:avLst/>
            </a:prstGeom>
            <a:noFill/>
          </p:spPr>
          <p:txBody>
            <a:bodyPr wrap="square" rtlCol="0">
              <a:spAutoFit/>
            </a:bodyPr>
            <a:lstStyle/>
            <a:p>
              <a:r>
                <a:rPr lang="en-US" sz="422" dirty="0"/>
                <a:t>&lt;500 proteins account for &gt;90% total leaf protein</a:t>
              </a:r>
            </a:p>
          </p:txBody>
        </p:sp>
      </p:gr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0977" y="2497085"/>
            <a:ext cx="1845871" cy="1677144"/>
          </a:xfrm>
          <a:prstGeom prst="rect">
            <a:avLst/>
          </a:prstGeom>
        </p:spPr>
      </p:pic>
    </p:spTree>
    <p:extLst>
      <p:ext uri="{BB962C8B-B14F-4D97-AF65-F5344CB8AC3E}">
        <p14:creationId xmlns:p14="http://schemas.microsoft.com/office/powerpoint/2010/main" val="845689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036694F8-822A-4EA9-A83F-BB11CF14A3AC}"/>
              </a:ext>
            </a:extLst>
          </p:cNvPr>
          <p:cNvSpPr txBox="1"/>
          <p:nvPr/>
        </p:nvSpPr>
        <p:spPr>
          <a:xfrm>
            <a:off x="4859612" y="272868"/>
            <a:ext cx="110094" cy="191271"/>
          </a:xfrm>
          <a:prstGeom prst="rect">
            <a:avLst/>
          </a:prstGeom>
          <a:noFill/>
        </p:spPr>
        <p:txBody>
          <a:bodyPr wrap="square" rtlCol="0">
            <a:spAutoFit/>
          </a:bodyPr>
          <a:lstStyle/>
          <a:p>
            <a:r>
              <a:rPr lang="en-AU" sz="643" dirty="0"/>
              <a:t>a</a:t>
            </a: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7227" y="272868"/>
            <a:ext cx="1368359" cy="1926302"/>
          </a:xfrm>
          <a:prstGeom prst="rect">
            <a:avLst/>
          </a:prstGeom>
        </p:spPr>
      </p:pic>
      <p:grpSp>
        <p:nvGrpSpPr>
          <p:cNvPr id="8" name="Group 7"/>
          <p:cNvGrpSpPr/>
          <p:nvPr/>
        </p:nvGrpSpPr>
        <p:grpSpPr>
          <a:xfrm>
            <a:off x="2960603" y="2358307"/>
            <a:ext cx="2430470" cy="2315121"/>
            <a:chOff x="671824" y="1653267"/>
            <a:chExt cx="6668639" cy="6199336"/>
          </a:xfrm>
        </p:grpSpPr>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10" name="TextBox 9"/>
            <p:cNvSpPr txBox="1"/>
            <p:nvPr/>
          </p:nvSpPr>
          <p:spPr>
            <a:xfrm>
              <a:off x="2713632" y="3962400"/>
              <a:ext cx="1022034" cy="820248"/>
            </a:xfrm>
            <a:prstGeom prst="rect">
              <a:avLst/>
            </a:prstGeom>
            <a:noFill/>
          </p:spPr>
          <p:txBody>
            <a:bodyPr wrap="square" rtlCol="0">
              <a:spAutoFit/>
            </a:bodyPr>
            <a:lstStyle/>
            <a:p>
              <a:r>
                <a:rPr lang="en-AU" sz="402" dirty="0"/>
                <a:t>64%</a:t>
              </a:r>
            </a:p>
          </p:txBody>
        </p:sp>
        <p:sp>
          <p:nvSpPr>
            <p:cNvPr id="11" name="TextBox 10"/>
            <p:cNvSpPr txBox="1"/>
            <p:nvPr/>
          </p:nvSpPr>
          <p:spPr>
            <a:xfrm>
              <a:off x="2459942" y="3795264"/>
              <a:ext cx="2199041" cy="585370"/>
            </a:xfrm>
            <a:prstGeom prst="rect">
              <a:avLst/>
            </a:prstGeom>
            <a:noFill/>
          </p:spPr>
          <p:txBody>
            <a:bodyPr wrap="square" rtlCol="0">
              <a:spAutoFit/>
            </a:bodyPr>
            <a:lstStyle/>
            <a:p>
              <a:r>
                <a:rPr lang="en-AU" sz="402" dirty="0"/>
                <a:t>Photosynthesis</a:t>
              </a:r>
            </a:p>
          </p:txBody>
        </p:sp>
      </p:gr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3534" y="2268040"/>
            <a:ext cx="2482613" cy="2517848"/>
          </a:xfrm>
          <a:prstGeom prst="rect">
            <a:avLst/>
          </a:prstGeom>
        </p:spPr>
      </p:pic>
      <p:grpSp>
        <p:nvGrpSpPr>
          <p:cNvPr id="13" name="Group 12">
            <a:extLst>
              <a:ext uri="{FF2B5EF4-FFF2-40B4-BE49-F238E27FC236}">
                <a16:creationId xmlns:a16="http://schemas.microsoft.com/office/drawing/2014/main" id="{C9FFF9FF-C604-459E-BA51-CAAD744824C9}"/>
              </a:ext>
            </a:extLst>
          </p:cNvPr>
          <p:cNvGrpSpPr/>
          <p:nvPr/>
        </p:nvGrpSpPr>
        <p:grpSpPr>
          <a:xfrm>
            <a:off x="6153311" y="720962"/>
            <a:ext cx="2144325" cy="1637345"/>
            <a:chOff x="-3343354" y="1339480"/>
            <a:chExt cx="4852762" cy="3433097"/>
          </a:xfrm>
        </p:grpSpPr>
        <p:pic>
          <p:nvPicPr>
            <p:cNvPr id="14" name="Picture 13" descr="abundance_rank_90pc.png">
              <a:extLst>
                <a:ext uri="{FF2B5EF4-FFF2-40B4-BE49-F238E27FC236}">
                  <a16:creationId xmlns:a16="http://schemas.microsoft.com/office/drawing/2014/main" id="{34BBFF6D-3CCF-4CB2-B743-963595FCD80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15" name="TextBox 14">
              <a:extLst>
                <a:ext uri="{FF2B5EF4-FFF2-40B4-BE49-F238E27FC236}">
                  <a16:creationId xmlns:a16="http://schemas.microsoft.com/office/drawing/2014/main" id="{589E7152-499C-44E8-BA29-4777970B8AAA}"/>
                </a:ext>
              </a:extLst>
            </p:cNvPr>
            <p:cNvSpPr txBox="1"/>
            <p:nvPr/>
          </p:nvSpPr>
          <p:spPr>
            <a:xfrm>
              <a:off x="-3343354" y="4253015"/>
              <a:ext cx="4852762" cy="519562"/>
            </a:xfrm>
            <a:prstGeom prst="rect">
              <a:avLst/>
            </a:prstGeom>
            <a:noFill/>
          </p:spPr>
          <p:txBody>
            <a:bodyPr wrap="square" rtlCol="0">
              <a:spAutoFit/>
            </a:bodyPr>
            <a:lstStyle/>
            <a:p>
              <a:r>
                <a:rPr lang="en-US" sz="422" dirty="0"/>
                <a:t>&lt;500 proteins account for &gt;90% total leaf protein</a:t>
              </a:r>
            </a:p>
          </p:txBody>
        </p:sp>
      </p:gr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68138" y="491874"/>
            <a:ext cx="1845871" cy="1677144"/>
          </a:xfrm>
          <a:prstGeom prst="rect">
            <a:avLst/>
          </a:prstGeom>
        </p:spPr>
      </p:pic>
    </p:spTree>
    <p:extLst>
      <p:ext uri="{BB962C8B-B14F-4D97-AF65-F5344CB8AC3E}">
        <p14:creationId xmlns:p14="http://schemas.microsoft.com/office/powerpoint/2010/main" val="1829000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2229" y="254642"/>
            <a:ext cx="3418734" cy="3296636"/>
          </a:xfrm>
          <a:prstGeom prst="rect">
            <a:avLst/>
          </a:prstGeom>
        </p:spPr>
      </p:pic>
      <p:grpSp>
        <p:nvGrpSpPr>
          <p:cNvPr id="52" name="Group 51"/>
          <p:cNvGrpSpPr/>
          <p:nvPr/>
        </p:nvGrpSpPr>
        <p:grpSpPr>
          <a:xfrm>
            <a:off x="3698645" y="3577279"/>
            <a:ext cx="2729563" cy="1739206"/>
            <a:chOff x="91676" y="8847134"/>
            <a:chExt cx="5095184" cy="3246518"/>
          </a:xfrm>
        </p:grpSpPr>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676" y="9004978"/>
              <a:ext cx="1697164" cy="1501981"/>
            </a:xfrm>
            <a:prstGeom prst="rect">
              <a:avLst/>
            </a:prstGeom>
          </p:spPr>
        </p:pic>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7274" y="10565733"/>
              <a:ext cx="1697164" cy="1501981"/>
            </a:xfrm>
            <a:prstGeom prst="rect">
              <a:avLst/>
            </a:prstGeom>
          </p:spPr>
        </p:pic>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72492" y="9004978"/>
              <a:ext cx="1697164" cy="1501981"/>
            </a:xfrm>
            <a:prstGeom prst="rect">
              <a:avLst/>
            </a:prstGeom>
          </p:spPr>
        </p:pic>
        <p:pic>
          <p:nvPicPr>
            <p:cNvPr id="60" name="Picture 5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68090" y="10565328"/>
              <a:ext cx="1697164" cy="1501981"/>
            </a:xfrm>
            <a:prstGeom prst="rect">
              <a:avLst/>
            </a:prstGeom>
          </p:spPr>
        </p:pic>
        <p:pic>
          <p:nvPicPr>
            <p:cNvPr id="61" name="Picture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18162" y="9004572"/>
              <a:ext cx="1697164" cy="1501981"/>
            </a:xfrm>
            <a:prstGeom prst="rect">
              <a:avLst/>
            </a:prstGeom>
          </p:spPr>
        </p:pic>
        <p:pic>
          <p:nvPicPr>
            <p:cNvPr id="62" name="Picture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89696" y="10591671"/>
              <a:ext cx="1697164" cy="1501981"/>
            </a:xfrm>
            <a:prstGeom prst="rect">
              <a:avLst/>
            </a:prstGeom>
          </p:spPr>
        </p:pic>
        <p:sp>
          <p:nvSpPr>
            <p:cNvPr id="67" name="TextBox 66"/>
            <p:cNvSpPr txBox="1"/>
            <p:nvPr/>
          </p:nvSpPr>
          <p:spPr>
            <a:xfrm>
              <a:off x="311683" y="8847134"/>
              <a:ext cx="133474" cy="341598"/>
            </a:xfrm>
            <a:prstGeom prst="rect">
              <a:avLst/>
            </a:prstGeom>
            <a:noFill/>
          </p:spPr>
          <p:txBody>
            <a:bodyPr wrap="square" rtlCol="0">
              <a:spAutoFit/>
            </a:bodyPr>
            <a:lstStyle/>
            <a:p>
              <a:r>
                <a:rPr lang="en-AU" sz="589" dirty="0" err="1"/>
                <a:t>i</a:t>
              </a:r>
              <a:endParaRPr lang="en-AU" sz="643" dirty="0"/>
            </a:p>
          </p:txBody>
        </p:sp>
        <p:sp>
          <p:nvSpPr>
            <p:cNvPr id="68" name="TextBox 67"/>
            <p:cNvSpPr txBox="1"/>
            <p:nvPr/>
          </p:nvSpPr>
          <p:spPr>
            <a:xfrm>
              <a:off x="2017932" y="8847134"/>
              <a:ext cx="467156" cy="341598"/>
            </a:xfrm>
            <a:prstGeom prst="rect">
              <a:avLst/>
            </a:prstGeom>
            <a:noFill/>
          </p:spPr>
          <p:txBody>
            <a:bodyPr wrap="square" rtlCol="0">
              <a:spAutoFit/>
            </a:bodyPr>
            <a:lstStyle/>
            <a:p>
              <a:r>
                <a:rPr lang="en-AU" sz="589" dirty="0"/>
                <a:t>iii</a:t>
              </a:r>
              <a:endParaRPr lang="en-AU" sz="643" dirty="0"/>
            </a:p>
          </p:txBody>
        </p:sp>
        <p:sp>
          <p:nvSpPr>
            <p:cNvPr id="69" name="TextBox 68"/>
            <p:cNvSpPr txBox="1"/>
            <p:nvPr/>
          </p:nvSpPr>
          <p:spPr>
            <a:xfrm>
              <a:off x="3689749" y="8847134"/>
              <a:ext cx="368112" cy="341598"/>
            </a:xfrm>
            <a:prstGeom prst="rect">
              <a:avLst/>
            </a:prstGeom>
            <a:noFill/>
          </p:spPr>
          <p:txBody>
            <a:bodyPr wrap="square" rtlCol="0">
              <a:spAutoFit/>
            </a:bodyPr>
            <a:lstStyle/>
            <a:p>
              <a:r>
                <a:rPr lang="en-AU" sz="589" dirty="0"/>
                <a:t>v</a:t>
              </a:r>
              <a:endParaRPr lang="en-AU" sz="643" dirty="0"/>
            </a:p>
          </p:txBody>
        </p:sp>
        <p:sp>
          <p:nvSpPr>
            <p:cNvPr id="70" name="TextBox 69"/>
            <p:cNvSpPr txBox="1"/>
            <p:nvPr/>
          </p:nvSpPr>
          <p:spPr>
            <a:xfrm>
              <a:off x="285154" y="10360288"/>
              <a:ext cx="277810" cy="510841"/>
            </a:xfrm>
            <a:prstGeom prst="rect">
              <a:avLst/>
            </a:prstGeom>
            <a:noFill/>
          </p:spPr>
          <p:txBody>
            <a:bodyPr wrap="square" rtlCol="0">
              <a:spAutoFit/>
            </a:bodyPr>
            <a:lstStyle/>
            <a:p>
              <a:r>
                <a:rPr lang="en-AU" sz="589" dirty="0"/>
                <a:t>ii</a:t>
              </a:r>
              <a:endParaRPr lang="en-AU" sz="643" dirty="0"/>
            </a:p>
          </p:txBody>
        </p:sp>
        <p:sp>
          <p:nvSpPr>
            <p:cNvPr id="71" name="TextBox 70"/>
            <p:cNvSpPr txBox="1"/>
            <p:nvPr/>
          </p:nvSpPr>
          <p:spPr>
            <a:xfrm>
              <a:off x="1958701" y="10360288"/>
              <a:ext cx="325521" cy="510841"/>
            </a:xfrm>
            <a:prstGeom prst="rect">
              <a:avLst/>
            </a:prstGeom>
            <a:noFill/>
          </p:spPr>
          <p:txBody>
            <a:bodyPr wrap="square" rtlCol="0">
              <a:spAutoFit/>
            </a:bodyPr>
            <a:lstStyle/>
            <a:p>
              <a:r>
                <a:rPr lang="en-AU" sz="589" dirty="0"/>
                <a:t>iv</a:t>
              </a:r>
              <a:endParaRPr lang="en-AU" sz="643" dirty="0"/>
            </a:p>
          </p:txBody>
        </p:sp>
        <p:sp>
          <p:nvSpPr>
            <p:cNvPr id="72" name="TextBox 71"/>
            <p:cNvSpPr txBox="1"/>
            <p:nvPr/>
          </p:nvSpPr>
          <p:spPr>
            <a:xfrm>
              <a:off x="3656959" y="10360288"/>
              <a:ext cx="300810" cy="510841"/>
            </a:xfrm>
            <a:prstGeom prst="rect">
              <a:avLst/>
            </a:prstGeom>
            <a:noFill/>
          </p:spPr>
          <p:txBody>
            <a:bodyPr wrap="square" rtlCol="0">
              <a:spAutoFit/>
            </a:bodyPr>
            <a:lstStyle/>
            <a:p>
              <a:r>
                <a:rPr lang="en-AU" sz="589" dirty="0"/>
                <a:t>vi</a:t>
              </a:r>
              <a:endParaRPr lang="en-AU" sz="643" dirty="0"/>
            </a:p>
          </p:txBody>
        </p:sp>
      </p:grpSp>
      <p:grpSp>
        <p:nvGrpSpPr>
          <p:cNvPr id="3" name="Group 2"/>
          <p:cNvGrpSpPr/>
          <p:nvPr/>
        </p:nvGrpSpPr>
        <p:grpSpPr>
          <a:xfrm>
            <a:off x="6710856" y="3561364"/>
            <a:ext cx="1865963" cy="1809779"/>
            <a:chOff x="5984306" y="7028745"/>
            <a:chExt cx="3483131" cy="3378254"/>
          </a:xfrm>
        </p:grpSpPr>
        <p:sp>
          <p:nvSpPr>
            <p:cNvPr id="39" name="TextBox 38">
              <a:extLst>
                <a:ext uri="{FF2B5EF4-FFF2-40B4-BE49-F238E27FC236}">
                  <a16:creationId xmlns:a16="http://schemas.microsoft.com/office/drawing/2014/main" id="{036694F8-822A-4EA9-A83F-BB11CF14A3AC}"/>
                </a:ext>
              </a:extLst>
            </p:cNvPr>
            <p:cNvSpPr txBox="1"/>
            <p:nvPr/>
          </p:nvSpPr>
          <p:spPr>
            <a:xfrm>
              <a:off x="5984306" y="7028745"/>
              <a:ext cx="205509" cy="357039"/>
            </a:xfrm>
            <a:prstGeom prst="rect">
              <a:avLst/>
            </a:prstGeom>
            <a:noFill/>
          </p:spPr>
          <p:txBody>
            <a:bodyPr wrap="square" rtlCol="0">
              <a:spAutoFit/>
            </a:bodyPr>
            <a:lstStyle/>
            <a:p>
              <a:r>
                <a:rPr lang="en-AU" sz="643" dirty="0"/>
                <a:t>c</a:t>
              </a:r>
            </a:p>
          </p:txBody>
        </p:sp>
        <p:pic>
          <p:nvPicPr>
            <p:cNvPr id="57" name="Picture 5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70273" y="7267005"/>
              <a:ext cx="1697164" cy="1501981"/>
            </a:xfrm>
            <a:prstGeom prst="rect">
              <a:avLst/>
            </a:prstGeom>
          </p:spPr>
        </p:pic>
        <p:pic>
          <p:nvPicPr>
            <p:cNvPr id="58" name="Picture 5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66719" y="8905018"/>
              <a:ext cx="1697164" cy="1501981"/>
            </a:xfrm>
            <a:prstGeom prst="rect">
              <a:avLst/>
            </a:prstGeom>
          </p:spPr>
        </p:pic>
        <p:pic>
          <p:nvPicPr>
            <p:cNvPr id="63" name="Picture 6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38823" y="7267443"/>
              <a:ext cx="1697164" cy="1501981"/>
            </a:xfrm>
            <a:prstGeom prst="rect">
              <a:avLst/>
            </a:prstGeom>
          </p:spPr>
        </p:pic>
        <p:pic>
          <p:nvPicPr>
            <p:cNvPr id="64" name="Picture 6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069555" y="8860668"/>
              <a:ext cx="1697164" cy="1501981"/>
            </a:xfrm>
            <a:prstGeom prst="rect">
              <a:avLst/>
            </a:prstGeom>
          </p:spPr>
        </p:pic>
        <p:sp>
          <p:nvSpPr>
            <p:cNvPr id="73" name="TextBox 72"/>
            <p:cNvSpPr txBox="1"/>
            <p:nvPr/>
          </p:nvSpPr>
          <p:spPr>
            <a:xfrm>
              <a:off x="6235959" y="7227370"/>
              <a:ext cx="133474" cy="341598"/>
            </a:xfrm>
            <a:prstGeom prst="rect">
              <a:avLst/>
            </a:prstGeom>
            <a:noFill/>
          </p:spPr>
          <p:txBody>
            <a:bodyPr wrap="square" rtlCol="0">
              <a:spAutoFit/>
            </a:bodyPr>
            <a:lstStyle/>
            <a:p>
              <a:r>
                <a:rPr lang="en-AU" sz="589" dirty="0" err="1"/>
                <a:t>i</a:t>
              </a:r>
              <a:endParaRPr lang="en-AU" sz="643" dirty="0"/>
            </a:p>
          </p:txBody>
        </p:sp>
        <p:sp>
          <p:nvSpPr>
            <p:cNvPr id="74" name="TextBox 73"/>
            <p:cNvSpPr txBox="1"/>
            <p:nvPr/>
          </p:nvSpPr>
          <p:spPr>
            <a:xfrm>
              <a:off x="7933123" y="7240985"/>
              <a:ext cx="368290" cy="680085"/>
            </a:xfrm>
            <a:prstGeom prst="rect">
              <a:avLst/>
            </a:prstGeom>
            <a:noFill/>
          </p:spPr>
          <p:txBody>
            <a:bodyPr wrap="square" rtlCol="0">
              <a:spAutoFit/>
            </a:bodyPr>
            <a:lstStyle/>
            <a:p>
              <a:r>
                <a:rPr lang="en-AU" sz="589" dirty="0"/>
                <a:t>iii</a:t>
              </a:r>
              <a:endParaRPr lang="en-AU" sz="643" dirty="0"/>
            </a:p>
          </p:txBody>
        </p:sp>
        <p:sp>
          <p:nvSpPr>
            <p:cNvPr id="75" name="TextBox 74"/>
            <p:cNvSpPr txBox="1"/>
            <p:nvPr/>
          </p:nvSpPr>
          <p:spPr>
            <a:xfrm>
              <a:off x="6206654" y="8606879"/>
              <a:ext cx="322749" cy="510841"/>
            </a:xfrm>
            <a:prstGeom prst="rect">
              <a:avLst/>
            </a:prstGeom>
            <a:noFill/>
          </p:spPr>
          <p:txBody>
            <a:bodyPr wrap="square" rtlCol="0">
              <a:spAutoFit/>
            </a:bodyPr>
            <a:lstStyle/>
            <a:p>
              <a:r>
                <a:rPr lang="en-AU" sz="589" dirty="0"/>
                <a:t>ii</a:t>
              </a:r>
              <a:endParaRPr lang="en-AU" sz="643" dirty="0"/>
            </a:p>
          </p:txBody>
        </p:sp>
        <p:sp>
          <p:nvSpPr>
            <p:cNvPr id="76" name="TextBox 75"/>
            <p:cNvSpPr txBox="1"/>
            <p:nvPr/>
          </p:nvSpPr>
          <p:spPr>
            <a:xfrm>
              <a:off x="7933123" y="8638052"/>
              <a:ext cx="293444" cy="510841"/>
            </a:xfrm>
            <a:prstGeom prst="rect">
              <a:avLst/>
            </a:prstGeom>
            <a:noFill/>
          </p:spPr>
          <p:txBody>
            <a:bodyPr wrap="square" rtlCol="0">
              <a:spAutoFit/>
            </a:bodyPr>
            <a:lstStyle/>
            <a:p>
              <a:r>
                <a:rPr lang="en-AU" sz="589" dirty="0"/>
                <a:t>iv</a:t>
              </a:r>
              <a:endParaRPr lang="en-AU" sz="643" dirty="0"/>
            </a:p>
          </p:txBody>
        </p:sp>
      </p:grpSp>
      <p:pic>
        <p:nvPicPr>
          <p:cNvPr id="14" name="Picture 13"/>
          <p:cNvPicPr>
            <a:picLocks noChangeAspect="1"/>
          </p:cNvPicPr>
          <p:nvPr/>
        </p:nvPicPr>
        <p:blipFill>
          <a:blip r:embed="rId14"/>
          <a:stretch>
            <a:fillRect/>
          </a:stretch>
        </p:blipFill>
        <p:spPr>
          <a:xfrm>
            <a:off x="7242022" y="1410899"/>
            <a:ext cx="1025683" cy="802122"/>
          </a:xfrm>
          <a:prstGeom prst="rect">
            <a:avLst/>
          </a:prstGeom>
        </p:spPr>
      </p:pic>
      <p:grpSp>
        <p:nvGrpSpPr>
          <p:cNvPr id="81" name="Group 80">
            <a:extLst>
              <a:ext uri="{FF2B5EF4-FFF2-40B4-BE49-F238E27FC236}">
                <a16:creationId xmlns:a16="http://schemas.microsoft.com/office/drawing/2014/main" id="{334CF8EC-60BE-4F39-9DAB-83E63FCF813B}"/>
              </a:ext>
            </a:extLst>
          </p:cNvPr>
          <p:cNvGrpSpPr/>
          <p:nvPr/>
        </p:nvGrpSpPr>
        <p:grpSpPr>
          <a:xfrm>
            <a:off x="7255312" y="636621"/>
            <a:ext cx="999103" cy="846268"/>
            <a:chOff x="8328954" y="3313508"/>
            <a:chExt cx="3712734" cy="3091427"/>
          </a:xfrm>
        </p:grpSpPr>
        <p:pic>
          <p:nvPicPr>
            <p:cNvPr id="82" name="Picture 81">
              <a:extLst>
                <a:ext uri="{FF2B5EF4-FFF2-40B4-BE49-F238E27FC236}">
                  <a16:creationId xmlns:a16="http://schemas.microsoft.com/office/drawing/2014/main" id="{4DEA67FD-D5A0-4C43-AE8C-3FD531A15958}"/>
                </a:ext>
              </a:extLst>
            </p:cNvPr>
            <p:cNvPicPr>
              <a:picLocks noChangeAspect="1"/>
            </p:cNvPicPr>
            <p:nvPr/>
          </p:nvPicPr>
          <p:blipFill>
            <a:blip r:embed="rId15"/>
            <a:stretch>
              <a:fillRect/>
            </a:stretch>
          </p:blipFill>
          <p:spPr>
            <a:xfrm>
              <a:off x="8328954" y="3428025"/>
              <a:ext cx="3712734" cy="2976910"/>
            </a:xfrm>
            <a:prstGeom prst="rect">
              <a:avLst/>
            </a:prstGeom>
          </p:spPr>
        </p:pic>
        <p:sp>
          <p:nvSpPr>
            <p:cNvPr id="83" name="TextBox 82">
              <a:extLst>
                <a:ext uri="{FF2B5EF4-FFF2-40B4-BE49-F238E27FC236}">
                  <a16:creationId xmlns:a16="http://schemas.microsoft.com/office/drawing/2014/main" id="{8C4EAC27-4656-410C-A78C-43C390974B69}"/>
                </a:ext>
              </a:extLst>
            </p:cNvPr>
            <p:cNvSpPr txBox="1"/>
            <p:nvPr/>
          </p:nvSpPr>
          <p:spPr>
            <a:xfrm>
              <a:off x="8590647" y="3313508"/>
              <a:ext cx="817282" cy="642499"/>
            </a:xfrm>
            <a:prstGeom prst="rect">
              <a:avLst/>
            </a:prstGeom>
            <a:noFill/>
          </p:spPr>
          <p:txBody>
            <a:bodyPr wrap="none" rtlCol="0">
              <a:spAutoFit/>
            </a:bodyPr>
            <a:lstStyle/>
            <a:p>
              <a:r>
                <a:rPr lang="en-AU" sz="543" dirty="0"/>
                <a:t>e</a:t>
              </a:r>
            </a:p>
          </p:txBody>
        </p:sp>
      </p:grpSp>
      <p:pic>
        <p:nvPicPr>
          <p:cNvPr id="84" name="Picture 83"/>
          <p:cNvPicPr>
            <a:picLocks noChangeAspect="1"/>
          </p:cNvPicPr>
          <p:nvPr/>
        </p:nvPicPr>
        <p:blipFill>
          <a:blip r:embed="rId16"/>
          <a:stretch>
            <a:fillRect/>
          </a:stretch>
        </p:blipFill>
        <p:spPr>
          <a:xfrm>
            <a:off x="7240815" y="2208528"/>
            <a:ext cx="1025683" cy="815906"/>
          </a:xfrm>
          <a:prstGeom prst="rect">
            <a:avLst/>
          </a:prstGeom>
        </p:spPr>
      </p:pic>
      <p:sp>
        <p:nvSpPr>
          <p:cNvPr id="48" name="TextBox 47"/>
          <p:cNvSpPr txBox="1"/>
          <p:nvPr/>
        </p:nvSpPr>
        <p:spPr>
          <a:xfrm>
            <a:off x="-2302604" y="820856"/>
            <a:ext cx="2183946" cy="4840299"/>
          </a:xfrm>
          <a:prstGeom prst="rect">
            <a:avLst/>
          </a:prstGeom>
          <a:noFill/>
        </p:spPr>
        <p:txBody>
          <a:bodyPr wrap="square" rtlCol="0">
            <a:spAutoFit/>
          </a:bodyPr>
          <a:lstStyle/>
          <a:p>
            <a:r>
              <a:rPr lang="en-AU" sz="964" dirty="0"/>
              <a:t>Per leaf area trends in CC’s are essentially identical to environmental trends in leaf protein abundance – strongly driven by temp and rainfall. No strong effect of environment on proportional allocation of CC’s (although some response to irradiance), some evidence that carboxylation capacity per leaf area is increased by increasing LMA, although there is substantial variation in the total protein – LMA relationship, indicating that LMA is responding to other requirements than photosynthetic capacity.  </a:t>
            </a:r>
          </a:p>
          <a:p>
            <a:endParaRPr lang="en-AU" sz="964" dirty="0"/>
          </a:p>
          <a:p>
            <a:r>
              <a:rPr lang="en-AU" sz="964" dirty="0"/>
              <a:t>Patterns in PS are also similar to patterns in total protein, although substantial variability is apparent in protein allocation to light harvesting capacity. Photosystem abundance does not increase on a per leaf area basis as leaves become thicker/denser, and reduces as a proportion of total leaf protein.</a:t>
            </a:r>
          </a:p>
          <a:p>
            <a:endParaRPr lang="en-AU" sz="964" dirty="0"/>
          </a:p>
          <a:p>
            <a:r>
              <a:rPr lang="en-AU" sz="964" dirty="0"/>
              <a:t>Low per leaf area protein abundance at warm, wet sites is more closely associated with low LMA than low protein concentration, while high per leaf area protein abundance at cool, dry sites is strongly associated with high protein concentration.</a:t>
            </a:r>
          </a:p>
        </p:txBody>
      </p:sp>
      <p:cxnSp>
        <p:nvCxnSpPr>
          <p:cNvPr id="7" name="Straight Connector 6"/>
          <p:cNvCxnSpPr/>
          <p:nvPr/>
        </p:nvCxnSpPr>
        <p:spPr>
          <a:xfrm flipV="1">
            <a:off x="4288779" y="380326"/>
            <a:ext cx="2328206" cy="247918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327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1599</Words>
  <Application>Microsoft Office PowerPoint</Application>
  <PresentationFormat>Widescreen</PresentationFormat>
  <Paragraphs>62</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Lawson</dc:creator>
  <cp:lastModifiedBy>James Lawson</cp:lastModifiedBy>
  <cp:revision>8</cp:revision>
  <dcterms:created xsi:type="dcterms:W3CDTF">2017-08-29T05:17:08Z</dcterms:created>
  <dcterms:modified xsi:type="dcterms:W3CDTF">2018-04-12T04:46:22Z</dcterms:modified>
</cp:coreProperties>
</file>