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6"/>
  </p:notesMasterIdLst>
  <p:sldIdLst>
    <p:sldId id="281" r:id="rId2"/>
    <p:sldId id="288" r:id="rId3"/>
    <p:sldId id="286" r:id="rId4"/>
    <p:sldId id="287" r:id="rId5"/>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88032" autoAdjust="0"/>
  </p:normalViewPr>
  <p:slideViewPr>
    <p:cSldViewPr snapToGrid="0">
      <p:cViewPr>
        <p:scale>
          <a:sx n="150" d="100"/>
          <a:sy n="150" d="100"/>
        </p:scale>
        <p:origin x="246" y="-5766"/>
      </p:cViewPr>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3"/>
            <a:ext cx="2971800" cy="458788"/>
          </a:xfrm>
          <a:prstGeom prst="rect">
            <a:avLst/>
          </a:prstGeom>
        </p:spPr>
        <p:txBody>
          <a:bodyPr vert="horz" lIns="91440" tIns="45720" rIns="91440" bIns="45720" rtlCol="0"/>
          <a:lstStyle>
            <a:lvl1pPr algn="r">
              <a:defRPr sz="1200"/>
            </a:lvl1pPr>
          </a:lstStyle>
          <a:p>
            <a:fld id="{36C24D47-6580-4785-9462-CADD8599AFB8}" type="datetimeFigureOut">
              <a:rPr lang="en-AU" smtClean="0"/>
              <a:t>6/07/2017</a:t>
            </a:fld>
            <a:endParaRPr lang="en-AU"/>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DF9B0-E08B-4862-93DE-9A4C9A8C6C80}" type="slidenum">
              <a:rPr lang="en-AU" smtClean="0"/>
              <a:t>‹#›</a:t>
            </a:fld>
            <a:endParaRPr lang="en-AU"/>
          </a:p>
        </p:txBody>
      </p:sp>
    </p:spTree>
    <p:extLst>
      <p:ext uri="{BB962C8B-B14F-4D97-AF65-F5344CB8AC3E}">
        <p14:creationId xmlns:p14="http://schemas.microsoft.com/office/powerpoint/2010/main" val="1477994600"/>
      </p:ext>
    </p:extLst>
  </p:cSld>
  <p:clrMap bg1="lt1" tx1="dk1" bg2="lt2" tx2="dk2" accent1="accent1" accent2="accent2" accent3="accent3" accent4="accent4" accent5="accent5" accent6="accent6" hlink="hlink" folHlink="folHlink"/>
  <p:notesStyle>
    <a:lvl1pPr marL="0" algn="l" defTabSz="1280160" rtl="0" eaLnBrk="1" latinLnBrk="0" hangingPunct="1">
      <a:defRPr sz="1680" kern="1200">
        <a:solidFill>
          <a:schemeClr val="tx1"/>
        </a:solidFill>
        <a:latin typeface="+mn-lt"/>
        <a:ea typeface="+mn-ea"/>
        <a:cs typeface="+mn-cs"/>
      </a:defRPr>
    </a:lvl1pPr>
    <a:lvl2pPr marL="640080" algn="l" defTabSz="1280160" rtl="0" eaLnBrk="1" latinLnBrk="0" hangingPunct="1">
      <a:defRPr sz="1680" kern="1200">
        <a:solidFill>
          <a:schemeClr val="tx1"/>
        </a:solidFill>
        <a:latin typeface="+mn-lt"/>
        <a:ea typeface="+mn-ea"/>
        <a:cs typeface="+mn-cs"/>
      </a:defRPr>
    </a:lvl2pPr>
    <a:lvl3pPr marL="1280160" algn="l" defTabSz="1280160" rtl="0" eaLnBrk="1" latinLnBrk="0" hangingPunct="1">
      <a:defRPr sz="1680" kern="1200">
        <a:solidFill>
          <a:schemeClr val="tx1"/>
        </a:solidFill>
        <a:latin typeface="+mn-lt"/>
        <a:ea typeface="+mn-ea"/>
        <a:cs typeface="+mn-cs"/>
      </a:defRPr>
    </a:lvl3pPr>
    <a:lvl4pPr marL="1920240" algn="l" defTabSz="1280160" rtl="0" eaLnBrk="1" latinLnBrk="0" hangingPunct="1">
      <a:defRPr sz="1680" kern="1200">
        <a:solidFill>
          <a:schemeClr val="tx1"/>
        </a:solidFill>
        <a:latin typeface="+mn-lt"/>
        <a:ea typeface="+mn-ea"/>
        <a:cs typeface="+mn-cs"/>
      </a:defRPr>
    </a:lvl4pPr>
    <a:lvl5pPr marL="2560320" algn="l" defTabSz="1280160" rtl="0" eaLnBrk="1" latinLnBrk="0" hangingPunct="1">
      <a:defRPr sz="1680" kern="1200">
        <a:solidFill>
          <a:schemeClr val="tx1"/>
        </a:solidFill>
        <a:latin typeface="+mn-lt"/>
        <a:ea typeface="+mn-ea"/>
        <a:cs typeface="+mn-cs"/>
      </a:defRPr>
    </a:lvl5pPr>
    <a:lvl6pPr marL="3200400" algn="l" defTabSz="1280160" rtl="0" eaLnBrk="1" latinLnBrk="0" hangingPunct="1">
      <a:defRPr sz="1680" kern="1200">
        <a:solidFill>
          <a:schemeClr val="tx1"/>
        </a:solidFill>
        <a:latin typeface="+mn-lt"/>
        <a:ea typeface="+mn-ea"/>
        <a:cs typeface="+mn-cs"/>
      </a:defRPr>
    </a:lvl6pPr>
    <a:lvl7pPr marL="3840480" algn="l" defTabSz="1280160" rtl="0" eaLnBrk="1" latinLnBrk="0" hangingPunct="1">
      <a:defRPr sz="1680" kern="1200">
        <a:solidFill>
          <a:schemeClr val="tx1"/>
        </a:solidFill>
        <a:latin typeface="+mn-lt"/>
        <a:ea typeface="+mn-ea"/>
        <a:cs typeface="+mn-cs"/>
      </a:defRPr>
    </a:lvl7pPr>
    <a:lvl8pPr marL="4480560" algn="l" defTabSz="1280160" rtl="0" eaLnBrk="1" latinLnBrk="0" hangingPunct="1">
      <a:defRPr sz="1680" kern="1200">
        <a:solidFill>
          <a:schemeClr val="tx1"/>
        </a:solidFill>
        <a:latin typeface="+mn-lt"/>
        <a:ea typeface="+mn-ea"/>
        <a:cs typeface="+mn-cs"/>
      </a:defRPr>
    </a:lvl8pPr>
    <a:lvl9pPr marL="5120640" algn="l" defTabSz="1280160" rtl="0" eaLnBrk="1" latinLnBrk="0" hangingPunct="1">
      <a:defRPr sz="16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AU" b="1" dirty="0" smtClean="0"/>
              <a:t>1.) Quantifying leaf proteins at the continental scale. </a:t>
            </a:r>
            <a:r>
              <a:rPr lang="en-AU" dirty="0" smtClean="0"/>
              <a:t>A total of 324 photosynthetically active Eucalypt leaf samples were collected from 32 species; four species were recorded at multiple location. For each species-location combination, three canopy leaves were collected from each of three individuals to make a total of nine samples. </a:t>
            </a:r>
          </a:p>
          <a:p>
            <a:endParaRPr lang="en-AU" dirty="0" smtClean="0"/>
          </a:p>
          <a:p>
            <a:r>
              <a:rPr lang="en-AU" dirty="0" smtClean="0"/>
              <a:t>a.) Sampling locations (triangles) were located along three latitudinal bands, spanning broad gradients of rainfall and temperature. The resulting coverage of climate space represents of much of the vegetated area of the Australian continent;</a:t>
            </a:r>
          </a:p>
          <a:p>
            <a:endParaRPr lang="en-AU" dirty="0" smtClean="0"/>
          </a:p>
          <a:p>
            <a:r>
              <a:rPr lang="en-AU" dirty="0" smtClean="0"/>
              <a:t>b.) Mean annual temperature (</a:t>
            </a:r>
            <a:r>
              <a:rPr lang="en-AU" dirty="0" err="1" smtClean="0"/>
              <a:t>oC</a:t>
            </a:r>
            <a:r>
              <a:rPr lang="en-AU" dirty="0" smtClean="0"/>
              <a:t>) and mean annual precipitation (mm, log scaled) of sampling sites (triangles) were distributed orthogonally with respect to one another (r = ); </a:t>
            </a:r>
            <a:endParaRPr lang="en-AU" dirty="0"/>
          </a:p>
        </p:txBody>
      </p:sp>
      <p:sp>
        <p:nvSpPr>
          <p:cNvPr id="4" name="Slide Number Placeholder 3"/>
          <p:cNvSpPr>
            <a:spLocks noGrp="1"/>
          </p:cNvSpPr>
          <p:nvPr>
            <p:ph type="sldNum" sz="quarter" idx="10"/>
          </p:nvPr>
        </p:nvSpPr>
        <p:spPr/>
        <p:txBody>
          <a:bodyPr/>
          <a:lstStyle/>
          <a:p>
            <a:fld id="{C73DF9B0-E08B-4862-93DE-9A4C9A8C6C80}" type="slidenum">
              <a:rPr lang="en-AU" smtClean="0"/>
              <a:t>1</a:t>
            </a:fld>
            <a:endParaRPr lang="en-AU"/>
          </a:p>
        </p:txBody>
      </p:sp>
    </p:spTree>
    <p:extLst>
      <p:ext uri="{BB962C8B-B14F-4D97-AF65-F5344CB8AC3E}">
        <p14:creationId xmlns:p14="http://schemas.microsoft.com/office/powerpoint/2010/main" val="2485909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sz="1680" b="1" kern="1200" dirty="0" smtClean="0">
                <a:solidFill>
                  <a:schemeClr val="tx1"/>
                </a:solidFill>
                <a:effectLst/>
                <a:latin typeface="+mn-lt"/>
                <a:ea typeface="+mn-ea"/>
                <a:cs typeface="+mn-cs"/>
              </a:rPr>
              <a:t>3.) Linking leaf protein abundances with environment and functional traits.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a.) We are able to assess wide-area environmental patterns of leaf proteins with specific function, at any level of protein organisation. Here we show a </a:t>
            </a:r>
            <a:r>
              <a:rPr lang="en-AU" sz="1680" kern="1200" dirty="0" err="1" smtClean="0">
                <a:solidFill>
                  <a:schemeClr val="tx1"/>
                </a:solidFill>
                <a:effectLst/>
                <a:latin typeface="+mn-lt"/>
                <a:ea typeface="+mn-ea"/>
                <a:cs typeface="+mn-cs"/>
              </a:rPr>
              <a:t>heatmap</a:t>
            </a:r>
            <a:r>
              <a:rPr lang="en-AU" sz="1680" kern="1200" dirty="0" smtClean="0">
                <a:solidFill>
                  <a:schemeClr val="tx1"/>
                </a:solidFill>
                <a:effectLst/>
                <a:latin typeface="+mn-lt"/>
                <a:ea typeface="+mn-ea"/>
                <a:cs typeface="+mn-cs"/>
              </a:rPr>
              <a:t> of correlations between environmental variables, functional traits, gas exchange measurements and major protein functional categories. Pearson correlations between pairs of variables are represented by coloured tiles where p &lt; 0.05. Protein abundances on a per leaf area basis (mg protein / m2 leaf area) are used to calculate correlations presented in the bottom/right diagonal and proportional protein abundances (i.e. fraction of total leaf protein abundance) are used to calculate correlations presented in the top/left diagonal.</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Protein abundances on a per leaf area basis tend to be strongly cross-correlated. A strong positive relationship with leaf nitrogen content is apparent, as expected, together with a somewhat weaker correlation with leaf mass per area. Abundance of proteins associated with individual protein functional categories decline with mean annual temperature and precipitation – a trend which is underpinned by the negative relationship between total leaf protein and these environmental variables (Fig 1e).</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Proportional protein abundance of a protein functional category indicates investment in a defined function relative to investment in all other functions, and can be viewed as an allocation trait. A number of trends in protein allocation were apparent across environmental gradients and in relation to functional traits. For example, allocation to light capturing protein (represented by the ‘photosystems’ category), was negatively related to measures of light availability (incident irradiance and canopy gap fraction). Proportional abundances also offer a clearer means to look at how abundances of proteins associated with different functions are related. For example, protein allocation to photorespiration strongly tracks allocation to Calvin cycle proteins, indicating that greater capacity for carboxylation requires a greater capacity to deal with the consequences of photorespiration.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b.) We selected several relationships for deeper analysis which are of current interest to the vegetation modelling community, but which to date have only been investigated via proxies. Trends in abundance of photosystem proteins [symbol, colour] and Calvin cycle enzymes [symbol, colour] are shown across gradients of: </a:t>
            </a:r>
            <a:r>
              <a:rPr lang="en-AU" sz="1680" kern="1200" dirty="0" err="1" smtClean="0">
                <a:solidFill>
                  <a:schemeClr val="tx1"/>
                </a:solidFill>
                <a:effectLst/>
                <a:latin typeface="+mn-lt"/>
                <a:ea typeface="+mn-ea"/>
                <a:cs typeface="+mn-cs"/>
              </a:rPr>
              <a:t>i,ii</a:t>
            </a:r>
            <a:r>
              <a:rPr lang="en-AU" sz="1680" kern="1200" dirty="0" smtClean="0">
                <a:solidFill>
                  <a:schemeClr val="tx1"/>
                </a:solidFill>
                <a:effectLst/>
                <a:latin typeface="+mn-lt"/>
                <a:ea typeface="+mn-ea"/>
                <a:cs typeface="+mn-cs"/>
              </a:rPr>
              <a:t>.) canopy-corrected mean annual irradiance (MJ/m2/year), R2 = , modelled change (%) = , p = ; </a:t>
            </a:r>
            <a:r>
              <a:rPr lang="en-AU" sz="1680" kern="1200" dirty="0" err="1" smtClean="0">
                <a:solidFill>
                  <a:schemeClr val="tx1"/>
                </a:solidFill>
                <a:effectLst/>
                <a:latin typeface="+mn-lt"/>
                <a:ea typeface="+mn-ea"/>
                <a:cs typeface="+mn-cs"/>
              </a:rPr>
              <a:t>iii,iv</a:t>
            </a:r>
            <a:r>
              <a:rPr lang="en-AU" sz="1680" kern="1200" dirty="0" smtClean="0">
                <a:solidFill>
                  <a:schemeClr val="tx1"/>
                </a:solidFill>
                <a:effectLst/>
                <a:latin typeface="+mn-lt"/>
                <a:ea typeface="+mn-ea"/>
                <a:cs typeface="+mn-cs"/>
              </a:rPr>
              <a:t>.) mean annual precipitation (MAP, mm/year) R2 = , modelled change (%) = , p = ; </a:t>
            </a:r>
            <a:r>
              <a:rPr lang="en-AU" sz="1680" kern="1200" dirty="0" err="1" smtClean="0">
                <a:solidFill>
                  <a:schemeClr val="tx1"/>
                </a:solidFill>
                <a:effectLst/>
                <a:latin typeface="+mn-lt"/>
                <a:ea typeface="+mn-ea"/>
                <a:cs typeface="+mn-cs"/>
              </a:rPr>
              <a:t>v,vi</a:t>
            </a:r>
            <a:r>
              <a:rPr lang="en-AU" sz="1680" kern="1200" dirty="0" smtClean="0">
                <a:solidFill>
                  <a:schemeClr val="tx1"/>
                </a:solidFill>
                <a:effectLst/>
                <a:latin typeface="+mn-lt"/>
                <a:ea typeface="+mn-ea"/>
                <a:cs typeface="+mn-cs"/>
              </a:rPr>
              <a:t>.) mean annual temperature (MAT, </a:t>
            </a:r>
            <a:r>
              <a:rPr lang="en-AU" sz="1680" kern="1200" dirty="0" err="1" smtClean="0">
                <a:solidFill>
                  <a:schemeClr val="tx1"/>
                </a:solidFill>
                <a:effectLst/>
                <a:latin typeface="+mn-lt"/>
                <a:ea typeface="+mn-ea"/>
                <a:cs typeface="+mn-cs"/>
              </a:rPr>
              <a:t>oC</a:t>
            </a:r>
            <a:r>
              <a:rPr lang="en-AU" sz="1680" kern="1200" dirty="0" smtClean="0">
                <a:solidFill>
                  <a:schemeClr val="tx1"/>
                </a:solidFill>
                <a:effectLst/>
                <a:latin typeface="+mn-lt"/>
                <a:ea typeface="+mn-ea"/>
                <a:cs typeface="+mn-cs"/>
              </a:rPr>
              <a:t>) R2 = , modelled change (%) = , p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 A full table of univariate OLS regression statistics associated with Fig </a:t>
            </a:r>
            <a:r>
              <a:rPr lang="en-AU" sz="1680" kern="1200" dirty="0" err="1" smtClean="0">
                <a:solidFill>
                  <a:schemeClr val="tx1"/>
                </a:solidFill>
                <a:effectLst/>
                <a:latin typeface="+mn-lt"/>
                <a:ea typeface="+mn-ea"/>
                <a:cs typeface="+mn-cs"/>
              </a:rPr>
              <a:t>Xb</a:t>
            </a:r>
            <a:r>
              <a:rPr lang="en-AU" sz="1680" kern="1200" dirty="0" smtClean="0">
                <a:solidFill>
                  <a:schemeClr val="tx1"/>
                </a:solidFill>
                <a:effectLst/>
                <a:latin typeface="+mn-lt"/>
                <a:ea typeface="+mn-ea"/>
                <a:cs typeface="+mn-cs"/>
              </a:rPr>
              <a:t> and </a:t>
            </a:r>
            <a:r>
              <a:rPr lang="en-AU" sz="1680" kern="1200" dirty="0" err="1" smtClean="0">
                <a:solidFill>
                  <a:schemeClr val="tx1"/>
                </a:solidFill>
                <a:effectLst/>
                <a:latin typeface="+mn-lt"/>
                <a:ea typeface="+mn-ea"/>
                <a:cs typeface="+mn-cs"/>
              </a:rPr>
              <a:t>Xc</a:t>
            </a:r>
            <a:r>
              <a:rPr lang="en-AU" sz="1680" kern="1200" dirty="0" smtClean="0">
                <a:solidFill>
                  <a:schemeClr val="tx1"/>
                </a:solidFill>
                <a:effectLst/>
                <a:latin typeface="+mn-lt"/>
                <a:ea typeface="+mn-ea"/>
                <a:cs typeface="+mn-cs"/>
              </a:rPr>
              <a:t> is provided in the supplementary materials.</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The top row of the lower panel (</a:t>
            </a:r>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iii, v) shows models fit using protein abundances expressed on a proportional basis; the bottom row (ii, iv, vi,) shows models fit using protein abundances expressed on a per leaf area basis (mg protein / m2 leaf area).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c.) Influence of leaf traits on photosynthetic protein abundance: </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Neither photosystems nor Calvin cycle enzymes change proportionally in response to total leaf protein, p = , R2 = ; ii.) on a per leaf area basis, abundances of both functional categories strongly track leaf total protein, although there is more variation associated with photosystem protein abundances than Calvin cycle protein abundances. iii.) Proportional abundance of photosystem proteins declines as leaf mass per area (LMA, g/m2) increases (R2 = , p = ), but no such trend is apparent for Calvin cycle proteins (p = , R2 = ); iv.) On a per leaf area basis, abundance of Calvin cycle proteins increases with LMA (R2 =, p  = ), while photosystem protein abundance does not change (R2 = , p = ).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d.) Multiple regression models visualised using coloration to indicate the modelled magnitude of protein abundance in two-dimensional environmental space. Curved contours indicate significant interaction effects between predictors. A full table of multiple regression statistics is presented in the supplementary materials.</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Proportional abundance of photosystem proteins modelled by MAT and incident irradiance (adjusted multiple R2 (adj.R2) =  , p(interaction) = , etc.). The strong univariate relationship between photosystem proportional abundance (PS(prop)) and incident irradiance is modulated by MAT. At warm sites, PS(prop) follows our expectations and is highest at warm high irradiance sites, and lowest at warm low irradiance sites. No relationship between irradiance and PS(prop) is apparent at cool sites, however.</a:t>
            </a:r>
          </a:p>
          <a:p>
            <a:r>
              <a:rPr lang="en-AU" sz="1680" kern="1200" dirty="0" smtClean="0">
                <a:solidFill>
                  <a:schemeClr val="tx1"/>
                </a:solidFill>
                <a:effectLst/>
                <a:latin typeface="+mn-lt"/>
                <a:ea typeface="+mn-ea"/>
                <a:cs typeface="+mn-cs"/>
              </a:rPr>
              <a:t>ii.) Per leaf area abundance of photosystems proteins (PS(area)) modelled by MAT and MAP (adjusted multiple R2 (adj.R2) =  , p(interaction) = , etc.).  MAP and MAT interactively explain variation in PS(area), and a univariate relationship between PS(area) and MAP is only apparent at cool sites. This effect may result from the strong influence of temperature on total leaf protein concentration. </a:t>
            </a:r>
          </a:p>
          <a:p>
            <a:r>
              <a:rPr lang="en-AU" sz="1680" kern="1200" dirty="0" smtClean="0">
                <a:solidFill>
                  <a:schemeClr val="tx1"/>
                </a:solidFill>
                <a:effectLst/>
                <a:latin typeface="+mn-lt"/>
                <a:ea typeface="+mn-ea"/>
                <a:cs typeface="+mn-cs"/>
              </a:rPr>
              <a:t>iii.) Proportional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(prop))modelled by MAT and incident irradiance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 is related to MAT and MAP by a simple additive relationship, similar in nature to and likely not independent of MAP/MAT influence on total leaf protein (Fig 1e) .</a:t>
            </a:r>
          </a:p>
          <a:p>
            <a:r>
              <a:rPr lang="en-AU" sz="1680" kern="1200" dirty="0" smtClean="0">
                <a:solidFill>
                  <a:schemeClr val="tx1"/>
                </a:solidFill>
                <a:effectLst/>
                <a:latin typeface="+mn-lt"/>
                <a:ea typeface="+mn-ea"/>
                <a:cs typeface="+mn-cs"/>
              </a:rPr>
              <a:t>iv.) Per leaf area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modelled by MAT and MAP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is interactively related to incident irradiance and MAT: high temperature, high irradiance sites are associated with the highest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while at low temperatures, higher irradiance predicts lower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Care should be taken in interpretation here, however, as there were few low temperature sites with high incident irradiance to inform the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p:txBody>
      </p:sp>
      <p:sp>
        <p:nvSpPr>
          <p:cNvPr id="4" name="Slide Number Placeholder 3"/>
          <p:cNvSpPr>
            <a:spLocks noGrp="1"/>
          </p:cNvSpPr>
          <p:nvPr>
            <p:ph type="sldNum" sz="quarter" idx="10"/>
          </p:nvPr>
        </p:nvSpPr>
        <p:spPr/>
        <p:txBody>
          <a:bodyPr/>
          <a:lstStyle/>
          <a:p>
            <a:fld id="{C73DF9B0-E08B-4862-93DE-9A4C9A8C6C80}" type="slidenum">
              <a:rPr lang="en-AU" smtClean="0"/>
              <a:t>2</a:t>
            </a:fld>
            <a:endParaRPr lang="en-AU"/>
          </a:p>
        </p:txBody>
      </p:sp>
    </p:spTree>
    <p:extLst>
      <p:ext uri="{BB962C8B-B14F-4D97-AF65-F5344CB8AC3E}">
        <p14:creationId xmlns:p14="http://schemas.microsoft.com/office/powerpoint/2010/main" val="1871148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sz="1680" b="1" kern="1200" dirty="0" smtClean="0">
                <a:solidFill>
                  <a:schemeClr val="tx1"/>
                </a:solidFill>
                <a:effectLst/>
                <a:latin typeface="+mn-lt"/>
                <a:ea typeface="+mn-ea"/>
                <a:cs typeface="+mn-cs"/>
              </a:rPr>
              <a:t>3.) Linking leaf protein abundances with environment and functional traits.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a.) We are able to assess wide-area environmental patterns of leaf proteins with specific function, at any level of protein organisation. Here we show a </a:t>
            </a:r>
            <a:r>
              <a:rPr lang="en-AU" sz="1680" kern="1200" dirty="0" err="1" smtClean="0">
                <a:solidFill>
                  <a:schemeClr val="tx1"/>
                </a:solidFill>
                <a:effectLst/>
                <a:latin typeface="+mn-lt"/>
                <a:ea typeface="+mn-ea"/>
                <a:cs typeface="+mn-cs"/>
              </a:rPr>
              <a:t>heatmap</a:t>
            </a:r>
            <a:r>
              <a:rPr lang="en-AU" sz="1680" kern="1200" dirty="0" smtClean="0">
                <a:solidFill>
                  <a:schemeClr val="tx1"/>
                </a:solidFill>
                <a:effectLst/>
                <a:latin typeface="+mn-lt"/>
                <a:ea typeface="+mn-ea"/>
                <a:cs typeface="+mn-cs"/>
              </a:rPr>
              <a:t> of correlations between environmental variables, functional traits, gas exchange measurements and major protein functional categories. Pearson correlations between pairs of variables are represented by coloured tiles where p &lt; 0.05. Protein abundances on a per leaf area basis (mg protein / m2 leaf area) are used to calculate correlations presented in the bottom/right diagonal and proportional protein abundances (i.e. fraction of total leaf protein abundance) are used to calculate correlations presented in the top/left diagonal.</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Protein abundances on a per leaf area basis tend to be strongly cross-correlated. A strong positive relationship with leaf nitrogen content is apparent, as expected, together with a somewhat weaker correlation with leaf mass per area. Abundance of proteins associated with individual protein functional categories decline with mean annual temperature and precipitation – a trend which is underpinned by the negative relationship between total leaf protein and these environmental variables (Fig 1e).</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Proportional protein abundance of a protein functional category indicates investment in a defined function relative to investment in all other functions, and can be viewed as an allocation trait. A number of trends in protein allocation were apparent across environmental gradients and in relation to functional traits. For example, allocation to light capturing protein (represented by the ‘photosystems’ category), was negatively related to measures of light availability (incident irradiance and canopy gap fraction). Proportional abundances also offer a clearer means to look at how abundances of proteins associated with different functions are related. For example, protein allocation to photorespiration strongly tracks allocation to Calvin cycle proteins, indicating that greater capacity for carboxylation requires a greater capacity to deal with the consequences of photorespiration.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b.) We selected several relationships for deeper analysis which are of current interest to the vegetation modelling community, but which to date have only been investigated via proxies. Trends in abundance of photosystem proteins [symbol, colour] and Calvin cycle enzymes [symbol, colour] are shown across gradients of: </a:t>
            </a:r>
            <a:r>
              <a:rPr lang="en-AU" sz="1680" kern="1200" dirty="0" err="1" smtClean="0">
                <a:solidFill>
                  <a:schemeClr val="tx1"/>
                </a:solidFill>
                <a:effectLst/>
                <a:latin typeface="+mn-lt"/>
                <a:ea typeface="+mn-ea"/>
                <a:cs typeface="+mn-cs"/>
              </a:rPr>
              <a:t>i,ii</a:t>
            </a:r>
            <a:r>
              <a:rPr lang="en-AU" sz="1680" kern="1200" dirty="0" smtClean="0">
                <a:solidFill>
                  <a:schemeClr val="tx1"/>
                </a:solidFill>
                <a:effectLst/>
                <a:latin typeface="+mn-lt"/>
                <a:ea typeface="+mn-ea"/>
                <a:cs typeface="+mn-cs"/>
              </a:rPr>
              <a:t>.) canopy-corrected mean annual irradiance (MJ/m2/year), R2 = , modelled change (%) = , p = ; </a:t>
            </a:r>
            <a:r>
              <a:rPr lang="en-AU" sz="1680" kern="1200" dirty="0" err="1" smtClean="0">
                <a:solidFill>
                  <a:schemeClr val="tx1"/>
                </a:solidFill>
                <a:effectLst/>
                <a:latin typeface="+mn-lt"/>
                <a:ea typeface="+mn-ea"/>
                <a:cs typeface="+mn-cs"/>
              </a:rPr>
              <a:t>iii,iv</a:t>
            </a:r>
            <a:r>
              <a:rPr lang="en-AU" sz="1680" kern="1200" dirty="0" smtClean="0">
                <a:solidFill>
                  <a:schemeClr val="tx1"/>
                </a:solidFill>
                <a:effectLst/>
                <a:latin typeface="+mn-lt"/>
                <a:ea typeface="+mn-ea"/>
                <a:cs typeface="+mn-cs"/>
              </a:rPr>
              <a:t>.) mean annual precipitation (MAP, mm/year) R2 = , modelled change (%) = , p = ; </a:t>
            </a:r>
            <a:r>
              <a:rPr lang="en-AU" sz="1680" kern="1200" dirty="0" err="1" smtClean="0">
                <a:solidFill>
                  <a:schemeClr val="tx1"/>
                </a:solidFill>
                <a:effectLst/>
                <a:latin typeface="+mn-lt"/>
                <a:ea typeface="+mn-ea"/>
                <a:cs typeface="+mn-cs"/>
              </a:rPr>
              <a:t>v,vi</a:t>
            </a:r>
            <a:r>
              <a:rPr lang="en-AU" sz="1680" kern="1200" dirty="0" smtClean="0">
                <a:solidFill>
                  <a:schemeClr val="tx1"/>
                </a:solidFill>
                <a:effectLst/>
                <a:latin typeface="+mn-lt"/>
                <a:ea typeface="+mn-ea"/>
                <a:cs typeface="+mn-cs"/>
              </a:rPr>
              <a:t>.) mean annual temperature (MAT, </a:t>
            </a:r>
            <a:r>
              <a:rPr lang="en-AU" sz="1680" kern="1200" dirty="0" err="1" smtClean="0">
                <a:solidFill>
                  <a:schemeClr val="tx1"/>
                </a:solidFill>
                <a:effectLst/>
                <a:latin typeface="+mn-lt"/>
                <a:ea typeface="+mn-ea"/>
                <a:cs typeface="+mn-cs"/>
              </a:rPr>
              <a:t>oC</a:t>
            </a:r>
            <a:r>
              <a:rPr lang="en-AU" sz="1680" kern="1200" dirty="0" smtClean="0">
                <a:solidFill>
                  <a:schemeClr val="tx1"/>
                </a:solidFill>
                <a:effectLst/>
                <a:latin typeface="+mn-lt"/>
                <a:ea typeface="+mn-ea"/>
                <a:cs typeface="+mn-cs"/>
              </a:rPr>
              <a:t>) R2 = , modelled change (%) = , p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 A full table of univariate OLS regression statistics associated with Fig </a:t>
            </a:r>
            <a:r>
              <a:rPr lang="en-AU" sz="1680" kern="1200" dirty="0" err="1" smtClean="0">
                <a:solidFill>
                  <a:schemeClr val="tx1"/>
                </a:solidFill>
                <a:effectLst/>
                <a:latin typeface="+mn-lt"/>
                <a:ea typeface="+mn-ea"/>
                <a:cs typeface="+mn-cs"/>
              </a:rPr>
              <a:t>Xb</a:t>
            </a:r>
            <a:r>
              <a:rPr lang="en-AU" sz="1680" kern="1200" dirty="0" smtClean="0">
                <a:solidFill>
                  <a:schemeClr val="tx1"/>
                </a:solidFill>
                <a:effectLst/>
                <a:latin typeface="+mn-lt"/>
                <a:ea typeface="+mn-ea"/>
                <a:cs typeface="+mn-cs"/>
              </a:rPr>
              <a:t> and </a:t>
            </a:r>
            <a:r>
              <a:rPr lang="en-AU" sz="1680" kern="1200" dirty="0" err="1" smtClean="0">
                <a:solidFill>
                  <a:schemeClr val="tx1"/>
                </a:solidFill>
                <a:effectLst/>
                <a:latin typeface="+mn-lt"/>
                <a:ea typeface="+mn-ea"/>
                <a:cs typeface="+mn-cs"/>
              </a:rPr>
              <a:t>Xc</a:t>
            </a:r>
            <a:r>
              <a:rPr lang="en-AU" sz="1680" kern="1200" dirty="0" smtClean="0">
                <a:solidFill>
                  <a:schemeClr val="tx1"/>
                </a:solidFill>
                <a:effectLst/>
                <a:latin typeface="+mn-lt"/>
                <a:ea typeface="+mn-ea"/>
                <a:cs typeface="+mn-cs"/>
              </a:rPr>
              <a:t> is provided in the supplementary materials.</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The top row of the lower panel (</a:t>
            </a:r>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iii, v) shows models fit using protein abundances expressed on a proportional basis; the bottom row (ii, iv, vi,) shows models fit using protein abundances expressed on a per leaf area basis (mg protein / m2 leaf area).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c.) Influence of leaf traits on photosynthetic protein abundance: </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Neither photosystems nor Calvin cycle enzymes change proportionally in response to total leaf protein, p = , R2 = ; ii.) on a per leaf area basis, abundances of both functional categories strongly track leaf total protein, although there is more variation associated with photosystem protein abundances than Calvin cycle protein abundances. iii.) Proportional abundance of photosystem proteins declines as leaf mass per area (LMA, g/m2) increases (R2 = , p = ), but no such trend is apparent for Calvin cycle proteins (p = , R2 = ); iv.) On a per leaf area basis, abundance of Calvin cycle proteins increases with LMA (R2 =, p  = ), while photosystem protein abundance does not change (R2 = , p = ).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d.) Multiple regression models visualised using coloration to indicate the modelled magnitude of protein abundance in two-dimensional environmental space. Curved contours indicate significant interaction effects between predictors. A full table of multiple regression statistics is presented in the supplementary materials.</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Proportional abundance of photosystem proteins modelled by MAT and incident irradiance (adjusted multiple R2 (adj.R2) =  , p(interaction) = , etc.). The strong univariate relationship between photosystem proportional abundance (PS(prop)) and incident irradiance is modulated by MAT. At warm sites, PS(prop) follows our expectations and is highest at warm high irradiance sites, and lowest at warm low irradiance sites. No relationship between irradiance and PS(prop) is apparent at cool sites, however.</a:t>
            </a:r>
          </a:p>
          <a:p>
            <a:r>
              <a:rPr lang="en-AU" sz="1680" kern="1200" dirty="0" smtClean="0">
                <a:solidFill>
                  <a:schemeClr val="tx1"/>
                </a:solidFill>
                <a:effectLst/>
                <a:latin typeface="+mn-lt"/>
                <a:ea typeface="+mn-ea"/>
                <a:cs typeface="+mn-cs"/>
              </a:rPr>
              <a:t>ii.) Per leaf area abundance of photosystems proteins (PS(area)) modelled by MAT and MAP (adjusted multiple R2 (adj.R2) =  , p(interaction) = , etc.).  MAP and MAT interactively explain variation in PS(area), and a univariate relationship between PS(area) and MAP is only apparent at cool sites. This effect may result from the strong influence of temperature on total leaf protein concentration. </a:t>
            </a:r>
          </a:p>
          <a:p>
            <a:r>
              <a:rPr lang="en-AU" sz="1680" kern="1200" dirty="0" smtClean="0">
                <a:solidFill>
                  <a:schemeClr val="tx1"/>
                </a:solidFill>
                <a:effectLst/>
                <a:latin typeface="+mn-lt"/>
                <a:ea typeface="+mn-ea"/>
                <a:cs typeface="+mn-cs"/>
              </a:rPr>
              <a:t>iii.) Proportional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(prop))modelled by MAT and incident irradiance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 is related to MAT and MAP by a simple additive relationship, similar in nature to and likely not independent of MAP/MAT influence on total leaf protein (Fig 1e) .</a:t>
            </a:r>
          </a:p>
          <a:p>
            <a:r>
              <a:rPr lang="en-AU" sz="1680" kern="1200" dirty="0" smtClean="0">
                <a:solidFill>
                  <a:schemeClr val="tx1"/>
                </a:solidFill>
                <a:effectLst/>
                <a:latin typeface="+mn-lt"/>
                <a:ea typeface="+mn-ea"/>
                <a:cs typeface="+mn-cs"/>
              </a:rPr>
              <a:t>iv.) Per leaf area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modelled by MAT and MAP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is interactively related to incident irradiance and MAT: high temperature, high irradiance sites are associated with the highest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while at low temperatures, higher irradiance predicts lower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Care should be taken in interpretation here, however, as there were few low temperature sites with high incident irradiance to inform the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p:txBody>
      </p:sp>
      <p:sp>
        <p:nvSpPr>
          <p:cNvPr id="4" name="Slide Number Placeholder 3"/>
          <p:cNvSpPr>
            <a:spLocks noGrp="1"/>
          </p:cNvSpPr>
          <p:nvPr>
            <p:ph type="sldNum" sz="quarter" idx="10"/>
          </p:nvPr>
        </p:nvSpPr>
        <p:spPr/>
        <p:txBody>
          <a:bodyPr/>
          <a:lstStyle/>
          <a:p>
            <a:fld id="{C73DF9B0-E08B-4862-93DE-9A4C9A8C6C80}" type="slidenum">
              <a:rPr lang="en-AU" smtClean="0"/>
              <a:t>3</a:t>
            </a:fld>
            <a:endParaRPr lang="en-AU"/>
          </a:p>
        </p:txBody>
      </p:sp>
    </p:spTree>
    <p:extLst>
      <p:ext uri="{BB962C8B-B14F-4D97-AF65-F5344CB8AC3E}">
        <p14:creationId xmlns:p14="http://schemas.microsoft.com/office/powerpoint/2010/main" val="1124260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sz="1680" b="1" kern="1200" dirty="0" smtClean="0">
                <a:solidFill>
                  <a:schemeClr val="tx1"/>
                </a:solidFill>
                <a:effectLst/>
                <a:latin typeface="+mn-lt"/>
                <a:ea typeface="+mn-ea"/>
                <a:cs typeface="+mn-cs"/>
              </a:rPr>
              <a:t>3.) Linking leaf protein abundances with environment and functional traits.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a.) We are able to assess wide-area environmental patterns of leaf proteins with specific function, at any level of protein organisation. Here we show a </a:t>
            </a:r>
            <a:r>
              <a:rPr lang="en-AU" sz="1680" kern="1200" dirty="0" err="1" smtClean="0">
                <a:solidFill>
                  <a:schemeClr val="tx1"/>
                </a:solidFill>
                <a:effectLst/>
                <a:latin typeface="+mn-lt"/>
                <a:ea typeface="+mn-ea"/>
                <a:cs typeface="+mn-cs"/>
              </a:rPr>
              <a:t>heatmap</a:t>
            </a:r>
            <a:r>
              <a:rPr lang="en-AU" sz="1680" kern="1200" dirty="0" smtClean="0">
                <a:solidFill>
                  <a:schemeClr val="tx1"/>
                </a:solidFill>
                <a:effectLst/>
                <a:latin typeface="+mn-lt"/>
                <a:ea typeface="+mn-ea"/>
                <a:cs typeface="+mn-cs"/>
              </a:rPr>
              <a:t> of correlations between environmental variables, functional traits, gas exchange measurements and major protein functional categories. Pearson correlations between pairs of variables are represented by coloured tiles where p &lt; 0.05. Protein abundances on a per leaf area basis (mg protein / m2 leaf area) are used to calculate correlations presented in the bottom/right diagonal and proportional protein abundances (i.e. fraction of total leaf protein abundance) are used to calculate correlations presented in the top/left diagonal.</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Protein abundances on a per leaf area basis tend to be strongly cross-correlated. A strong positive relationship with leaf nitrogen content is apparent, as expected, together with a somewhat weaker correlation with leaf mass per area. Abundance of proteins associated with individual protein functional categories decline with mean annual temperature and precipitation – a trend which is underpinned by the negative relationship between total leaf protein and these environmental variables (Fig 1e).</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Proportional protein abundance of a protein functional category indicates investment in a defined function relative to investment in all other functions, and can be viewed as an allocation trait. A number of trends in protein allocation were apparent across environmental gradients and in relation to functional traits. For example, allocation to light capturing protein (represented by the ‘photosystems’ category), was negatively related to measures of light availability (incident irradiance and canopy gap fraction). Proportional abundances also offer a clearer means to look at how abundances of proteins associated with different functions are related. For example, protein allocation to photorespiration strongly tracks allocation to Calvin cycle proteins, indicating that greater capacity for carboxylation requires a greater capacity to deal with the consequences of photorespiration.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b.) We selected several relationships for deeper analysis which are of current interest to the vegetation modelling community, but which to date have only been investigated via proxies. Trends in abundance of photosystem proteins [symbol, colour] and Calvin cycle enzymes [symbol, colour] are shown across gradients of: </a:t>
            </a:r>
            <a:r>
              <a:rPr lang="en-AU" sz="1680" kern="1200" dirty="0" err="1" smtClean="0">
                <a:solidFill>
                  <a:schemeClr val="tx1"/>
                </a:solidFill>
                <a:effectLst/>
                <a:latin typeface="+mn-lt"/>
                <a:ea typeface="+mn-ea"/>
                <a:cs typeface="+mn-cs"/>
              </a:rPr>
              <a:t>i,ii</a:t>
            </a:r>
            <a:r>
              <a:rPr lang="en-AU" sz="1680" kern="1200" dirty="0" smtClean="0">
                <a:solidFill>
                  <a:schemeClr val="tx1"/>
                </a:solidFill>
                <a:effectLst/>
                <a:latin typeface="+mn-lt"/>
                <a:ea typeface="+mn-ea"/>
                <a:cs typeface="+mn-cs"/>
              </a:rPr>
              <a:t>.) canopy-corrected mean annual irradiance (MJ/m2/year), R2 = , modelled change (%) = , p = ; </a:t>
            </a:r>
            <a:r>
              <a:rPr lang="en-AU" sz="1680" kern="1200" dirty="0" err="1" smtClean="0">
                <a:solidFill>
                  <a:schemeClr val="tx1"/>
                </a:solidFill>
                <a:effectLst/>
                <a:latin typeface="+mn-lt"/>
                <a:ea typeface="+mn-ea"/>
                <a:cs typeface="+mn-cs"/>
              </a:rPr>
              <a:t>iii,iv</a:t>
            </a:r>
            <a:r>
              <a:rPr lang="en-AU" sz="1680" kern="1200" dirty="0" smtClean="0">
                <a:solidFill>
                  <a:schemeClr val="tx1"/>
                </a:solidFill>
                <a:effectLst/>
                <a:latin typeface="+mn-lt"/>
                <a:ea typeface="+mn-ea"/>
                <a:cs typeface="+mn-cs"/>
              </a:rPr>
              <a:t>.) mean annual precipitation (MAP, mm/year) R2 = , modelled change (%) = , p = ; </a:t>
            </a:r>
            <a:r>
              <a:rPr lang="en-AU" sz="1680" kern="1200" dirty="0" err="1" smtClean="0">
                <a:solidFill>
                  <a:schemeClr val="tx1"/>
                </a:solidFill>
                <a:effectLst/>
                <a:latin typeface="+mn-lt"/>
                <a:ea typeface="+mn-ea"/>
                <a:cs typeface="+mn-cs"/>
              </a:rPr>
              <a:t>v,vi</a:t>
            </a:r>
            <a:r>
              <a:rPr lang="en-AU" sz="1680" kern="1200" dirty="0" smtClean="0">
                <a:solidFill>
                  <a:schemeClr val="tx1"/>
                </a:solidFill>
                <a:effectLst/>
                <a:latin typeface="+mn-lt"/>
                <a:ea typeface="+mn-ea"/>
                <a:cs typeface="+mn-cs"/>
              </a:rPr>
              <a:t>.) mean annual temperature (MAT, </a:t>
            </a:r>
            <a:r>
              <a:rPr lang="en-AU" sz="1680" kern="1200" dirty="0" err="1" smtClean="0">
                <a:solidFill>
                  <a:schemeClr val="tx1"/>
                </a:solidFill>
                <a:effectLst/>
                <a:latin typeface="+mn-lt"/>
                <a:ea typeface="+mn-ea"/>
                <a:cs typeface="+mn-cs"/>
              </a:rPr>
              <a:t>oC</a:t>
            </a:r>
            <a:r>
              <a:rPr lang="en-AU" sz="1680" kern="1200" dirty="0" smtClean="0">
                <a:solidFill>
                  <a:schemeClr val="tx1"/>
                </a:solidFill>
                <a:effectLst/>
                <a:latin typeface="+mn-lt"/>
                <a:ea typeface="+mn-ea"/>
                <a:cs typeface="+mn-cs"/>
              </a:rPr>
              <a:t>) R2 = , modelled change (%) = , p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 A full table of univariate OLS regression statistics associated with Fig </a:t>
            </a:r>
            <a:r>
              <a:rPr lang="en-AU" sz="1680" kern="1200" dirty="0" err="1" smtClean="0">
                <a:solidFill>
                  <a:schemeClr val="tx1"/>
                </a:solidFill>
                <a:effectLst/>
                <a:latin typeface="+mn-lt"/>
                <a:ea typeface="+mn-ea"/>
                <a:cs typeface="+mn-cs"/>
              </a:rPr>
              <a:t>Xb</a:t>
            </a:r>
            <a:r>
              <a:rPr lang="en-AU" sz="1680" kern="1200" dirty="0" smtClean="0">
                <a:solidFill>
                  <a:schemeClr val="tx1"/>
                </a:solidFill>
                <a:effectLst/>
                <a:latin typeface="+mn-lt"/>
                <a:ea typeface="+mn-ea"/>
                <a:cs typeface="+mn-cs"/>
              </a:rPr>
              <a:t> and </a:t>
            </a:r>
            <a:r>
              <a:rPr lang="en-AU" sz="1680" kern="1200" dirty="0" err="1" smtClean="0">
                <a:solidFill>
                  <a:schemeClr val="tx1"/>
                </a:solidFill>
                <a:effectLst/>
                <a:latin typeface="+mn-lt"/>
                <a:ea typeface="+mn-ea"/>
                <a:cs typeface="+mn-cs"/>
              </a:rPr>
              <a:t>Xc</a:t>
            </a:r>
            <a:r>
              <a:rPr lang="en-AU" sz="1680" kern="1200" dirty="0" smtClean="0">
                <a:solidFill>
                  <a:schemeClr val="tx1"/>
                </a:solidFill>
                <a:effectLst/>
                <a:latin typeface="+mn-lt"/>
                <a:ea typeface="+mn-ea"/>
                <a:cs typeface="+mn-cs"/>
              </a:rPr>
              <a:t> is provided in the supplementary materials.</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The top row of the lower panel (</a:t>
            </a:r>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iii, v) shows models fit using protein abundances expressed on a proportional basis; the bottom row (ii, iv, vi,) shows models fit using protein abundances expressed on a per leaf area basis (mg protein / m2 leaf area).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c.) Influence of leaf traits on photosynthetic protein abundance: </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Neither photosystems nor Calvin cycle enzymes change proportionally in response to total leaf protein, p = , R2 = ; ii.) on a per leaf area basis, abundances of both functional categories strongly track leaf total protein, although there is more variation associated with photosystem protein abundances than Calvin cycle protein abundances. iii.) Proportional abundance of photosystem proteins declines as leaf mass per area (LMA, g/m2) increases (R2 = , p = ), but no such trend is apparent for Calvin cycle proteins (p = , R2 = ); iv.) On a per leaf area basis, abundance of Calvin cycle proteins increases with LMA (R2 =, p  = ), while photosystem protein abundance does not change (R2 = , p = ).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d.) Multiple regression models visualised using coloration to indicate the modelled magnitude of protein abundance in two-dimensional environmental space. Curved contours indicate significant interaction effects between predictors. A full table of multiple regression statistics is presented in the supplementary materials.</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Proportional abundance of photosystem proteins modelled by MAT and incident irradiance (adjusted multiple R2 (adj.R2) =  , p(interaction) = , etc.). The strong univariate relationship between photosystem proportional abundance (PS(prop)) and incident irradiance is modulated by MAT. At warm sites, PS(prop) follows our expectations and is highest at warm high irradiance sites, and lowest at warm low irradiance sites. No relationship between irradiance and PS(prop) is apparent at cool sites, however.</a:t>
            </a:r>
          </a:p>
          <a:p>
            <a:r>
              <a:rPr lang="en-AU" sz="1680" kern="1200" dirty="0" smtClean="0">
                <a:solidFill>
                  <a:schemeClr val="tx1"/>
                </a:solidFill>
                <a:effectLst/>
                <a:latin typeface="+mn-lt"/>
                <a:ea typeface="+mn-ea"/>
                <a:cs typeface="+mn-cs"/>
              </a:rPr>
              <a:t>ii.) Per leaf area abundance of photosystems proteins (PS(area)) modelled by MAT and MAP (adjusted multiple R2 (adj.R2) =  , p(interaction) = , etc.).  MAP and MAT interactively explain variation in PS(area), and a univariate relationship between PS(area) and MAP is only apparent at cool sites. This effect may result from the strong influence of temperature on total leaf protein concentration. </a:t>
            </a:r>
          </a:p>
          <a:p>
            <a:r>
              <a:rPr lang="en-AU" sz="1680" kern="1200" dirty="0" smtClean="0">
                <a:solidFill>
                  <a:schemeClr val="tx1"/>
                </a:solidFill>
                <a:effectLst/>
                <a:latin typeface="+mn-lt"/>
                <a:ea typeface="+mn-ea"/>
                <a:cs typeface="+mn-cs"/>
              </a:rPr>
              <a:t>iii.) Proportional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(prop))modelled by MAT and incident irradiance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 is related to MAT and MAP by a simple additive relationship, similar in nature to and likely not independent of MAP/MAT influence on total leaf protein (Fig 1e) .</a:t>
            </a:r>
          </a:p>
          <a:p>
            <a:r>
              <a:rPr lang="en-AU" sz="1680" kern="1200" dirty="0" smtClean="0">
                <a:solidFill>
                  <a:schemeClr val="tx1"/>
                </a:solidFill>
                <a:effectLst/>
                <a:latin typeface="+mn-lt"/>
                <a:ea typeface="+mn-ea"/>
                <a:cs typeface="+mn-cs"/>
              </a:rPr>
              <a:t>iv.) Per leaf area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modelled by MAT and MAP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is interactively related to incident irradiance and MAT: high temperature, high irradiance sites are associated with the highest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while at low temperatures, higher irradiance predicts lower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Care should be taken in interpretation here, however, as there were few low temperature sites with high incident irradiance to inform the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p:txBody>
      </p:sp>
      <p:sp>
        <p:nvSpPr>
          <p:cNvPr id="4" name="Slide Number Placeholder 3"/>
          <p:cNvSpPr>
            <a:spLocks noGrp="1"/>
          </p:cNvSpPr>
          <p:nvPr>
            <p:ph type="sldNum" sz="quarter" idx="10"/>
          </p:nvPr>
        </p:nvSpPr>
        <p:spPr/>
        <p:txBody>
          <a:bodyPr/>
          <a:lstStyle/>
          <a:p>
            <a:fld id="{C73DF9B0-E08B-4862-93DE-9A4C9A8C6C80}" type="slidenum">
              <a:rPr lang="en-AU" smtClean="0"/>
              <a:t>4</a:t>
            </a:fld>
            <a:endParaRPr lang="en-AU"/>
          </a:p>
        </p:txBody>
      </p:sp>
    </p:spTree>
    <p:extLst>
      <p:ext uri="{BB962C8B-B14F-4D97-AF65-F5344CB8AC3E}">
        <p14:creationId xmlns:p14="http://schemas.microsoft.com/office/powerpoint/2010/main" val="2596985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9"/>
            <a:ext cx="8161020" cy="4456853"/>
          </a:xfrm>
        </p:spPr>
        <p:txBody>
          <a:bodyPr anchor="b"/>
          <a:lstStyle>
            <a:lvl1pPr algn="ctr">
              <a:defRPr sz="6300"/>
            </a:lvl1pPr>
          </a:lstStyle>
          <a:p>
            <a:r>
              <a:rPr lang="en-US" smtClean="0"/>
              <a:t>Click to edit Master title style</a:t>
            </a:r>
            <a:endParaRPr lang="en-US" dirty="0"/>
          </a:p>
        </p:txBody>
      </p:sp>
      <p:sp>
        <p:nvSpPr>
          <p:cNvPr id="3" name="Subtitle 2"/>
          <p:cNvSpPr>
            <a:spLocks noGrp="1"/>
          </p:cNvSpPr>
          <p:nvPr>
            <p:ph type="subTitle" idx="1"/>
          </p:nvPr>
        </p:nvSpPr>
        <p:spPr>
          <a:xfrm>
            <a:off x="1200150" y="6723805"/>
            <a:ext cx="7200900" cy="3090756"/>
          </a:xfrm>
        </p:spPr>
        <p:txBody>
          <a:bodyPr/>
          <a:lstStyle>
            <a:lvl1pPr marL="0" indent="0" algn="ctr">
              <a:buNone/>
              <a:defRPr sz="2520"/>
            </a:lvl1pPr>
            <a:lvl2pPr marL="480048" indent="0" algn="ctr">
              <a:buNone/>
              <a:defRPr sz="2100"/>
            </a:lvl2pPr>
            <a:lvl3pPr marL="960096" indent="0" algn="ctr">
              <a:buNone/>
              <a:defRPr sz="1891"/>
            </a:lvl3pPr>
            <a:lvl4pPr marL="1440144" indent="0" algn="ctr">
              <a:buNone/>
              <a:defRPr sz="1680"/>
            </a:lvl4pPr>
            <a:lvl5pPr marL="1920192" indent="0" algn="ctr">
              <a:buNone/>
              <a:defRPr sz="1680"/>
            </a:lvl5pPr>
            <a:lvl6pPr marL="2400240" indent="0" algn="ctr">
              <a:buNone/>
              <a:defRPr sz="1680"/>
            </a:lvl6pPr>
            <a:lvl7pPr marL="2880288" indent="0" algn="ctr">
              <a:buNone/>
              <a:defRPr sz="1680"/>
            </a:lvl7pPr>
            <a:lvl8pPr marL="3360336" indent="0" algn="ctr">
              <a:buNone/>
              <a:defRPr sz="1680"/>
            </a:lvl8pPr>
            <a:lvl9pPr marL="3840384" indent="0" algn="ctr">
              <a:buNone/>
              <a:defRPr sz="1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6/07/2017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71747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6/07/2017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83340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60" y="681567"/>
            <a:ext cx="2070259" cy="1084876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60084" y="681567"/>
            <a:ext cx="6090761" cy="108487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6/07/2017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908480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6/07/2017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4249968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5"/>
            <a:ext cx="8281035" cy="5325109"/>
          </a:xfrm>
        </p:spPr>
        <p:txBody>
          <a:bodyPr anchor="b"/>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48" indent="0">
              <a:buNone/>
              <a:defRPr sz="2100">
                <a:solidFill>
                  <a:schemeClr val="tx1">
                    <a:tint val="75000"/>
                  </a:schemeClr>
                </a:solidFill>
              </a:defRPr>
            </a:lvl2pPr>
            <a:lvl3pPr marL="960096" indent="0">
              <a:buNone/>
              <a:defRPr sz="1891">
                <a:solidFill>
                  <a:schemeClr val="tx1">
                    <a:tint val="75000"/>
                  </a:schemeClr>
                </a:solidFill>
              </a:defRPr>
            </a:lvl3pPr>
            <a:lvl4pPr marL="1440144" indent="0">
              <a:buNone/>
              <a:defRPr sz="1680">
                <a:solidFill>
                  <a:schemeClr val="tx1">
                    <a:tint val="75000"/>
                  </a:schemeClr>
                </a:solidFill>
              </a:defRPr>
            </a:lvl4pPr>
            <a:lvl5pPr marL="1920192" indent="0">
              <a:buNone/>
              <a:defRPr sz="1680">
                <a:solidFill>
                  <a:schemeClr val="tx1">
                    <a:tint val="75000"/>
                  </a:schemeClr>
                </a:solidFill>
              </a:defRPr>
            </a:lvl5pPr>
            <a:lvl6pPr marL="2400240" indent="0">
              <a:buNone/>
              <a:defRPr sz="1680">
                <a:solidFill>
                  <a:schemeClr val="tx1">
                    <a:tint val="75000"/>
                  </a:schemeClr>
                </a:solidFill>
              </a:defRPr>
            </a:lvl6pPr>
            <a:lvl7pPr marL="2880288" indent="0">
              <a:buNone/>
              <a:defRPr sz="1680">
                <a:solidFill>
                  <a:schemeClr val="tx1">
                    <a:tint val="75000"/>
                  </a:schemeClr>
                </a:solidFill>
              </a:defRPr>
            </a:lvl7pPr>
            <a:lvl8pPr marL="3360336" indent="0">
              <a:buNone/>
              <a:defRPr sz="1680">
                <a:solidFill>
                  <a:schemeClr val="tx1">
                    <a:tint val="75000"/>
                  </a:schemeClr>
                </a:solidFill>
              </a:defRPr>
            </a:lvl8pPr>
            <a:lvl9pPr marL="3840384" indent="0">
              <a:buNone/>
              <a:defRPr sz="1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F67EF4-3E3F-41D9-AB59-178FFA85FB21}" type="datetimeFigureOut">
              <a:rPr lang="en-AU" smtClean="0"/>
              <a:t>6/07/2017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829753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60083" y="3407833"/>
            <a:ext cx="4080510" cy="81224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60608" y="3407833"/>
            <a:ext cx="4080510" cy="81224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F67EF4-3E3F-41D9-AB59-178FFA85FB21}" type="datetimeFigureOut">
              <a:rPr lang="en-AU" smtClean="0"/>
              <a:t>6/07/2017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071835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4" y="681571"/>
            <a:ext cx="8281035" cy="247438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61334" y="3138173"/>
            <a:ext cx="4061757" cy="1537969"/>
          </a:xfrm>
        </p:spPr>
        <p:txBody>
          <a:bodyPr anchor="b"/>
          <a:lstStyle>
            <a:lvl1pPr marL="0" indent="0">
              <a:buNone/>
              <a:defRPr sz="2520" b="1"/>
            </a:lvl1pPr>
            <a:lvl2pPr marL="480048" indent="0">
              <a:buNone/>
              <a:defRPr sz="2100" b="1"/>
            </a:lvl2pPr>
            <a:lvl3pPr marL="960096" indent="0">
              <a:buNone/>
              <a:defRPr sz="1891" b="1"/>
            </a:lvl3pPr>
            <a:lvl4pPr marL="1440144" indent="0">
              <a:buNone/>
              <a:defRPr sz="1680" b="1"/>
            </a:lvl4pPr>
            <a:lvl5pPr marL="1920192" indent="0">
              <a:buNone/>
              <a:defRPr sz="1680" b="1"/>
            </a:lvl5pPr>
            <a:lvl6pPr marL="2400240" indent="0">
              <a:buNone/>
              <a:defRPr sz="1680" b="1"/>
            </a:lvl6pPr>
            <a:lvl7pPr marL="2880288" indent="0">
              <a:buNone/>
              <a:defRPr sz="1680" b="1"/>
            </a:lvl7pPr>
            <a:lvl8pPr marL="3360336" indent="0">
              <a:buNone/>
              <a:defRPr sz="1680" b="1"/>
            </a:lvl8pPr>
            <a:lvl9pPr marL="3840384" indent="0">
              <a:buNone/>
              <a:defRPr sz="1680" b="1"/>
            </a:lvl9pPr>
          </a:lstStyle>
          <a:p>
            <a:pPr lvl="0"/>
            <a:r>
              <a:rPr lang="en-US" smtClean="0"/>
              <a:t>Click to edit Master text styles</a:t>
            </a:r>
          </a:p>
        </p:txBody>
      </p:sp>
      <p:sp>
        <p:nvSpPr>
          <p:cNvPr id="4" name="Content Placeholder 3"/>
          <p:cNvSpPr>
            <a:spLocks noGrp="1"/>
          </p:cNvSpPr>
          <p:nvPr>
            <p:ph sz="half" idx="2"/>
          </p:nvPr>
        </p:nvSpPr>
        <p:spPr>
          <a:xfrm>
            <a:off x="661334" y="4676140"/>
            <a:ext cx="4061757" cy="6877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0608" y="3138173"/>
            <a:ext cx="4081761" cy="1537969"/>
          </a:xfrm>
        </p:spPr>
        <p:txBody>
          <a:bodyPr anchor="b"/>
          <a:lstStyle>
            <a:lvl1pPr marL="0" indent="0">
              <a:buNone/>
              <a:defRPr sz="2520" b="1"/>
            </a:lvl1pPr>
            <a:lvl2pPr marL="480048" indent="0">
              <a:buNone/>
              <a:defRPr sz="2100" b="1"/>
            </a:lvl2pPr>
            <a:lvl3pPr marL="960096" indent="0">
              <a:buNone/>
              <a:defRPr sz="1891" b="1"/>
            </a:lvl3pPr>
            <a:lvl4pPr marL="1440144" indent="0">
              <a:buNone/>
              <a:defRPr sz="1680" b="1"/>
            </a:lvl4pPr>
            <a:lvl5pPr marL="1920192" indent="0">
              <a:buNone/>
              <a:defRPr sz="1680" b="1"/>
            </a:lvl5pPr>
            <a:lvl6pPr marL="2400240" indent="0">
              <a:buNone/>
              <a:defRPr sz="1680" b="1"/>
            </a:lvl6pPr>
            <a:lvl7pPr marL="2880288" indent="0">
              <a:buNone/>
              <a:defRPr sz="1680" b="1"/>
            </a:lvl7pPr>
            <a:lvl8pPr marL="3360336" indent="0">
              <a:buNone/>
              <a:defRPr sz="1680" b="1"/>
            </a:lvl8pPr>
            <a:lvl9pPr marL="3840384" indent="0">
              <a:buNone/>
              <a:defRPr sz="1680" b="1"/>
            </a:lvl9pPr>
          </a:lstStyle>
          <a:p>
            <a:pPr lvl="0"/>
            <a:r>
              <a:rPr lang="en-US" smtClean="0"/>
              <a:t>Click to edit Master text styles</a:t>
            </a:r>
          </a:p>
        </p:txBody>
      </p:sp>
      <p:sp>
        <p:nvSpPr>
          <p:cNvPr id="6" name="Content Placeholder 5"/>
          <p:cNvSpPr>
            <a:spLocks noGrp="1"/>
          </p:cNvSpPr>
          <p:nvPr>
            <p:ph sz="quarter" idx="4"/>
          </p:nvPr>
        </p:nvSpPr>
        <p:spPr>
          <a:xfrm>
            <a:off x="4860608" y="4676140"/>
            <a:ext cx="4081761" cy="6877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F67EF4-3E3F-41D9-AB59-178FFA85FB21}" type="datetimeFigureOut">
              <a:rPr lang="en-AU" smtClean="0"/>
              <a:t>6/07/2017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25459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F67EF4-3E3F-41D9-AB59-178FFA85FB21}" type="datetimeFigureOut">
              <a:rPr lang="en-AU" smtClean="0"/>
              <a:t>6/07/2017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2573540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67EF4-3E3F-41D9-AB59-178FFA85FB21}" type="datetimeFigureOut">
              <a:rPr lang="en-AU" smtClean="0"/>
              <a:t>6/07/2017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21339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4" y="853440"/>
            <a:ext cx="3096637" cy="2987040"/>
          </a:xfrm>
        </p:spPr>
        <p:txBody>
          <a:bodyPr anchor="b"/>
          <a:lstStyle>
            <a:lvl1pPr>
              <a:defRPr sz="3360"/>
            </a:lvl1pPr>
          </a:lstStyle>
          <a:p>
            <a:r>
              <a:rPr lang="en-US" smtClean="0"/>
              <a:t>Click to edit Master title style</a:t>
            </a:r>
            <a:endParaRPr lang="en-US" dirty="0"/>
          </a:p>
        </p:txBody>
      </p:sp>
      <p:sp>
        <p:nvSpPr>
          <p:cNvPr id="3" name="Content Placeholder 2"/>
          <p:cNvSpPr>
            <a:spLocks noGrp="1"/>
          </p:cNvSpPr>
          <p:nvPr>
            <p:ph idx="1"/>
          </p:nvPr>
        </p:nvSpPr>
        <p:spPr>
          <a:xfrm>
            <a:off x="4081761" y="1843197"/>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61334" y="3840481"/>
            <a:ext cx="3096637" cy="7114964"/>
          </a:xfrm>
        </p:spPr>
        <p:txBody>
          <a:bodyPr/>
          <a:lstStyle>
            <a:lvl1pPr marL="0" indent="0">
              <a:buNone/>
              <a:defRPr sz="1680"/>
            </a:lvl1pPr>
            <a:lvl2pPr marL="480048" indent="0">
              <a:buNone/>
              <a:defRPr sz="1471"/>
            </a:lvl2pPr>
            <a:lvl3pPr marL="960096" indent="0">
              <a:buNone/>
              <a:defRPr sz="1260"/>
            </a:lvl3pPr>
            <a:lvl4pPr marL="1440144" indent="0">
              <a:buNone/>
              <a:defRPr sz="1051"/>
            </a:lvl4pPr>
            <a:lvl5pPr marL="1920192" indent="0">
              <a:buNone/>
              <a:defRPr sz="1051"/>
            </a:lvl5pPr>
            <a:lvl6pPr marL="2400240" indent="0">
              <a:buNone/>
              <a:defRPr sz="1051"/>
            </a:lvl6pPr>
            <a:lvl7pPr marL="2880288" indent="0">
              <a:buNone/>
              <a:defRPr sz="1051"/>
            </a:lvl7pPr>
            <a:lvl8pPr marL="3360336" indent="0">
              <a:buNone/>
              <a:defRPr sz="1051"/>
            </a:lvl8pPr>
            <a:lvl9pPr marL="3840384" indent="0">
              <a:buNone/>
              <a:defRPr sz="105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67EF4-3E3F-41D9-AB59-178FFA85FB21}" type="datetimeFigureOut">
              <a:rPr lang="en-AU" smtClean="0"/>
              <a:t>6/07/2017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123838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4" y="853440"/>
            <a:ext cx="3096637" cy="2987040"/>
          </a:xfrm>
        </p:spPr>
        <p:txBody>
          <a:bodyPr anchor="b"/>
          <a:lstStyle>
            <a:lvl1pPr>
              <a:defRPr sz="3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81761" y="1843197"/>
            <a:ext cx="4860608" cy="9097433"/>
          </a:xfrm>
        </p:spPr>
        <p:txBody>
          <a:bodyPr anchor="t"/>
          <a:lstStyle>
            <a:lvl1pPr marL="0" indent="0">
              <a:buNone/>
              <a:defRPr sz="3360"/>
            </a:lvl1pPr>
            <a:lvl2pPr marL="480048" indent="0">
              <a:buNone/>
              <a:defRPr sz="2940"/>
            </a:lvl2pPr>
            <a:lvl3pPr marL="960096" indent="0">
              <a:buNone/>
              <a:defRPr sz="2520"/>
            </a:lvl3pPr>
            <a:lvl4pPr marL="1440144" indent="0">
              <a:buNone/>
              <a:defRPr sz="2100"/>
            </a:lvl4pPr>
            <a:lvl5pPr marL="1920192" indent="0">
              <a:buNone/>
              <a:defRPr sz="2100"/>
            </a:lvl5pPr>
            <a:lvl6pPr marL="2400240" indent="0">
              <a:buNone/>
              <a:defRPr sz="2100"/>
            </a:lvl6pPr>
            <a:lvl7pPr marL="2880288" indent="0">
              <a:buNone/>
              <a:defRPr sz="2100"/>
            </a:lvl7pPr>
            <a:lvl8pPr marL="3360336" indent="0">
              <a:buNone/>
              <a:defRPr sz="2100"/>
            </a:lvl8pPr>
            <a:lvl9pPr marL="3840384" indent="0">
              <a:buNone/>
              <a:defRPr sz="2100"/>
            </a:lvl9pPr>
          </a:lstStyle>
          <a:p>
            <a:r>
              <a:rPr lang="en-US" smtClean="0"/>
              <a:t>Click icon to add picture</a:t>
            </a:r>
            <a:endParaRPr lang="en-US" dirty="0"/>
          </a:p>
        </p:txBody>
      </p:sp>
      <p:sp>
        <p:nvSpPr>
          <p:cNvPr id="4" name="Text Placeholder 3"/>
          <p:cNvSpPr>
            <a:spLocks noGrp="1"/>
          </p:cNvSpPr>
          <p:nvPr>
            <p:ph type="body" sz="half" idx="2"/>
          </p:nvPr>
        </p:nvSpPr>
        <p:spPr>
          <a:xfrm>
            <a:off x="661334" y="3840481"/>
            <a:ext cx="3096637" cy="7114964"/>
          </a:xfrm>
        </p:spPr>
        <p:txBody>
          <a:bodyPr/>
          <a:lstStyle>
            <a:lvl1pPr marL="0" indent="0">
              <a:buNone/>
              <a:defRPr sz="1680"/>
            </a:lvl1pPr>
            <a:lvl2pPr marL="480048" indent="0">
              <a:buNone/>
              <a:defRPr sz="1471"/>
            </a:lvl2pPr>
            <a:lvl3pPr marL="960096" indent="0">
              <a:buNone/>
              <a:defRPr sz="1260"/>
            </a:lvl3pPr>
            <a:lvl4pPr marL="1440144" indent="0">
              <a:buNone/>
              <a:defRPr sz="1051"/>
            </a:lvl4pPr>
            <a:lvl5pPr marL="1920192" indent="0">
              <a:buNone/>
              <a:defRPr sz="1051"/>
            </a:lvl5pPr>
            <a:lvl6pPr marL="2400240" indent="0">
              <a:buNone/>
              <a:defRPr sz="1051"/>
            </a:lvl6pPr>
            <a:lvl7pPr marL="2880288" indent="0">
              <a:buNone/>
              <a:defRPr sz="1051"/>
            </a:lvl7pPr>
            <a:lvl8pPr marL="3360336" indent="0">
              <a:buNone/>
              <a:defRPr sz="1051"/>
            </a:lvl8pPr>
            <a:lvl9pPr marL="3840384" indent="0">
              <a:buNone/>
              <a:defRPr sz="105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67EF4-3E3F-41D9-AB59-178FFA85FB21}" type="datetimeFigureOut">
              <a:rPr lang="en-AU" smtClean="0"/>
              <a:t>6/07/2017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543705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1"/>
            <a:ext cx="8281035" cy="247438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60083" y="3407833"/>
            <a:ext cx="8281035" cy="81224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60083" y="11865190"/>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DBF67EF4-3E3F-41D9-AB59-178FFA85FB21}" type="datetimeFigureOut">
              <a:rPr lang="en-AU" smtClean="0"/>
              <a:t>6/07/2017</a:t>
            </a:fld>
            <a:endParaRPr lang="en-AU"/>
          </a:p>
        </p:txBody>
      </p:sp>
      <p:sp>
        <p:nvSpPr>
          <p:cNvPr id="5" name="Footer Placeholder 4"/>
          <p:cNvSpPr>
            <a:spLocks noGrp="1"/>
          </p:cNvSpPr>
          <p:nvPr>
            <p:ph type="ftr" sz="quarter" idx="3"/>
          </p:nvPr>
        </p:nvSpPr>
        <p:spPr>
          <a:xfrm>
            <a:off x="3180398" y="11865190"/>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780848" y="11865190"/>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BAD1E337-6B3E-4376-B3C4-42CF1C8EE823}" type="slidenum">
              <a:rPr lang="en-AU" smtClean="0"/>
              <a:t>‹#›</a:t>
            </a:fld>
            <a:endParaRPr lang="en-AU"/>
          </a:p>
        </p:txBody>
      </p:sp>
    </p:spTree>
    <p:extLst>
      <p:ext uri="{BB962C8B-B14F-4D97-AF65-F5344CB8AC3E}">
        <p14:creationId xmlns:p14="http://schemas.microsoft.com/office/powerpoint/2010/main" val="144541345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60096"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25" indent="-240025" algn="l" defTabSz="960096" rtl="0" eaLnBrk="1" latinLnBrk="0" hangingPunct="1">
        <a:lnSpc>
          <a:spcPct val="90000"/>
        </a:lnSpc>
        <a:spcBef>
          <a:spcPts val="1051"/>
        </a:spcBef>
        <a:buFont typeface="Arial" panose="020B0604020202020204" pitchFamily="34" charset="0"/>
        <a:buChar char="•"/>
        <a:defRPr sz="2940" kern="1200">
          <a:solidFill>
            <a:schemeClr val="tx1"/>
          </a:solidFill>
          <a:latin typeface="+mn-lt"/>
          <a:ea typeface="+mn-ea"/>
          <a:cs typeface="+mn-cs"/>
        </a:defRPr>
      </a:lvl1pPr>
      <a:lvl2pPr marL="720073" indent="-240025" algn="l" defTabSz="960096"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21" indent="-240025" algn="l" defTabSz="960096"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169"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4pPr>
      <a:lvl5pPr marL="2160217"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5pPr>
      <a:lvl6pPr marL="2640265"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6pPr>
      <a:lvl7pPr marL="3120313"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7pPr>
      <a:lvl8pPr marL="3600361"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8pPr>
      <a:lvl9pPr marL="4080409"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9pPr>
    </p:bodyStyle>
    <p:otherStyle>
      <a:defPPr>
        <a:defRPr lang="en-US"/>
      </a:defPPr>
      <a:lvl1pPr marL="0" algn="l" defTabSz="960096" rtl="0" eaLnBrk="1" latinLnBrk="0" hangingPunct="1">
        <a:defRPr sz="1891" kern="1200">
          <a:solidFill>
            <a:schemeClr val="tx1"/>
          </a:solidFill>
          <a:latin typeface="+mn-lt"/>
          <a:ea typeface="+mn-ea"/>
          <a:cs typeface="+mn-cs"/>
        </a:defRPr>
      </a:lvl1pPr>
      <a:lvl2pPr marL="480048" algn="l" defTabSz="960096" rtl="0" eaLnBrk="1" latinLnBrk="0" hangingPunct="1">
        <a:defRPr sz="1891" kern="1200">
          <a:solidFill>
            <a:schemeClr val="tx1"/>
          </a:solidFill>
          <a:latin typeface="+mn-lt"/>
          <a:ea typeface="+mn-ea"/>
          <a:cs typeface="+mn-cs"/>
        </a:defRPr>
      </a:lvl2pPr>
      <a:lvl3pPr marL="960096" algn="l" defTabSz="960096" rtl="0" eaLnBrk="1" latinLnBrk="0" hangingPunct="1">
        <a:defRPr sz="1891" kern="1200">
          <a:solidFill>
            <a:schemeClr val="tx1"/>
          </a:solidFill>
          <a:latin typeface="+mn-lt"/>
          <a:ea typeface="+mn-ea"/>
          <a:cs typeface="+mn-cs"/>
        </a:defRPr>
      </a:lvl3pPr>
      <a:lvl4pPr marL="1440144" algn="l" defTabSz="960096" rtl="0" eaLnBrk="1" latinLnBrk="0" hangingPunct="1">
        <a:defRPr sz="1891" kern="1200">
          <a:solidFill>
            <a:schemeClr val="tx1"/>
          </a:solidFill>
          <a:latin typeface="+mn-lt"/>
          <a:ea typeface="+mn-ea"/>
          <a:cs typeface="+mn-cs"/>
        </a:defRPr>
      </a:lvl4pPr>
      <a:lvl5pPr marL="1920192" algn="l" defTabSz="960096" rtl="0" eaLnBrk="1" latinLnBrk="0" hangingPunct="1">
        <a:defRPr sz="1891" kern="1200">
          <a:solidFill>
            <a:schemeClr val="tx1"/>
          </a:solidFill>
          <a:latin typeface="+mn-lt"/>
          <a:ea typeface="+mn-ea"/>
          <a:cs typeface="+mn-cs"/>
        </a:defRPr>
      </a:lvl5pPr>
      <a:lvl6pPr marL="2400240" algn="l" defTabSz="960096" rtl="0" eaLnBrk="1" latinLnBrk="0" hangingPunct="1">
        <a:defRPr sz="1891" kern="1200">
          <a:solidFill>
            <a:schemeClr val="tx1"/>
          </a:solidFill>
          <a:latin typeface="+mn-lt"/>
          <a:ea typeface="+mn-ea"/>
          <a:cs typeface="+mn-cs"/>
        </a:defRPr>
      </a:lvl6pPr>
      <a:lvl7pPr marL="2880288" algn="l" defTabSz="960096" rtl="0" eaLnBrk="1" latinLnBrk="0" hangingPunct="1">
        <a:defRPr sz="1891" kern="1200">
          <a:solidFill>
            <a:schemeClr val="tx1"/>
          </a:solidFill>
          <a:latin typeface="+mn-lt"/>
          <a:ea typeface="+mn-ea"/>
          <a:cs typeface="+mn-cs"/>
        </a:defRPr>
      </a:lvl7pPr>
      <a:lvl8pPr marL="3360336" algn="l" defTabSz="960096" rtl="0" eaLnBrk="1" latinLnBrk="0" hangingPunct="1">
        <a:defRPr sz="1891" kern="1200">
          <a:solidFill>
            <a:schemeClr val="tx1"/>
          </a:solidFill>
          <a:latin typeface="+mn-lt"/>
          <a:ea typeface="+mn-ea"/>
          <a:cs typeface="+mn-cs"/>
        </a:defRPr>
      </a:lvl8pPr>
      <a:lvl9pPr marL="3840384" algn="l" defTabSz="960096" rtl="0" eaLnBrk="1" latinLnBrk="0" hangingPunct="1">
        <a:defRPr sz="189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1.tiff"/><Relationship Id="rId13" Type="http://schemas.openxmlformats.org/officeDocument/2006/relationships/image" Target="../media/image16.png"/><Relationship Id="rId18" Type="http://schemas.openxmlformats.org/officeDocument/2006/relationships/image" Target="../media/image21.tiff"/><Relationship Id="rId3" Type="http://schemas.openxmlformats.org/officeDocument/2006/relationships/image" Target="../media/image6.png"/><Relationship Id="rId7" Type="http://schemas.openxmlformats.org/officeDocument/2006/relationships/image" Target="../media/image10.tiff"/><Relationship Id="rId12" Type="http://schemas.openxmlformats.org/officeDocument/2006/relationships/image" Target="../media/image15.png"/><Relationship Id="rId17" Type="http://schemas.openxmlformats.org/officeDocument/2006/relationships/image" Target="../media/image20.tiff"/><Relationship Id="rId2" Type="http://schemas.openxmlformats.org/officeDocument/2006/relationships/notesSlide" Target="../notesSlides/notesSlide2.xml"/><Relationship Id="rId16" Type="http://schemas.openxmlformats.org/officeDocument/2006/relationships/image" Target="../media/image19.tiff"/><Relationship Id="rId1" Type="http://schemas.openxmlformats.org/officeDocument/2006/relationships/slideLayout" Target="../slideLayouts/slideLayout1.xml"/><Relationship Id="rId6" Type="http://schemas.openxmlformats.org/officeDocument/2006/relationships/image" Target="../media/image9.tiff"/><Relationship Id="rId11" Type="http://schemas.openxmlformats.org/officeDocument/2006/relationships/image" Target="../media/image14.tiff"/><Relationship Id="rId5" Type="http://schemas.openxmlformats.org/officeDocument/2006/relationships/image" Target="../media/image8.tiff"/><Relationship Id="rId15" Type="http://schemas.openxmlformats.org/officeDocument/2006/relationships/image" Target="../media/image18.tiff"/><Relationship Id="rId10" Type="http://schemas.openxmlformats.org/officeDocument/2006/relationships/image" Target="../media/image13.tiff"/><Relationship Id="rId4" Type="http://schemas.openxmlformats.org/officeDocument/2006/relationships/image" Target="../media/image7.tiff"/><Relationship Id="rId9" Type="http://schemas.openxmlformats.org/officeDocument/2006/relationships/image" Target="../media/image12.tiff"/><Relationship Id="rId14" Type="http://schemas.openxmlformats.org/officeDocument/2006/relationships/image" Target="../media/image17.png"/></Relationships>
</file>

<file path=ppt/slides/_rels/slide3.xml.rels><?xml version="1.0" encoding="UTF-8" standalone="yes"?>
<Relationships xmlns="http://schemas.openxmlformats.org/package/2006/relationships"><Relationship Id="rId8" Type="http://schemas.openxmlformats.org/officeDocument/2006/relationships/image" Target="../media/image9.tiff"/><Relationship Id="rId13" Type="http://schemas.openxmlformats.org/officeDocument/2006/relationships/image" Target="../media/image21.tiff"/><Relationship Id="rId18" Type="http://schemas.openxmlformats.org/officeDocument/2006/relationships/image" Target="../media/image17.png"/><Relationship Id="rId3" Type="http://schemas.openxmlformats.org/officeDocument/2006/relationships/image" Target="../media/image18.tiff"/><Relationship Id="rId7" Type="http://schemas.openxmlformats.org/officeDocument/2006/relationships/image" Target="../media/image8.tiff"/><Relationship Id="rId12" Type="http://schemas.openxmlformats.org/officeDocument/2006/relationships/image" Target="../media/image20.tiff"/><Relationship Id="rId17" Type="http://schemas.openxmlformats.org/officeDocument/2006/relationships/image" Target="../media/image16.png"/><Relationship Id="rId2" Type="http://schemas.openxmlformats.org/officeDocument/2006/relationships/notesSlide" Target="../notesSlides/notesSlide3.xml"/><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7.tiff"/><Relationship Id="rId11" Type="http://schemas.openxmlformats.org/officeDocument/2006/relationships/image" Target="../media/image12.tiff"/><Relationship Id="rId5" Type="http://schemas.openxmlformats.org/officeDocument/2006/relationships/image" Target="../media/image6.png"/><Relationship Id="rId15" Type="http://schemas.openxmlformats.org/officeDocument/2006/relationships/image" Target="../media/image14.tiff"/><Relationship Id="rId10" Type="http://schemas.openxmlformats.org/officeDocument/2006/relationships/image" Target="../media/image11.tiff"/><Relationship Id="rId4" Type="http://schemas.openxmlformats.org/officeDocument/2006/relationships/image" Target="../media/image19.tiff"/><Relationship Id="rId9" Type="http://schemas.openxmlformats.org/officeDocument/2006/relationships/image" Target="../media/image10.tiff"/><Relationship Id="rId14" Type="http://schemas.openxmlformats.org/officeDocument/2006/relationships/image" Target="../media/image13.tiff"/></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9.tiff"/><Relationship Id="rId18" Type="http://schemas.openxmlformats.org/officeDocument/2006/relationships/image" Target="../media/image21.tiff"/><Relationship Id="rId3" Type="http://schemas.openxmlformats.org/officeDocument/2006/relationships/image" Target="../media/image6.png"/><Relationship Id="rId7" Type="http://schemas.openxmlformats.org/officeDocument/2006/relationships/image" Target="../media/image16.png"/><Relationship Id="rId12" Type="http://schemas.openxmlformats.org/officeDocument/2006/relationships/image" Target="../media/image8.tiff"/><Relationship Id="rId17" Type="http://schemas.openxmlformats.org/officeDocument/2006/relationships/image" Target="../media/image20.tiff"/><Relationship Id="rId2" Type="http://schemas.openxmlformats.org/officeDocument/2006/relationships/notesSlide" Target="../notesSlides/notesSlide4.xml"/><Relationship Id="rId16" Type="http://schemas.openxmlformats.org/officeDocument/2006/relationships/image" Target="../media/image12.tiff"/><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7.tiff"/><Relationship Id="rId5" Type="http://schemas.openxmlformats.org/officeDocument/2006/relationships/image" Target="../media/image14.tiff"/><Relationship Id="rId15" Type="http://schemas.openxmlformats.org/officeDocument/2006/relationships/image" Target="../media/image11.tiff"/><Relationship Id="rId10" Type="http://schemas.openxmlformats.org/officeDocument/2006/relationships/image" Target="../media/image19.tiff"/><Relationship Id="rId4" Type="http://schemas.openxmlformats.org/officeDocument/2006/relationships/image" Target="../media/image13.tiff"/><Relationship Id="rId9" Type="http://schemas.openxmlformats.org/officeDocument/2006/relationships/image" Target="../media/image18.tiff"/><Relationship Id="rId14" Type="http://schemas.openxmlformats.org/officeDocument/2006/relationships/image" Target="../media/image10.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 xmlns:a16="http://schemas.microsoft.com/office/drawing/2014/main" id="{036694F8-822A-4EA9-A83F-BB11CF14A3AC}"/>
              </a:ext>
            </a:extLst>
          </p:cNvPr>
          <p:cNvSpPr txBox="1"/>
          <p:nvPr/>
        </p:nvSpPr>
        <p:spPr>
          <a:xfrm>
            <a:off x="2492677" y="509354"/>
            <a:ext cx="205508" cy="276999"/>
          </a:xfrm>
          <a:prstGeom prst="rect">
            <a:avLst/>
          </a:prstGeom>
          <a:noFill/>
        </p:spPr>
        <p:txBody>
          <a:bodyPr wrap="square" rtlCol="0">
            <a:spAutoFit/>
          </a:bodyPr>
          <a:lstStyle/>
          <a:p>
            <a:r>
              <a:rPr lang="en-AU" sz="1200" dirty="0"/>
              <a:t>a</a:t>
            </a: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89" y="443234"/>
            <a:ext cx="2554271" cy="3595764"/>
          </a:xfrm>
          <a:prstGeom prst="rect">
            <a:avLst/>
          </a:prstGeom>
        </p:spPr>
      </p:pic>
      <p:pic>
        <p:nvPicPr>
          <p:cNvPr id="36" name="Picture 35"/>
          <p:cNvPicPr>
            <a:picLocks noChangeAspect="1"/>
          </p:cNvPicPr>
          <p:nvPr/>
        </p:nvPicPr>
        <p:blipFill>
          <a:blip r:embed="rId4"/>
          <a:stretch>
            <a:fillRect/>
          </a:stretch>
        </p:blipFill>
        <p:spPr>
          <a:xfrm>
            <a:off x="161890" y="4838244"/>
            <a:ext cx="2132167" cy="1625871"/>
          </a:xfrm>
          <a:prstGeom prst="rect">
            <a:avLst/>
          </a:prstGeom>
        </p:spPr>
      </p:pic>
      <p:grpSp>
        <p:nvGrpSpPr>
          <p:cNvPr id="8" name="Group 7"/>
          <p:cNvGrpSpPr/>
          <p:nvPr/>
        </p:nvGrpSpPr>
        <p:grpSpPr>
          <a:xfrm>
            <a:off x="2736210" y="786353"/>
            <a:ext cx="3228635" cy="3048538"/>
            <a:chOff x="671824" y="1653267"/>
            <a:chExt cx="6668639" cy="6199336"/>
          </a:xfrm>
        </p:grpSpPr>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1824" y="1653267"/>
              <a:ext cx="6668639" cy="6199336"/>
            </a:xfrm>
            <a:prstGeom prst="rect">
              <a:avLst/>
            </a:prstGeom>
          </p:spPr>
        </p:pic>
        <p:sp>
          <p:nvSpPr>
            <p:cNvPr id="10" name="TextBox 9"/>
            <p:cNvSpPr txBox="1"/>
            <p:nvPr/>
          </p:nvSpPr>
          <p:spPr>
            <a:xfrm>
              <a:off x="2713631" y="3962399"/>
              <a:ext cx="1022034" cy="422727"/>
            </a:xfrm>
            <a:prstGeom prst="rect">
              <a:avLst/>
            </a:prstGeom>
            <a:noFill/>
          </p:spPr>
          <p:txBody>
            <a:bodyPr wrap="square" rtlCol="0">
              <a:spAutoFit/>
            </a:bodyPr>
            <a:lstStyle/>
            <a:p>
              <a:r>
                <a:rPr lang="en-AU" sz="751" dirty="0"/>
                <a:t>64%</a:t>
              </a:r>
            </a:p>
          </p:txBody>
        </p:sp>
        <p:sp>
          <p:nvSpPr>
            <p:cNvPr id="11" name="TextBox 10"/>
            <p:cNvSpPr txBox="1"/>
            <p:nvPr/>
          </p:nvSpPr>
          <p:spPr>
            <a:xfrm>
              <a:off x="2459940" y="3795264"/>
              <a:ext cx="2199041" cy="422727"/>
            </a:xfrm>
            <a:prstGeom prst="rect">
              <a:avLst/>
            </a:prstGeom>
            <a:noFill/>
          </p:spPr>
          <p:txBody>
            <a:bodyPr wrap="square" rtlCol="0">
              <a:spAutoFit/>
            </a:bodyPr>
            <a:lstStyle/>
            <a:p>
              <a:r>
                <a:rPr lang="en-AU" sz="751" dirty="0"/>
                <a:t>Photosynthesis</a:t>
              </a:r>
            </a:p>
          </p:txBody>
        </p:sp>
      </p:grp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64845" y="450120"/>
            <a:ext cx="3538655" cy="3588878"/>
          </a:xfrm>
          <a:prstGeom prst="rect">
            <a:avLst/>
          </a:prstGeom>
        </p:spPr>
      </p:pic>
      <p:grpSp>
        <p:nvGrpSpPr>
          <p:cNvPr id="13" name="Group 12">
            <a:extLst>
              <a:ext uri="{FF2B5EF4-FFF2-40B4-BE49-F238E27FC236}">
                <a16:creationId xmlns="" xmlns:a16="http://schemas.microsoft.com/office/drawing/2014/main" id="{C9FFF9FF-C604-459E-BA51-CAAD744824C9}"/>
              </a:ext>
            </a:extLst>
          </p:cNvPr>
          <p:cNvGrpSpPr/>
          <p:nvPr/>
        </p:nvGrpSpPr>
        <p:grpSpPr>
          <a:xfrm>
            <a:off x="2454390" y="4601000"/>
            <a:ext cx="2540729" cy="1863115"/>
            <a:chOff x="-3343354" y="1339480"/>
            <a:chExt cx="4852762" cy="3296988"/>
          </a:xfrm>
        </p:grpSpPr>
        <p:pic>
          <p:nvPicPr>
            <p:cNvPr id="14" name="Picture 13" descr="abundance_rank_90pc.png">
              <a:extLst>
                <a:ext uri="{FF2B5EF4-FFF2-40B4-BE49-F238E27FC236}">
                  <a16:creationId xmlns="" xmlns:a16="http://schemas.microsoft.com/office/drawing/2014/main" id="{34BBFF6D-3CCF-4CB2-B743-963595FCD80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33402" y="1339480"/>
              <a:ext cx="4438936" cy="2855383"/>
            </a:xfrm>
            <a:prstGeom prst="rect">
              <a:avLst/>
            </a:prstGeom>
          </p:spPr>
        </p:pic>
        <p:sp>
          <p:nvSpPr>
            <p:cNvPr id="15" name="TextBox 14">
              <a:extLst>
                <a:ext uri="{FF2B5EF4-FFF2-40B4-BE49-F238E27FC236}">
                  <a16:creationId xmlns="" xmlns:a16="http://schemas.microsoft.com/office/drawing/2014/main" id="{589E7152-499C-44E8-BA29-4777970B8AAA}"/>
                </a:ext>
              </a:extLst>
            </p:cNvPr>
            <p:cNvSpPr txBox="1"/>
            <p:nvPr/>
          </p:nvSpPr>
          <p:spPr>
            <a:xfrm>
              <a:off x="-3343354" y="4253015"/>
              <a:ext cx="4852762" cy="383453"/>
            </a:xfrm>
            <a:prstGeom prst="rect">
              <a:avLst/>
            </a:prstGeom>
            <a:noFill/>
          </p:spPr>
          <p:txBody>
            <a:bodyPr wrap="square" rtlCol="0">
              <a:spAutoFit/>
            </a:bodyPr>
            <a:lstStyle/>
            <a:p>
              <a:r>
                <a:rPr lang="en-US" sz="788" dirty="0"/>
                <a:t>&lt;500 proteins account for &gt;90% total leaf protein</a:t>
              </a:r>
            </a:p>
          </p:txBody>
        </p:sp>
      </p:grpSp>
      <p:sp>
        <p:nvSpPr>
          <p:cNvPr id="16" name="Rectangle 15"/>
          <p:cNvSpPr/>
          <p:nvPr/>
        </p:nvSpPr>
        <p:spPr>
          <a:xfrm>
            <a:off x="4907223" y="4052133"/>
            <a:ext cx="4527547" cy="243380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431901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309672" y="2231267"/>
            <a:ext cx="6217680" cy="5036457"/>
            <a:chOff x="-181204" y="2712895"/>
            <a:chExt cx="4618017" cy="3935116"/>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04" y="2732519"/>
              <a:ext cx="4618017" cy="3915492"/>
            </a:xfrm>
            <a:prstGeom prst="rect">
              <a:avLst/>
            </a:prstGeom>
          </p:spPr>
        </p:pic>
        <p:sp>
          <p:nvSpPr>
            <p:cNvPr id="20" name="TextBox 19">
              <a:extLst>
                <a:ext uri="{FF2B5EF4-FFF2-40B4-BE49-F238E27FC236}">
                  <a16:creationId xmlns="" xmlns:a16="http://schemas.microsoft.com/office/drawing/2014/main" id="{036694F8-822A-4EA9-A83F-BB11CF14A3AC}"/>
                </a:ext>
              </a:extLst>
            </p:cNvPr>
            <p:cNvSpPr txBox="1"/>
            <p:nvPr/>
          </p:nvSpPr>
          <p:spPr>
            <a:xfrm>
              <a:off x="506333" y="2712895"/>
              <a:ext cx="205508" cy="276999"/>
            </a:xfrm>
            <a:prstGeom prst="rect">
              <a:avLst/>
            </a:prstGeom>
            <a:noFill/>
          </p:spPr>
          <p:txBody>
            <a:bodyPr wrap="square" rtlCol="0">
              <a:spAutoFit/>
            </a:bodyPr>
            <a:lstStyle/>
            <a:p>
              <a:r>
                <a:rPr lang="en-AU" sz="1200" dirty="0"/>
                <a:t>a</a:t>
              </a:r>
            </a:p>
          </p:txBody>
        </p:sp>
      </p:grpSp>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75571" y="7583390"/>
            <a:ext cx="1697164" cy="1501981"/>
          </a:xfrm>
          <a:prstGeom prst="rect">
            <a:avLst/>
          </a:prstGeom>
        </p:spPr>
      </p:pic>
      <p:pic>
        <p:nvPicPr>
          <p:cNvPr id="56" name="Picture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71169" y="9144145"/>
            <a:ext cx="1697164" cy="1501981"/>
          </a:xfrm>
          <a:prstGeom prst="rect">
            <a:avLst/>
          </a:prstGeom>
        </p:spPr>
      </p:pic>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06873" y="7583795"/>
            <a:ext cx="1697164" cy="1501981"/>
          </a:xfrm>
          <a:prstGeom prst="rect">
            <a:avLst/>
          </a:prstGeom>
        </p:spPr>
      </p:pic>
      <p:pic>
        <p:nvPicPr>
          <p:cNvPr id="60" name="Picture 5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02471" y="9144145"/>
            <a:ext cx="1697164" cy="1501981"/>
          </a:xfrm>
          <a:prstGeom prst="rect">
            <a:avLst/>
          </a:prstGeom>
        </p:spPr>
      </p:pic>
      <p:pic>
        <p:nvPicPr>
          <p:cNvPr id="61" name="Picture 6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4288" y="7557046"/>
            <a:ext cx="1697164" cy="1501981"/>
          </a:xfrm>
          <a:prstGeom prst="rect">
            <a:avLst/>
          </a:prstGeom>
        </p:spPr>
      </p:pic>
      <p:pic>
        <p:nvPicPr>
          <p:cNvPr id="62" name="Picture 6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5822" y="9144145"/>
            <a:ext cx="1697164" cy="1501981"/>
          </a:xfrm>
          <a:prstGeom prst="rect">
            <a:avLst/>
          </a:prstGeom>
        </p:spPr>
      </p:pic>
      <p:sp>
        <p:nvSpPr>
          <p:cNvPr id="67" name="TextBox 66"/>
          <p:cNvSpPr txBox="1"/>
          <p:nvPr/>
        </p:nvSpPr>
        <p:spPr>
          <a:xfrm>
            <a:off x="640086" y="7355928"/>
            <a:ext cx="133475" cy="261610"/>
          </a:xfrm>
          <a:prstGeom prst="rect">
            <a:avLst/>
          </a:prstGeom>
          <a:noFill/>
        </p:spPr>
        <p:txBody>
          <a:bodyPr wrap="square" rtlCol="0">
            <a:spAutoFit/>
          </a:bodyPr>
          <a:lstStyle/>
          <a:p>
            <a:r>
              <a:rPr lang="en-AU" sz="1100" dirty="0" err="1"/>
              <a:t>i</a:t>
            </a:r>
            <a:endParaRPr lang="en-AU" sz="1200" dirty="0"/>
          </a:p>
        </p:txBody>
      </p:sp>
      <p:sp>
        <p:nvSpPr>
          <p:cNvPr id="68" name="TextBox 67"/>
          <p:cNvSpPr txBox="1"/>
          <p:nvPr/>
        </p:nvSpPr>
        <p:spPr>
          <a:xfrm>
            <a:off x="2532879" y="7403827"/>
            <a:ext cx="467155" cy="276999"/>
          </a:xfrm>
          <a:prstGeom prst="rect">
            <a:avLst/>
          </a:prstGeom>
          <a:noFill/>
        </p:spPr>
        <p:txBody>
          <a:bodyPr wrap="square" rtlCol="0">
            <a:spAutoFit/>
          </a:bodyPr>
          <a:lstStyle/>
          <a:p>
            <a:r>
              <a:rPr lang="en-AU" sz="1200" dirty="0"/>
              <a:t>iii</a:t>
            </a:r>
            <a:endParaRPr lang="en-AU" sz="1200" dirty="0"/>
          </a:p>
        </p:txBody>
      </p:sp>
      <p:sp>
        <p:nvSpPr>
          <p:cNvPr id="69" name="TextBox 68"/>
          <p:cNvSpPr txBox="1"/>
          <p:nvPr/>
        </p:nvSpPr>
        <p:spPr>
          <a:xfrm>
            <a:off x="4204695" y="7403827"/>
            <a:ext cx="368113" cy="261610"/>
          </a:xfrm>
          <a:prstGeom prst="rect">
            <a:avLst/>
          </a:prstGeom>
          <a:noFill/>
        </p:spPr>
        <p:txBody>
          <a:bodyPr wrap="square" rtlCol="0">
            <a:spAutoFit/>
          </a:bodyPr>
          <a:lstStyle/>
          <a:p>
            <a:r>
              <a:rPr lang="en-AU" sz="1100" dirty="0" smtClean="0"/>
              <a:t>v</a:t>
            </a:r>
            <a:endParaRPr lang="en-AU" sz="1200" dirty="0"/>
          </a:p>
        </p:txBody>
      </p:sp>
      <p:sp>
        <p:nvSpPr>
          <p:cNvPr id="70" name="TextBox 69"/>
          <p:cNvSpPr txBox="1"/>
          <p:nvPr/>
        </p:nvSpPr>
        <p:spPr>
          <a:xfrm>
            <a:off x="626837" y="8970781"/>
            <a:ext cx="277811" cy="261610"/>
          </a:xfrm>
          <a:prstGeom prst="rect">
            <a:avLst/>
          </a:prstGeom>
          <a:noFill/>
        </p:spPr>
        <p:txBody>
          <a:bodyPr wrap="square" rtlCol="0">
            <a:spAutoFit/>
          </a:bodyPr>
          <a:lstStyle/>
          <a:p>
            <a:r>
              <a:rPr lang="en-AU" sz="1100" dirty="0" smtClean="0"/>
              <a:t>ii</a:t>
            </a:r>
            <a:endParaRPr lang="en-AU" sz="1200" dirty="0"/>
          </a:p>
        </p:txBody>
      </p:sp>
      <p:sp>
        <p:nvSpPr>
          <p:cNvPr id="71" name="TextBox 70"/>
          <p:cNvSpPr txBox="1"/>
          <p:nvPr/>
        </p:nvSpPr>
        <p:spPr>
          <a:xfrm>
            <a:off x="2398753" y="8948212"/>
            <a:ext cx="325521" cy="261610"/>
          </a:xfrm>
          <a:prstGeom prst="rect">
            <a:avLst/>
          </a:prstGeom>
          <a:noFill/>
        </p:spPr>
        <p:txBody>
          <a:bodyPr wrap="square" rtlCol="0">
            <a:spAutoFit/>
          </a:bodyPr>
          <a:lstStyle/>
          <a:p>
            <a:r>
              <a:rPr lang="en-AU" sz="1100" dirty="0" smtClean="0"/>
              <a:t>iv</a:t>
            </a:r>
            <a:endParaRPr lang="en-AU" sz="1200" dirty="0"/>
          </a:p>
        </p:txBody>
      </p:sp>
      <p:sp>
        <p:nvSpPr>
          <p:cNvPr id="72" name="TextBox 71"/>
          <p:cNvSpPr txBox="1"/>
          <p:nvPr/>
        </p:nvSpPr>
        <p:spPr>
          <a:xfrm>
            <a:off x="4171905" y="8916980"/>
            <a:ext cx="300810" cy="261610"/>
          </a:xfrm>
          <a:prstGeom prst="rect">
            <a:avLst/>
          </a:prstGeom>
          <a:noFill/>
        </p:spPr>
        <p:txBody>
          <a:bodyPr wrap="square" rtlCol="0">
            <a:spAutoFit/>
          </a:bodyPr>
          <a:lstStyle/>
          <a:p>
            <a:r>
              <a:rPr lang="en-AU" sz="1100" dirty="0" smtClean="0"/>
              <a:t>vi</a:t>
            </a:r>
            <a:endParaRPr lang="en-AU" sz="1200" dirty="0"/>
          </a:p>
        </p:txBody>
      </p:sp>
      <p:sp>
        <p:nvSpPr>
          <p:cNvPr id="39" name="TextBox 38">
            <a:extLst>
              <a:ext uri="{FF2B5EF4-FFF2-40B4-BE49-F238E27FC236}">
                <a16:creationId xmlns="" xmlns:a16="http://schemas.microsoft.com/office/drawing/2014/main" id="{036694F8-822A-4EA9-A83F-BB11CF14A3AC}"/>
              </a:ext>
            </a:extLst>
          </p:cNvPr>
          <p:cNvSpPr txBox="1"/>
          <p:nvPr/>
        </p:nvSpPr>
        <p:spPr>
          <a:xfrm>
            <a:off x="557412" y="7049499"/>
            <a:ext cx="205508" cy="276999"/>
          </a:xfrm>
          <a:prstGeom prst="rect">
            <a:avLst/>
          </a:prstGeom>
          <a:noFill/>
        </p:spPr>
        <p:txBody>
          <a:bodyPr wrap="square" rtlCol="0">
            <a:spAutoFit/>
          </a:bodyPr>
          <a:lstStyle/>
          <a:p>
            <a:r>
              <a:rPr lang="en-AU" sz="1200" dirty="0" smtClean="0"/>
              <a:t>b</a:t>
            </a:r>
            <a:endParaRPr lang="en-AU" sz="1200" dirty="0"/>
          </a:p>
        </p:txBody>
      </p:sp>
      <p:pic>
        <p:nvPicPr>
          <p:cNvPr id="63" name="Picture 6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964398" y="6865607"/>
            <a:ext cx="1697164" cy="1501981"/>
          </a:xfrm>
          <a:prstGeom prst="rect">
            <a:avLst/>
          </a:prstGeom>
        </p:spPr>
      </p:pic>
      <p:pic>
        <p:nvPicPr>
          <p:cNvPr id="64" name="Picture 6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95130" y="8458832"/>
            <a:ext cx="1697164" cy="1501981"/>
          </a:xfrm>
          <a:prstGeom prst="rect">
            <a:avLst/>
          </a:prstGeom>
        </p:spPr>
      </p:pic>
      <p:sp>
        <p:nvSpPr>
          <p:cNvPr id="48" name="TextBox 47"/>
          <p:cNvSpPr txBox="1"/>
          <p:nvPr/>
        </p:nvSpPr>
        <p:spPr>
          <a:xfrm>
            <a:off x="-4628060" y="1093352"/>
            <a:ext cx="4076700" cy="15604272"/>
          </a:xfrm>
          <a:prstGeom prst="rect">
            <a:avLst/>
          </a:prstGeom>
          <a:noFill/>
        </p:spPr>
        <p:txBody>
          <a:bodyPr wrap="square" rtlCol="0">
            <a:spAutoFit/>
          </a:bodyPr>
          <a:lstStyle/>
          <a:p>
            <a:r>
              <a:rPr lang="en-AU" dirty="0" smtClean="0"/>
              <a:t>Total protein amounts are strongly driven by temp and to a lesser extent rainfall. Individual protein groups are all correlated positively with total protein to varying extent, implicating: 1.) a general thermodynamic requirement for greater amounts per leaf area of all major protein functional classes at lower temperatures, and 2.) a substitution of water use efficiency for N-use efficiency at low </a:t>
            </a:r>
            <a:r>
              <a:rPr lang="en-AU" dirty="0" err="1" smtClean="0"/>
              <a:t>rainfall.s</a:t>
            </a:r>
            <a:endParaRPr lang="en-AU" dirty="0" smtClean="0"/>
          </a:p>
          <a:p>
            <a:endParaRPr lang="en-AU" dirty="0"/>
          </a:p>
          <a:p>
            <a:r>
              <a:rPr lang="en-AU" dirty="0"/>
              <a:t>Per leaf area trends in CC’s are essentially identical to environmental trends in leaf protein abundance (</a:t>
            </a:r>
            <a:r>
              <a:rPr lang="en-AU" dirty="0" err="1"/>
              <a:t>cor</a:t>
            </a:r>
            <a:r>
              <a:rPr lang="en-AU" dirty="0"/>
              <a:t> </a:t>
            </a:r>
            <a:r>
              <a:rPr lang="en-AU" dirty="0" smtClean="0"/>
              <a:t>= 0.97). No strong effect of environment on proportional allocation of CC’s (although some response to irradiance). Some evidence that carboxylation capacity per leaf area is increased by increasing LMA, although there </a:t>
            </a:r>
            <a:r>
              <a:rPr lang="en-AU" dirty="0"/>
              <a:t>is substantial variation in the total protein – LMA relationship, indicating that LMA is responding to other requirements than photosynthetic </a:t>
            </a:r>
            <a:r>
              <a:rPr lang="en-AU" dirty="0" smtClean="0"/>
              <a:t>capacity (see last para).  </a:t>
            </a:r>
          </a:p>
          <a:p>
            <a:endParaRPr lang="en-AU" dirty="0"/>
          </a:p>
          <a:p>
            <a:r>
              <a:rPr lang="en-AU" dirty="0" smtClean="0"/>
              <a:t>Patterns </a:t>
            </a:r>
            <a:r>
              <a:rPr lang="en-AU" dirty="0"/>
              <a:t>in per leaf area PS are also similar to patterns in total protein, although more variability is apparent in protein allocation to light harvesting capacity (</a:t>
            </a:r>
            <a:r>
              <a:rPr lang="en-AU" dirty="0" err="1"/>
              <a:t>cor</a:t>
            </a:r>
            <a:r>
              <a:rPr lang="en-AU" dirty="0"/>
              <a:t> = 0.82). Strong reduction in proportional allocation of protein to photosystems with increasing irradiance, and decreasing </a:t>
            </a:r>
            <a:r>
              <a:rPr lang="en-AU" dirty="0" err="1"/>
              <a:t>precip</a:t>
            </a:r>
            <a:r>
              <a:rPr lang="en-AU" dirty="0"/>
              <a:t>. Photosystem abundance does not increase on a per leaf area basis as leaves become thicker/denser, and reduces as a proportion of total leaf protein</a:t>
            </a:r>
            <a:r>
              <a:rPr lang="en-AU" dirty="0" smtClean="0"/>
              <a:t>.</a:t>
            </a:r>
            <a:r>
              <a:rPr lang="en-AU" dirty="0"/>
              <a:t/>
            </a:r>
            <a:br>
              <a:rPr lang="en-AU" dirty="0"/>
            </a:br>
            <a:endParaRPr lang="en-AU" dirty="0"/>
          </a:p>
          <a:p>
            <a:r>
              <a:rPr lang="en-AU" dirty="0" smtClean="0"/>
              <a:t>The role of LMA vs protein concentration (i.e. as a fraction of leaf dry mass) in determining per leaf area protein abundance depends interactively on MAP and MAT. Low per leaf area protein abundance at warm, wet sites is more closely associated with low LMA than low protein concentration, while high per leaf area protein abundance at cool, dry sites is strongly associated with high protein concentration. (This isn’t anything that couldn’t have been done using LMA, leaf N% and leaf </a:t>
            </a:r>
            <a:r>
              <a:rPr lang="en-AU" dirty="0" err="1" smtClean="0"/>
              <a:t>N_area</a:t>
            </a:r>
            <a:r>
              <a:rPr lang="en-AU" dirty="0" smtClean="0"/>
              <a:t>, but the point to make is that it’s not all just about increasing carboxylation capacity by adding layers of mesophyll).</a:t>
            </a:r>
          </a:p>
        </p:txBody>
      </p:sp>
      <p:grpSp>
        <p:nvGrpSpPr>
          <p:cNvPr id="3" name="Group 2"/>
          <p:cNvGrpSpPr/>
          <p:nvPr/>
        </p:nvGrpSpPr>
        <p:grpSpPr>
          <a:xfrm>
            <a:off x="6494711" y="6236836"/>
            <a:ext cx="1914609" cy="4529855"/>
            <a:chOff x="6928996" y="1387111"/>
            <a:chExt cx="1914609" cy="4529855"/>
          </a:xfrm>
        </p:grpSpPr>
        <p:pic>
          <p:nvPicPr>
            <p:cNvPr id="82" name="Picture 81">
              <a:extLst>
                <a:ext uri="{FF2B5EF4-FFF2-40B4-BE49-F238E27FC236}">
                  <a16:creationId xmlns="" xmlns:a16="http://schemas.microsoft.com/office/drawing/2014/main" id="{4DEA67FD-D5A0-4C43-AE8C-3FD531A15958}"/>
                </a:ext>
              </a:extLst>
            </p:cNvPr>
            <p:cNvPicPr>
              <a:picLocks noChangeAspect="1"/>
            </p:cNvPicPr>
            <p:nvPr/>
          </p:nvPicPr>
          <p:blipFill>
            <a:blip r:embed="rId12"/>
            <a:stretch>
              <a:fillRect/>
            </a:stretch>
          </p:blipFill>
          <p:spPr>
            <a:xfrm>
              <a:off x="6966904" y="1387111"/>
              <a:ext cx="1864992" cy="1521184"/>
            </a:xfrm>
            <a:prstGeom prst="rect">
              <a:avLst/>
            </a:prstGeom>
          </p:spPr>
        </p:pic>
        <p:pic>
          <p:nvPicPr>
            <p:cNvPr id="84" name="Picture 83"/>
            <p:cNvPicPr>
              <a:picLocks noChangeAspect="1"/>
            </p:cNvPicPr>
            <p:nvPr/>
          </p:nvPicPr>
          <p:blipFill>
            <a:blip r:embed="rId13"/>
            <a:stretch>
              <a:fillRect/>
            </a:stretch>
          </p:blipFill>
          <p:spPr>
            <a:xfrm>
              <a:off x="6928996" y="4393942"/>
              <a:ext cx="1914609" cy="1523024"/>
            </a:xfrm>
            <a:prstGeom prst="rect">
              <a:avLst/>
            </a:prstGeom>
          </p:spPr>
        </p:pic>
        <p:pic>
          <p:nvPicPr>
            <p:cNvPr id="2" name="Picture 1"/>
            <p:cNvPicPr>
              <a:picLocks noChangeAspect="1"/>
            </p:cNvPicPr>
            <p:nvPr/>
          </p:nvPicPr>
          <p:blipFill>
            <a:blip r:embed="rId14"/>
            <a:stretch>
              <a:fillRect/>
            </a:stretch>
          </p:blipFill>
          <p:spPr>
            <a:xfrm>
              <a:off x="6975642" y="2908294"/>
              <a:ext cx="1843005" cy="1459628"/>
            </a:xfrm>
            <a:prstGeom prst="rect">
              <a:avLst/>
            </a:prstGeom>
          </p:spPr>
        </p:pic>
      </p:grpSp>
      <p:pic>
        <p:nvPicPr>
          <p:cNvPr id="4" name="Picture 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319205" y="2749862"/>
            <a:ext cx="1644680" cy="1391848"/>
          </a:xfrm>
          <a:prstGeom prst="rect">
            <a:avLst/>
          </a:prstGeom>
        </p:spPr>
      </p:pic>
      <p:pic>
        <p:nvPicPr>
          <p:cNvPr id="5" name="Picture 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386385" y="4322920"/>
            <a:ext cx="1644680" cy="1391848"/>
          </a:xfrm>
          <a:prstGeom prst="rect">
            <a:avLst/>
          </a:prstGeom>
        </p:spPr>
      </p:pic>
      <p:pic>
        <p:nvPicPr>
          <p:cNvPr id="57" name="Picture 5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692775" y="2601835"/>
            <a:ext cx="1697164" cy="1501981"/>
          </a:xfrm>
          <a:prstGeom prst="rect">
            <a:avLst/>
          </a:prstGeom>
        </p:spPr>
      </p:pic>
      <p:pic>
        <p:nvPicPr>
          <p:cNvPr id="58" name="Picture 5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689221" y="4239848"/>
            <a:ext cx="1697164" cy="1501981"/>
          </a:xfrm>
          <a:prstGeom prst="rect">
            <a:avLst/>
          </a:prstGeom>
        </p:spPr>
      </p:pic>
      <p:sp>
        <p:nvSpPr>
          <p:cNvPr id="73" name="TextBox 72"/>
          <p:cNvSpPr txBox="1"/>
          <p:nvPr/>
        </p:nvSpPr>
        <p:spPr>
          <a:xfrm>
            <a:off x="5871531" y="2564015"/>
            <a:ext cx="133475" cy="261610"/>
          </a:xfrm>
          <a:prstGeom prst="rect">
            <a:avLst/>
          </a:prstGeom>
          <a:noFill/>
        </p:spPr>
        <p:txBody>
          <a:bodyPr wrap="square" rtlCol="0">
            <a:spAutoFit/>
          </a:bodyPr>
          <a:lstStyle/>
          <a:p>
            <a:r>
              <a:rPr lang="en-AU" sz="1100" dirty="0" err="1"/>
              <a:t>i</a:t>
            </a:r>
            <a:endParaRPr lang="en-AU" sz="1200" dirty="0"/>
          </a:p>
        </p:txBody>
      </p:sp>
      <p:sp>
        <p:nvSpPr>
          <p:cNvPr id="74" name="TextBox 73"/>
          <p:cNvSpPr txBox="1"/>
          <p:nvPr/>
        </p:nvSpPr>
        <p:spPr>
          <a:xfrm>
            <a:off x="7526418" y="2708863"/>
            <a:ext cx="368289" cy="261610"/>
          </a:xfrm>
          <a:prstGeom prst="rect">
            <a:avLst/>
          </a:prstGeom>
          <a:noFill/>
        </p:spPr>
        <p:txBody>
          <a:bodyPr wrap="square" rtlCol="0">
            <a:spAutoFit/>
          </a:bodyPr>
          <a:lstStyle/>
          <a:p>
            <a:r>
              <a:rPr lang="en-AU" sz="1100" dirty="0" smtClean="0"/>
              <a:t>iii</a:t>
            </a:r>
            <a:endParaRPr lang="en-AU" sz="1200" dirty="0"/>
          </a:p>
        </p:txBody>
      </p:sp>
      <p:sp>
        <p:nvSpPr>
          <p:cNvPr id="75" name="TextBox 74"/>
          <p:cNvSpPr txBox="1"/>
          <p:nvPr/>
        </p:nvSpPr>
        <p:spPr>
          <a:xfrm>
            <a:off x="5871531" y="4116792"/>
            <a:ext cx="322748" cy="261610"/>
          </a:xfrm>
          <a:prstGeom prst="rect">
            <a:avLst/>
          </a:prstGeom>
          <a:noFill/>
        </p:spPr>
        <p:txBody>
          <a:bodyPr wrap="square" rtlCol="0">
            <a:spAutoFit/>
          </a:bodyPr>
          <a:lstStyle/>
          <a:p>
            <a:r>
              <a:rPr lang="en-AU" sz="1100" dirty="0" smtClean="0"/>
              <a:t>ii</a:t>
            </a:r>
            <a:endParaRPr lang="en-AU" sz="1200" dirty="0"/>
          </a:p>
        </p:txBody>
      </p:sp>
      <p:sp>
        <p:nvSpPr>
          <p:cNvPr id="76" name="TextBox 75"/>
          <p:cNvSpPr txBox="1"/>
          <p:nvPr/>
        </p:nvSpPr>
        <p:spPr>
          <a:xfrm>
            <a:off x="7526418" y="4105930"/>
            <a:ext cx="293444" cy="261610"/>
          </a:xfrm>
          <a:prstGeom prst="rect">
            <a:avLst/>
          </a:prstGeom>
          <a:noFill/>
        </p:spPr>
        <p:txBody>
          <a:bodyPr wrap="square" rtlCol="0">
            <a:spAutoFit/>
          </a:bodyPr>
          <a:lstStyle/>
          <a:p>
            <a:r>
              <a:rPr lang="en-AU" sz="1100" dirty="0" smtClean="0"/>
              <a:t>iv</a:t>
            </a:r>
            <a:endParaRPr lang="en-AU" sz="1200" dirty="0"/>
          </a:p>
        </p:txBody>
      </p:sp>
      <p:sp>
        <p:nvSpPr>
          <p:cNvPr id="44" name="TextBox 43">
            <a:extLst>
              <a:ext uri="{FF2B5EF4-FFF2-40B4-BE49-F238E27FC236}">
                <a16:creationId xmlns="" xmlns:a16="http://schemas.microsoft.com/office/drawing/2014/main" id="{036694F8-822A-4EA9-A83F-BB11CF14A3AC}"/>
              </a:ext>
            </a:extLst>
          </p:cNvPr>
          <p:cNvSpPr txBox="1"/>
          <p:nvPr/>
        </p:nvSpPr>
        <p:spPr>
          <a:xfrm>
            <a:off x="5898766" y="2367416"/>
            <a:ext cx="205508" cy="276999"/>
          </a:xfrm>
          <a:prstGeom prst="rect">
            <a:avLst/>
          </a:prstGeom>
          <a:noFill/>
        </p:spPr>
        <p:txBody>
          <a:bodyPr wrap="square" rtlCol="0">
            <a:spAutoFit/>
          </a:bodyPr>
          <a:lstStyle/>
          <a:p>
            <a:r>
              <a:rPr lang="en-AU" sz="1200" dirty="0" smtClean="0"/>
              <a:t>c</a:t>
            </a:r>
            <a:endParaRPr lang="en-AU" sz="1200" dirty="0"/>
          </a:p>
        </p:txBody>
      </p:sp>
      <p:sp>
        <p:nvSpPr>
          <p:cNvPr id="38" name="TextBox 37">
            <a:extLst>
              <a:ext uri="{FF2B5EF4-FFF2-40B4-BE49-F238E27FC236}">
                <a16:creationId xmlns="" xmlns:a16="http://schemas.microsoft.com/office/drawing/2014/main" id="{036694F8-822A-4EA9-A83F-BB11CF14A3AC}"/>
              </a:ext>
            </a:extLst>
          </p:cNvPr>
          <p:cNvSpPr txBox="1"/>
          <p:nvPr/>
        </p:nvSpPr>
        <p:spPr>
          <a:xfrm>
            <a:off x="6210608" y="6107274"/>
            <a:ext cx="205508" cy="276999"/>
          </a:xfrm>
          <a:prstGeom prst="rect">
            <a:avLst/>
          </a:prstGeom>
          <a:noFill/>
        </p:spPr>
        <p:txBody>
          <a:bodyPr wrap="square" rtlCol="0">
            <a:spAutoFit/>
          </a:bodyPr>
          <a:lstStyle/>
          <a:p>
            <a:r>
              <a:rPr lang="en-AU" sz="1200" dirty="0" smtClean="0"/>
              <a:t>d</a:t>
            </a:r>
            <a:endParaRPr lang="en-AU" sz="1200" dirty="0"/>
          </a:p>
        </p:txBody>
      </p:sp>
    </p:spTree>
    <p:extLst>
      <p:ext uri="{BB962C8B-B14F-4D97-AF65-F5344CB8AC3E}">
        <p14:creationId xmlns:p14="http://schemas.microsoft.com/office/powerpoint/2010/main" val="1205351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99120" y="6990924"/>
            <a:ext cx="1644680" cy="1391848"/>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66300" y="8563982"/>
            <a:ext cx="1644680" cy="1391848"/>
          </a:xfrm>
          <a:prstGeom prst="rect">
            <a:avLst/>
          </a:prstGeom>
        </p:spPr>
      </p:pic>
      <p:grpSp>
        <p:nvGrpSpPr>
          <p:cNvPr id="19" name="Group 18"/>
          <p:cNvGrpSpPr/>
          <p:nvPr/>
        </p:nvGrpSpPr>
        <p:grpSpPr>
          <a:xfrm>
            <a:off x="-216980" y="1302147"/>
            <a:ext cx="6922658" cy="5303173"/>
            <a:chOff x="-181204" y="2712895"/>
            <a:chExt cx="4618017" cy="3935116"/>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204" y="2732519"/>
              <a:ext cx="4618017" cy="3915492"/>
            </a:xfrm>
            <a:prstGeom prst="rect">
              <a:avLst/>
            </a:prstGeom>
          </p:spPr>
        </p:pic>
        <p:sp>
          <p:nvSpPr>
            <p:cNvPr id="20" name="TextBox 19">
              <a:extLst>
                <a:ext uri="{FF2B5EF4-FFF2-40B4-BE49-F238E27FC236}">
                  <a16:creationId xmlns="" xmlns:a16="http://schemas.microsoft.com/office/drawing/2014/main" id="{036694F8-822A-4EA9-A83F-BB11CF14A3AC}"/>
                </a:ext>
              </a:extLst>
            </p:cNvPr>
            <p:cNvSpPr txBox="1"/>
            <p:nvPr/>
          </p:nvSpPr>
          <p:spPr>
            <a:xfrm>
              <a:off x="506333" y="2712895"/>
              <a:ext cx="205508" cy="276999"/>
            </a:xfrm>
            <a:prstGeom prst="rect">
              <a:avLst/>
            </a:prstGeom>
            <a:noFill/>
          </p:spPr>
          <p:txBody>
            <a:bodyPr wrap="square" rtlCol="0">
              <a:spAutoFit/>
            </a:bodyPr>
            <a:lstStyle/>
            <a:p>
              <a:r>
                <a:rPr lang="en-AU" sz="1200" dirty="0"/>
                <a:t>a</a:t>
              </a:r>
            </a:p>
          </p:txBody>
        </p:sp>
      </p:grpSp>
      <p:grpSp>
        <p:nvGrpSpPr>
          <p:cNvPr id="52" name="Group 51"/>
          <p:cNvGrpSpPr/>
          <p:nvPr/>
        </p:nvGrpSpPr>
        <p:grpSpPr>
          <a:xfrm>
            <a:off x="325538" y="6677587"/>
            <a:ext cx="5095184" cy="3246518"/>
            <a:chOff x="91676" y="8847134"/>
            <a:chExt cx="5095184" cy="3246518"/>
          </a:xfrm>
        </p:grpSpPr>
        <p:pic>
          <p:nvPicPr>
            <p:cNvPr id="55" name="Picture 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676" y="9004978"/>
              <a:ext cx="1697164" cy="1501981"/>
            </a:xfrm>
            <a:prstGeom prst="rect">
              <a:avLst/>
            </a:prstGeom>
          </p:spPr>
        </p:pic>
        <p:pic>
          <p:nvPicPr>
            <p:cNvPr id="56" name="Picture 5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7274" y="10565733"/>
              <a:ext cx="1697164" cy="1501981"/>
            </a:xfrm>
            <a:prstGeom prst="rect">
              <a:avLst/>
            </a:prstGeom>
          </p:spPr>
        </p:pic>
        <p:pic>
          <p:nvPicPr>
            <p:cNvPr id="59" name="Picture 5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72492" y="9004978"/>
              <a:ext cx="1697164" cy="1501981"/>
            </a:xfrm>
            <a:prstGeom prst="rect">
              <a:avLst/>
            </a:prstGeom>
          </p:spPr>
        </p:pic>
        <p:pic>
          <p:nvPicPr>
            <p:cNvPr id="60" name="Picture 5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68090" y="10565328"/>
              <a:ext cx="1697164" cy="1501981"/>
            </a:xfrm>
            <a:prstGeom prst="rect">
              <a:avLst/>
            </a:prstGeom>
          </p:spPr>
        </p:pic>
        <p:pic>
          <p:nvPicPr>
            <p:cNvPr id="61" name="Picture 6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418162" y="9004572"/>
              <a:ext cx="1697164" cy="1501981"/>
            </a:xfrm>
            <a:prstGeom prst="rect">
              <a:avLst/>
            </a:prstGeom>
          </p:spPr>
        </p:pic>
        <p:pic>
          <p:nvPicPr>
            <p:cNvPr id="62" name="Picture 6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489696" y="10591671"/>
              <a:ext cx="1697164" cy="1501981"/>
            </a:xfrm>
            <a:prstGeom prst="rect">
              <a:avLst/>
            </a:prstGeom>
          </p:spPr>
        </p:pic>
        <p:sp>
          <p:nvSpPr>
            <p:cNvPr id="67" name="TextBox 66"/>
            <p:cNvSpPr txBox="1"/>
            <p:nvPr/>
          </p:nvSpPr>
          <p:spPr>
            <a:xfrm>
              <a:off x="311684" y="8847134"/>
              <a:ext cx="133475" cy="261610"/>
            </a:xfrm>
            <a:prstGeom prst="rect">
              <a:avLst/>
            </a:prstGeom>
            <a:noFill/>
          </p:spPr>
          <p:txBody>
            <a:bodyPr wrap="square" rtlCol="0">
              <a:spAutoFit/>
            </a:bodyPr>
            <a:lstStyle/>
            <a:p>
              <a:r>
                <a:rPr lang="en-AU" sz="1100" dirty="0" err="1"/>
                <a:t>i</a:t>
              </a:r>
              <a:endParaRPr lang="en-AU" sz="1200" dirty="0"/>
            </a:p>
          </p:txBody>
        </p:sp>
        <p:sp>
          <p:nvSpPr>
            <p:cNvPr id="68" name="TextBox 67"/>
            <p:cNvSpPr txBox="1"/>
            <p:nvPr/>
          </p:nvSpPr>
          <p:spPr>
            <a:xfrm>
              <a:off x="2017933" y="8847134"/>
              <a:ext cx="467155" cy="261610"/>
            </a:xfrm>
            <a:prstGeom prst="rect">
              <a:avLst/>
            </a:prstGeom>
            <a:noFill/>
          </p:spPr>
          <p:txBody>
            <a:bodyPr wrap="square" rtlCol="0">
              <a:spAutoFit/>
            </a:bodyPr>
            <a:lstStyle/>
            <a:p>
              <a:r>
                <a:rPr lang="en-AU" sz="1100" dirty="0" smtClean="0"/>
                <a:t>iii</a:t>
              </a:r>
              <a:endParaRPr lang="en-AU" sz="1200" dirty="0"/>
            </a:p>
          </p:txBody>
        </p:sp>
        <p:sp>
          <p:nvSpPr>
            <p:cNvPr id="69" name="TextBox 68"/>
            <p:cNvSpPr txBox="1"/>
            <p:nvPr/>
          </p:nvSpPr>
          <p:spPr>
            <a:xfrm>
              <a:off x="3689749" y="8847134"/>
              <a:ext cx="368113" cy="261610"/>
            </a:xfrm>
            <a:prstGeom prst="rect">
              <a:avLst/>
            </a:prstGeom>
            <a:noFill/>
          </p:spPr>
          <p:txBody>
            <a:bodyPr wrap="square" rtlCol="0">
              <a:spAutoFit/>
            </a:bodyPr>
            <a:lstStyle/>
            <a:p>
              <a:r>
                <a:rPr lang="en-AU" sz="1100" dirty="0" smtClean="0"/>
                <a:t>v</a:t>
              </a:r>
              <a:endParaRPr lang="en-AU" sz="1200" dirty="0"/>
            </a:p>
          </p:txBody>
        </p:sp>
        <p:sp>
          <p:nvSpPr>
            <p:cNvPr id="70" name="TextBox 69"/>
            <p:cNvSpPr txBox="1"/>
            <p:nvPr/>
          </p:nvSpPr>
          <p:spPr>
            <a:xfrm>
              <a:off x="285154" y="10360287"/>
              <a:ext cx="277811" cy="261610"/>
            </a:xfrm>
            <a:prstGeom prst="rect">
              <a:avLst/>
            </a:prstGeom>
            <a:noFill/>
          </p:spPr>
          <p:txBody>
            <a:bodyPr wrap="square" rtlCol="0">
              <a:spAutoFit/>
            </a:bodyPr>
            <a:lstStyle/>
            <a:p>
              <a:r>
                <a:rPr lang="en-AU" sz="1100" dirty="0" smtClean="0"/>
                <a:t>ii</a:t>
              </a:r>
              <a:endParaRPr lang="en-AU" sz="1200" dirty="0"/>
            </a:p>
          </p:txBody>
        </p:sp>
        <p:sp>
          <p:nvSpPr>
            <p:cNvPr id="71" name="TextBox 70"/>
            <p:cNvSpPr txBox="1"/>
            <p:nvPr/>
          </p:nvSpPr>
          <p:spPr>
            <a:xfrm>
              <a:off x="1958701" y="10360287"/>
              <a:ext cx="325521" cy="261610"/>
            </a:xfrm>
            <a:prstGeom prst="rect">
              <a:avLst/>
            </a:prstGeom>
            <a:noFill/>
          </p:spPr>
          <p:txBody>
            <a:bodyPr wrap="square" rtlCol="0">
              <a:spAutoFit/>
            </a:bodyPr>
            <a:lstStyle/>
            <a:p>
              <a:r>
                <a:rPr lang="en-AU" sz="1100" dirty="0" smtClean="0"/>
                <a:t>iv</a:t>
              </a:r>
              <a:endParaRPr lang="en-AU" sz="1200" dirty="0"/>
            </a:p>
          </p:txBody>
        </p:sp>
        <p:sp>
          <p:nvSpPr>
            <p:cNvPr id="72" name="TextBox 71"/>
            <p:cNvSpPr txBox="1"/>
            <p:nvPr/>
          </p:nvSpPr>
          <p:spPr>
            <a:xfrm>
              <a:off x="3656959" y="10360287"/>
              <a:ext cx="300810" cy="261610"/>
            </a:xfrm>
            <a:prstGeom prst="rect">
              <a:avLst/>
            </a:prstGeom>
            <a:noFill/>
          </p:spPr>
          <p:txBody>
            <a:bodyPr wrap="square" rtlCol="0">
              <a:spAutoFit/>
            </a:bodyPr>
            <a:lstStyle/>
            <a:p>
              <a:r>
                <a:rPr lang="en-AU" sz="1100" dirty="0" smtClean="0"/>
                <a:t>vi</a:t>
              </a:r>
              <a:endParaRPr lang="en-AU" sz="1200" dirty="0"/>
            </a:p>
          </p:txBody>
        </p:sp>
      </p:grpSp>
      <p:sp>
        <p:nvSpPr>
          <p:cNvPr id="39" name="TextBox 38">
            <a:extLst>
              <a:ext uri="{FF2B5EF4-FFF2-40B4-BE49-F238E27FC236}">
                <a16:creationId xmlns="" xmlns:a16="http://schemas.microsoft.com/office/drawing/2014/main" id="{036694F8-822A-4EA9-A83F-BB11CF14A3AC}"/>
              </a:ext>
            </a:extLst>
          </p:cNvPr>
          <p:cNvSpPr txBox="1"/>
          <p:nvPr/>
        </p:nvSpPr>
        <p:spPr>
          <a:xfrm>
            <a:off x="235027" y="6552996"/>
            <a:ext cx="205508" cy="276999"/>
          </a:xfrm>
          <a:prstGeom prst="rect">
            <a:avLst/>
          </a:prstGeom>
          <a:noFill/>
        </p:spPr>
        <p:txBody>
          <a:bodyPr wrap="square" rtlCol="0">
            <a:spAutoFit/>
          </a:bodyPr>
          <a:lstStyle/>
          <a:p>
            <a:r>
              <a:rPr lang="en-AU" sz="1200" dirty="0"/>
              <a:t>c</a:t>
            </a:r>
          </a:p>
        </p:txBody>
      </p:sp>
      <p:pic>
        <p:nvPicPr>
          <p:cNvPr id="57" name="Picture 5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34297" y="6886139"/>
            <a:ext cx="1697164" cy="1501981"/>
          </a:xfrm>
          <a:prstGeom prst="rect">
            <a:avLst/>
          </a:prstGeom>
        </p:spPr>
      </p:pic>
      <p:pic>
        <p:nvPicPr>
          <p:cNvPr id="58" name="Picture 5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30743" y="8524152"/>
            <a:ext cx="1697164" cy="1501981"/>
          </a:xfrm>
          <a:prstGeom prst="rect">
            <a:avLst/>
          </a:prstGeom>
        </p:spPr>
      </p:pic>
      <p:pic>
        <p:nvPicPr>
          <p:cNvPr id="63" name="Picture 6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964398" y="6865607"/>
            <a:ext cx="1697164" cy="1501981"/>
          </a:xfrm>
          <a:prstGeom prst="rect">
            <a:avLst/>
          </a:prstGeom>
        </p:spPr>
      </p:pic>
      <p:pic>
        <p:nvPicPr>
          <p:cNvPr id="64" name="Picture 6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995130" y="8458832"/>
            <a:ext cx="1697164" cy="1501981"/>
          </a:xfrm>
          <a:prstGeom prst="rect">
            <a:avLst/>
          </a:prstGeom>
        </p:spPr>
      </p:pic>
      <p:sp>
        <p:nvSpPr>
          <p:cNvPr id="73" name="TextBox 72"/>
          <p:cNvSpPr txBox="1"/>
          <p:nvPr/>
        </p:nvSpPr>
        <p:spPr>
          <a:xfrm>
            <a:off x="6033976" y="6749595"/>
            <a:ext cx="133475" cy="261610"/>
          </a:xfrm>
          <a:prstGeom prst="rect">
            <a:avLst/>
          </a:prstGeom>
          <a:noFill/>
        </p:spPr>
        <p:txBody>
          <a:bodyPr wrap="square" rtlCol="0">
            <a:spAutoFit/>
          </a:bodyPr>
          <a:lstStyle/>
          <a:p>
            <a:r>
              <a:rPr lang="en-AU" sz="1100" dirty="0" err="1"/>
              <a:t>i</a:t>
            </a:r>
            <a:endParaRPr lang="en-AU" sz="1200" dirty="0"/>
          </a:p>
        </p:txBody>
      </p:sp>
      <p:sp>
        <p:nvSpPr>
          <p:cNvPr id="74" name="TextBox 73"/>
          <p:cNvSpPr txBox="1"/>
          <p:nvPr/>
        </p:nvSpPr>
        <p:spPr>
          <a:xfrm>
            <a:off x="7897146" y="6860119"/>
            <a:ext cx="368289" cy="261610"/>
          </a:xfrm>
          <a:prstGeom prst="rect">
            <a:avLst/>
          </a:prstGeom>
          <a:noFill/>
        </p:spPr>
        <p:txBody>
          <a:bodyPr wrap="square" rtlCol="0">
            <a:spAutoFit/>
          </a:bodyPr>
          <a:lstStyle/>
          <a:p>
            <a:r>
              <a:rPr lang="en-AU" sz="1100" dirty="0" smtClean="0"/>
              <a:t>iii</a:t>
            </a:r>
            <a:endParaRPr lang="en-AU" sz="1200" dirty="0"/>
          </a:p>
        </p:txBody>
      </p:sp>
      <p:sp>
        <p:nvSpPr>
          <p:cNvPr id="75" name="TextBox 74"/>
          <p:cNvSpPr txBox="1"/>
          <p:nvPr/>
        </p:nvSpPr>
        <p:spPr>
          <a:xfrm>
            <a:off x="6033976" y="8302372"/>
            <a:ext cx="322748" cy="261610"/>
          </a:xfrm>
          <a:prstGeom prst="rect">
            <a:avLst/>
          </a:prstGeom>
          <a:noFill/>
        </p:spPr>
        <p:txBody>
          <a:bodyPr wrap="square" rtlCol="0">
            <a:spAutoFit/>
          </a:bodyPr>
          <a:lstStyle/>
          <a:p>
            <a:r>
              <a:rPr lang="en-AU" sz="1100" dirty="0" smtClean="0"/>
              <a:t>ii</a:t>
            </a:r>
            <a:endParaRPr lang="en-AU" sz="1200" dirty="0"/>
          </a:p>
        </p:txBody>
      </p:sp>
      <p:sp>
        <p:nvSpPr>
          <p:cNvPr id="76" name="TextBox 75"/>
          <p:cNvSpPr txBox="1"/>
          <p:nvPr/>
        </p:nvSpPr>
        <p:spPr>
          <a:xfrm>
            <a:off x="7897146" y="8257186"/>
            <a:ext cx="293444" cy="261610"/>
          </a:xfrm>
          <a:prstGeom prst="rect">
            <a:avLst/>
          </a:prstGeom>
          <a:noFill/>
        </p:spPr>
        <p:txBody>
          <a:bodyPr wrap="square" rtlCol="0">
            <a:spAutoFit/>
          </a:bodyPr>
          <a:lstStyle/>
          <a:p>
            <a:r>
              <a:rPr lang="en-AU" sz="1100" dirty="0" smtClean="0"/>
              <a:t>iv</a:t>
            </a:r>
            <a:endParaRPr lang="en-AU" sz="1200" dirty="0"/>
          </a:p>
        </p:txBody>
      </p:sp>
      <p:grpSp>
        <p:nvGrpSpPr>
          <p:cNvPr id="81" name="Group 80">
            <a:extLst>
              <a:ext uri="{FF2B5EF4-FFF2-40B4-BE49-F238E27FC236}">
                <a16:creationId xmlns="" xmlns:a16="http://schemas.microsoft.com/office/drawing/2014/main" id="{334CF8EC-60BE-4F39-9DAB-83E63FCF813B}"/>
              </a:ext>
            </a:extLst>
          </p:cNvPr>
          <p:cNvGrpSpPr/>
          <p:nvPr/>
        </p:nvGrpSpPr>
        <p:grpSpPr>
          <a:xfrm>
            <a:off x="6628564" y="1301247"/>
            <a:ext cx="2203331" cy="1607047"/>
            <a:chOff x="7655405" y="3259993"/>
            <a:chExt cx="4386283" cy="3144942"/>
          </a:xfrm>
        </p:grpSpPr>
        <p:pic>
          <p:nvPicPr>
            <p:cNvPr id="82" name="Picture 81">
              <a:extLst>
                <a:ext uri="{FF2B5EF4-FFF2-40B4-BE49-F238E27FC236}">
                  <a16:creationId xmlns="" xmlns:a16="http://schemas.microsoft.com/office/drawing/2014/main" id="{4DEA67FD-D5A0-4C43-AE8C-3FD531A15958}"/>
                </a:ext>
              </a:extLst>
            </p:cNvPr>
            <p:cNvPicPr>
              <a:picLocks noChangeAspect="1"/>
            </p:cNvPicPr>
            <p:nvPr/>
          </p:nvPicPr>
          <p:blipFill>
            <a:blip r:embed="rId16"/>
            <a:stretch>
              <a:fillRect/>
            </a:stretch>
          </p:blipFill>
          <p:spPr>
            <a:xfrm>
              <a:off x="8328954" y="3428025"/>
              <a:ext cx="3712734" cy="2976910"/>
            </a:xfrm>
            <a:prstGeom prst="rect">
              <a:avLst/>
            </a:prstGeom>
          </p:spPr>
        </p:pic>
        <p:sp>
          <p:nvSpPr>
            <p:cNvPr id="83" name="TextBox 82">
              <a:extLst>
                <a:ext uri="{FF2B5EF4-FFF2-40B4-BE49-F238E27FC236}">
                  <a16:creationId xmlns="" xmlns:a16="http://schemas.microsoft.com/office/drawing/2014/main" id="{8C4EAC27-4656-410C-A78C-43C390974B69}"/>
                </a:ext>
              </a:extLst>
            </p:cNvPr>
            <p:cNvSpPr txBox="1"/>
            <p:nvPr/>
          </p:nvSpPr>
          <p:spPr>
            <a:xfrm>
              <a:off x="7655405" y="3259993"/>
              <a:ext cx="504846" cy="485737"/>
            </a:xfrm>
            <a:prstGeom prst="rect">
              <a:avLst/>
            </a:prstGeom>
            <a:noFill/>
          </p:spPr>
          <p:txBody>
            <a:bodyPr wrap="none" rtlCol="0">
              <a:spAutoFit/>
            </a:bodyPr>
            <a:lstStyle/>
            <a:p>
              <a:r>
                <a:rPr lang="en-AU" sz="1013" dirty="0" smtClean="0"/>
                <a:t>b</a:t>
              </a:r>
              <a:endParaRPr lang="en-AU" sz="1013" dirty="0"/>
            </a:p>
          </p:txBody>
        </p:sp>
      </p:grpSp>
      <p:pic>
        <p:nvPicPr>
          <p:cNvPr id="84" name="Picture 83"/>
          <p:cNvPicPr>
            <a:picLocks noChangeAspect="1"/>
          </p:cNvPicPr>
          <p:nvPr/>
        </p:nvPicPr>
        <p:blipFill>
          <a:blip r:embed="rId17"/>
          <a:stretch>
            <a:fillRect/>
          </a:stretch>
        </p:blipFill>
        <p:spPr>
          <a:xfrm>
            <a:off x="6928996" y="4393942"/>
            <a:ext cx="1914609" cy="1523024"/>
          </a:xfrm>
          <a:prstGeom prst="rect">
            <a:avLst/>
          </a:prstGeom>
        </p:spPr>
      </p:pic>
      <p:sp>
        <p:nvSpPr>
          <p:cNvPr id="48" name="TextBox 47"/>
          <p:cNvSpPr txBox="1"/>
          <p:nvPr/>
        </p:nvSpPr>
        <p:spPr>
          <a:xfrm>
            <a:off x="-4628060" y="1093352"/>
            <a:ext cx="4076700" cy="15604272"/>
          </a:xfrm>
          <a:prstGeom prst="rect">
            <a:avLst/>
          </a:prstGeom>
          <a:noFill/>
        </p:spPr>
        <p:txBody>
          <a:bodyPr wrap="square" rtlCol="0">
            <a:spAutoFit/>
          </a:bodyPr>
          <a:lstStyle/>
          <a:p>
            <a:r>
              <a:rPr lang="en-AU" dirty="0" smtClean="0"/>
              <a:t>Total protein amounts are strongly driven by temp and to a lesser extent rainfall. Individual protein groups are all correlated positively with total protein to varying extent, implicating: 1.) a general thermodynamic requirement for greater amounts per leaf area of all major protein functional classes at lower temperatures, and 2.) a substitution of water use efficiency for N-use efficiency at low </a:t>
            </a:r>
            <a:r>
              <a:rPr lang="en-AU" dirty="0" err="1" smtClean="0"/>
              <a:t>rainfall.s</a:t>
            </a:r>
            <a:endParaRPr lang="en-AU" dirty="0" smtClean="0"/>
          </a:p>
          <a:p>
            <a:endParaRPr lang="en-AU" dirty="0"/>
          </a:p>
          <a:p>
            <a:r>
              <a:rPr lang="en-AU" dirty="0"/>
              <a:t>Per leaf area trends in CC’s are essentially identical to environmental trends in leaf protein abundance (</a:t>
            </a:r>
            <a:r>
              <a:rPr lang="en-AU" dirty="0" err="1"/>
              <a:t>cor</a:t>
            </a:r>
            <a:r>
              <a:rPr lang="en-AU" dirty="0"/>
              <a:t> </a:t>
            </a:r>
            <a:r>
              <a:rPr lang="en-AU" dirty="0" smtClean="0"/>
              <a:t>= 0.97). No strong effect of environment on proportional allocation of CC’s (although some response to irradiance). Some evidence that carboxylation capacity per leaf area is increased by increasing LMA, although there </a:t>
            </a:r>
            <a:r>
              <a:rPr lang="en-AU" dirty="0"/>
              <a:t>is substantial variation in the total protein – LMA relationship, indicating that LMA is responding to other requirements than photosynthetic </a:t>
            </a:r>
            <a:r>
              <a:rPr lang="en-AU" dirty="0" smtClean="0"/>
              <a:t>capacity (see last para).  </a:t>
            </a:r>
          </a:p>
          <a:p>
            <a:endParaRPr lang="en-AU" dirty="0"/>
          </a:p>
          <a:p>
            <a:r>
              <a:rPr lang="en-AU" dirty="0" smtClean="0"/>
              <a:t>Patterns </a:t>
            </a:r>
            <a:r>
              <a:rPr lang="en-AU" dirty="0"/>
              <a:t>in per leaf area PS are also similar to patterns in total protein, although more variability is apparent in protein allocation to light harvesting capacity (</a:t>
            </a:r>
            <a:r>
              <a:rPr lang="en-AU" dirty="0" err="1"/>
              <a:t>cor</a:t>
            </a:r>
            <a:r>
              <a:rPr lang="en-AU" dirty="0"/>
              <a:t> = 0.82). Strong reduction in proportional allocation of protein to photosystems with increasing irradiance, and decreasing </a:t>
            </a:r>
            <a:r>
              <a:rPr lang="en-AU" dirty="0" err="1"/>
              <a:t>precip</a:t>
            </a:r>
            <a:r>
              <a:rPr lang="en-AU" dirty="0"/>
              <a:t>. Photosystem abundance does not increase on a per leaf area basis as leaves become thicker/denser, and reduces as a proportion of total leaf protein</a:t>
            </a:r>
            <a:r>
              <a:rPr lang="en-AU" dirty="0" smtClean="0"/>
              <a:t>.</a:t>
            </a:r>
            <a:r>
              <a:rPr lang="en-AU" dirty="0"/>
              <a:t/>
            </a:r>
            <a:br>
              <a:rPr lang="en-AU" dirty="0"/>
            </a:br>
            <a:endParaRPr lang="en-AU" dirty="0"/>
          </a:p>
          <a:p>
            <a:r>
              <a:rPr lang="en-AU" dirty="0" smtClean="0"/>
              <a:t>The role of LMA vs protein concentration (i.e. as a fraction of leaf dry mass) in determining per leaf area protein abundance depends interactively on MAP and MAT. Low per leaf area protein abundance at warm, wet sites is more closely associated with low LMA than low protein concentration, while high per leaf area protein abundance at cool, dry sites is strongly associated with high protein concentration. (This isn’t anything that couldn’t have been done using LMA, leaf N% and leaf </a:t>
            </a:r>
            <a:r>
              <a:rPr lang="en-AU" dirty="0" err="1" smtClean="0"/>
              <a:t>N_area</a:t>
            </a:r>
            <a:r>
              <a:rPr lang="en-AU" dirty="0" smtClean="0"/>
              <a:t>, but the point to make is that it’s not all just about increasing carboxylation capacity by adding layers of mesophyll).</a:t>
            </a:r>
          </a:p>
        </p:txBody>
      </p:sp>
      <p:pic>
        <p:nvPicPr>
          <p:cNvPr id="2" name="Picture 1"/>
          <p:cNvPicPr>
            <a:picLocks noChangeAspect="1"/>
          </p:cNvPicPr>
          <p:nvPr/>
        </p:nvPicPr>
        <p:blipFill>
          <a:blip r:embed="rId18"/>
          <a:stretch>
            <a:fillRect/>
          </a:stretch>
        </p:blipFill>
        <p:spPr>
          <a:xfrm>
            <a:off x="6975642" y="2908294"/>
            <a:ext cx="1843005" cy="1459628"/>
          </a:xfrm>
          <a:prstGeom prst="rect">
            <a:avLst/>
          </a:prstGeom>
        </p:spPr>
      </p:pic>
      <p:sp>
        <p:nvSpPr>
          <p:cNvPr id="44" name="TextBox 43">
            <a:extLst>
              <a:ext uri="{FF2B5EF4-FFF2-40B4-BE49-F238E27FC236}">
                <a16:creationId xmlns="" xmlns:a16="http://schemas.microsoft.com/office/drawing/2014/main" id="{036694F8-822A-4EA9-A83F-BB11CF14A3AC}"/>
              </a:ext>
            </a:extLst>
          </p:cNvPr>
          <p:cNvSpPr txBox="1"/>
          <p:nvPr/>
        </p:nvSpPr>
        <p:spPr>
          <a:xfrm>
            <a:off x="6061211" y="6552996"/>
            <a:ext cx="205508" cy="276999"/>
          </a:xfrm>
          <a:prstGeom prst="rect">
            <a:avLst/>
          </a:prstGeom>
          <a:noFill/>
        </p:spPr>
        <p:txBody>
          <a:bodyPr wrap="square" rtlCol="0">
            <a:spAutoFit/>
          </a:bodyPr>
          <a:lstStyle/>
          <a:p>
            <a:r>
              <a:rPr lang="en-AU" sz="1200" dirty="0" smtClean="0"/>
              <a:t>d</a:t>
            </a:r>
            <a:endParaRPr lang="en-AU" sz="1200" dirty="0"/>
          </a:p>
        </p:txBody>
      </p:sp>
    </p:spTree>
    <p:extLst>
      <p:ext uri="{BB962C8B-B14F-4D97-AF65-F5344CB8AC3E}">
        <p14:creationId xmlns:p14="http://schemas.microsoft.com/office/powerpoint/2010/main" val="6874451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2984" y="6558235"/>
            <a:ext cx="6922658" cy="5303173"/>
            <a:chOff x="-181204" y="2712895"/>
            <a:chExt cx="4618017" cy="3935116"/>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04" y="2732519"/>
              <a:ext cx="4618017" cy="3915492"/>
            </a:xfrm>
            <a:prstGeom prst="rect">
              <a:avLst/>
            </a:prstGeom>
          </p:spPr>
        </p:pic>
        <p:sp>
          <p:nvSpPr>
            <p:cNvPr id="20" name="TextBox 19">
              <a:extLst>
                <a:ext uri="{FF2B5EF4-FFF2-40B4-BE49-F238E27FC236}">
                  <a16:creationId xmlns="" xmlns:a16="http://schemas.microsoft.com/office/drawing/2014/main" id="{036694F8-822A-4EA9-A83F-BB11CF14A3AC}"/>
                </a:ext>
              </a:extLst>
            </p:cNvPr>
            <p:cNvSpPr txBox="1"/>
            <p:nvPr/>
          </p:nvSpPr>
          <p:spPr>
            <a:xfrm>
              <a:off x="506333" y="2712895"/>
              <a:ext cx="205508" cy="276999"/>
            </a:xfrm>
            <a:prstGeom prst="rect">
              <a:avLst/>
            </a:prstGeom>
            <a:noFill/>
          </p:spPr>
          <p:txBody>
            <a:bodyPr wrap="square" rtlCol="0">
              <a:spAutoFit/>
            </a:bodyPr>
            <a:lstStyle/>
            <a:p>
              <a:r>
                <a:rPr lang="en-AU" sz="1200" dirty="0"/>
                <a:t>a</a:t>
              </a:r>
            </a:p>
          </p:txBody>
        </p:sp>
      </p:grpSp>
      <p:pic>
        <p:nvPicPr>
          <p:cNvPr id="63" name="Picture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64398" y="6865607"/>
            <a:ext cx="1697164" cy="1501981"/>
          </a:xfrm>
          <a:prstGeom prst="rect">
            <a:avLst/>
          </a:prstGeom>
        </p:spPr>
      </p:pic>
      <p:pic>
        <p:nvPicPr>
          <p:cNvPr id="64" name="Picture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95130" y="8458832"/>
            <a:ext cx="1697164" cy="1501981"/>
          </a:xfrm>
          <a:prstGeom prst="rect">
            <a:avLst/>
          </a:prstGeom>
        </p:spPr>
      </p:pic>
      <p:sp>
        <p:nvSpPr>
          <p:cNvPr id="48" name="TextBox 47"/>
          <p:cNvSpPr txBox="1"/>
          <p:nvPr/>
        </p:nvSpPr>
        <p:spPr>
          <a:xfrm>
            <a:off x="-4628060" y="1093352"/>
            <a:ext cx="4076700" cy="15604272"/>
          </a:xfrm>
          <a:prstGeom prst="rect">
            <a:avLst/>
          </a:prstGeom>
          <a:noFill/>
        </p:spPr>
        <p:txBody>
          <a:bodyPr wrap="square" rtlCol="0">
            <a:spAutoFit/>
          </a:bodyPr>
          <a:lstStyle/>
          <a:p>
            <a:r>
              <a:rPr lang="en-AU" dirty="0" smtClean="0"/>
              <a:t>Total protein amounts are strongly driven by temp and to a lesser extent rainfall. Individual protein groups are all correlated positively with total protein to varying extent, implicating: 1.) a general thermodynamic requirement for greater amounts per leaf area of all major protein functional classes at lower temperatures, and 2.) a substitution of water use efficiency for N-use efficiency at low </a:t>
            </a:r>
            <a:r>
              <a:rPr lang="en-AU" dirty="0" err="1" smtClean="0"/>
              <a:t>rainfall.s</a:t>
            </a:r>
            <a:endParaRPr lang="en-AU" dirty="0" smtClean="0"/>
          </a:p>
          <a:p>
            <a:endParaRPr lang="en-AU" dirty="0"/>
          </a:p>
          <a:p>
            <a:r>
              <a:rPr lang="en-AU" dirty="0"/>
              <a:t>Per leaf area trends in CC’s are essentially identical to environmental trends in leaf protein abundance (</a:t>
            </a:r>
            <a:r>
              <a:rPr lang="en-AU" dirty="0" err="1"/>
              <a:t>cor</a:t>
            </a:r>
            <a:r>
              <a:rPr lang="en-AU" dirty="0"/>
              <a:t> </a:t>
            </a:r>
            <a:r>
              <a:rPr lang="en-AU" dirty="0" smtClean="0"/>
              <a:t>= 0.97). No strong effect of environment on proportional allocation of CC’s (although some response to irradiance). Some evidence that carboxylation capacity per leaf area is increased by increasing LMA, although there </a:t>
            </a:r>
            <a:r>
              <a:rPr lang="en-AU" dirty="0"/>
              <a:t>is substantial variation in the total protein – LMA relationship, indicating that LMA is responding to other requirements than photosynthetic </a:t>
            </a:r>
            <a:r>
              <a:rPr lang="en-AU" dirty="0" smtClean="0"/>
              <a:t>capacity (see last para).  </a:t>
            </a:r>
          </a:p>
          <a:p>
            <a:endParaRPr lang="en-AU" dirty="0"/>
          </a:p>
          <a:p>
            <a:r>
              <a:rPr lang="en-AU" dirty="0" smtClean="0"/>
              <a:t>Patterns </a:t>
            </a:r>
            <a:r>
              <a:rPr lang="en-AU" dirty="0"/>
              <a:t>in per leaf area PS are also similar to patterns in total protein, although more variability is apparent in protein allocation to light harvesting capacity (</a:t>
            </a:r>
            <a:r>
              <a:rPr lang="en-AU" dirty="0" err="1"/>
              <a:t>cor</a:t>
            </a:r>
            <a:r>
              <a:rPr lang="en-AU" dirty="0"/>
              <a:t> = 0.82). Strong reduction in proportional allocation of protein to photosystems with increasing irradiance, and decreasing </a:t>
            </a:r>
            <a:r>
              <a:rPr lang="en-AU" dirty="0" err="1"/>
              <a:t>precip</a:t>
            </a:r>
            <a:r>
              <a:rPr lang="en-AU" dirty="0"/>
              <a:t>. Photosystem abundance does not increase on a per leaf area basis as leaves become thicker/denser, and reduces as a proportion of total leaf protein</a:t>
            </a:r>
            <a:r>
              <a:rPr lang="en-AU" dirty="0" smtClean="0"/>
              <a:t>.</a:t>
            </a:r>
            <a:r>
              <a:rPr lang="en-AU" dirty="0"/>
              <a:t/>
            </a:r>
            <a:br>
              <a:rPr lang="en-AU" dirty="0"/>
            </a:br>
            <a:endParaRPr lang="en-AU" dirty="0"/>
          </a:p>
          <a:p>
            <a:r>
              <a:rPr lang="en-AU" dirty="0" smtClean="0"/>
              <a:t>The role of LMA vs protein concentration (i.e. as a fraction of leaf dry mass) in determining per leaf area protein abundance depends interactively on MAP and MAT. Low per leaf area protein abundance at warm, wet sites is more closely associated with low LMA than low protein concentration, while high per leaf area protein abundance at cool, dry sites is strongly associated with high protein concentration. (This isn’t anything that couldn’t have been done using LMA, leaf N% and leaf </a:t>
            </a:r>
            <a:r>
              <a:rPr lang="en-AU" dirty="0" err="1" smtClean="0"/>
              <a:t>N_area</a:t>
            </a:r>
            <a:r>
              <a:rPr lang="en-AU" dirty="0" smtClean="0"/>
              <a:t>, but the point to make is that it’s not all just about increasing carboxylation capacity by adding layers of mesophyll).</a:t>
            </a:r>
          </a:p>
        </p:txBody>
      </p:sp>
      <p:grpSp>
        <p:nvGrpSpPr>
          <p:cNvPr id="7" name="Group 6"/>
          <p:cNvGrpSpPr/>
          <p:nvPr/>
        </p:nvGrpSpPr>
        <p:grpSpPr>
          <a:xfrm>
            <a:off x="6875154" y="6558235"/>
            <a:ext cx="2215041" cy="4615719"/>
            <a:chOff x="6975642" y="6865607"/>
            <a:chExt cx="2215041" cy="4615719"/>
          </a:xfrm>
        </p:grpSpPr>
        <p:grpSp>
          <p:nvGrpSpPr>
            <p:cNvPr id="81" name="Group 80">
              <a:extLst>
                <a:ext uri="{FF2B5EF4-FFF2-40B4-BE49-F238E27FC236}">
                  <a16:creationId xmlns="" xmlns:a16="http://schemas.microsoft.com/office/drawing/2014/main" id="{334CF8EC-60BE-4F39-9DAB-83E63FCF813B}"/>
                </a:ext>
              </a:extLst>
            </p:cNvPr>
            <p:cNvGrpSpPr/>
            <p:nvPr/>
          </p:nvGrpSpPr>
          <p:grpSpPr>
            <a:xfrm>
              <a:off x="6975642" y="6865607"/>
              <a:ext cx="2203331" cy="1607047"/>
              <a:chOff x="7655405" y="3259993"/>
              <a:chExt cx="4386283" cy="3144942"/>
            </a:xfrm>
          </p:grpSpPr>
          <p:pic>
            <p:nvPicPr>
              <p:cNvPr id="82" name="Picture 81">
                <a:extLst>
                  <a:ext uri="{FF2B5EF4-FFF2-40B4-BE49-F238E27FC236}">
                    <a16:creationId xmlns="" xmlns:a16="http://schemas.microsoft.com/office/drawing/2014/main" id="{4DEA67FD-D5A0-4C43-AE8C-3FD531A15958}"/>
                  </a:ext>
                </a:extLst>
              </p:cNvPr>
              <p:cNvPicPr>
                <a:picLocks noChangeAspect="1"/>
              </p:cNvPicPr>
              <p:nvPr/>
            </p:nvPicPr>
            <p:blipFill>
              <a:blip r:embed="rId6"/>
              <a:stretch>
                <a:fillRect/>
              </a:stretch>
            </p:blipFill>
            <p:spPr>
              <a:xfrm>
                <a:off x="8328954" y="3428025"/>
                <a:ext cx="3712734" cy="2976910"/>
              </a:xfrm>
              <a:prstGeom prst="rect">
                <a:avLst/>
              </a:prstGeom>
            </p:spPr>
          </p:pic>
          <p:sp>
            <p:nvSpPr>
              <p:cNvPr id="83" name="TextBox 82">
                <a:extLst>
                  <a:ext uri="{FF2B5EF4-FFF2-40B4-BE49-F238E27FC236}">
                    <a16:creationId xmlns="" xmlns:a16="http://schemas.microsoft.com/office/drawing/2014/main" id="{8C4EAC27-4656-410C-A78C-43C390974B69}"/>
                  </a:ext>
                </a:extLst>
              </p:cNvPr>
              <p:cNvSpPr txBox="1"/>
              <p:nvPr/>
            </p:nvSpPr>
            <p:spPr>
              <a:xfrm>
                <a:off x="7655405" y="3259993"/>
                <a:ext cx="504846" cy="485737"/>
              </a:xfrm>
              <a:prstGeom prst="rect">
                <a:avLst/>
              </a:prstGeom>
              <a:noFill/>
            </p:spPr>
            <p:txBody>
              <a:bodyPr wrap="none" rtlCol="0">
                <a:spAutoFit/>
              </a:bodyPr>
              <a:lstStyle/>
              <a:p>
                <a:r>
                  <a:rPr lang="en-AU" sz="1013" dirty="0" smtClean="0"/>
                  <a:t>b</a:t>
                </a:r>
                <a:endParaRPr lang="en-AU" sz="1013" dirty="0"/>
              </a:p>
            </p:txBody>
          </p:sp>
        </p:grpSp>
        <p:pic>
          <p:nvPicPr>
            <p:cNvPr id="84" name="Picture 83"/>
            <p:cNvPicPr>
              <a:picLocks noChangeAspect="1"/>
            </p:cNvPicPr>
            <p:nvPr/>
          </p:nvPicPr>
          <p:blipFill>
            <a:blip r:embed="rId7"/>
            <a:stretch>
              <a:fillRect/>
            </a:stretch>
          </p:blipFill>
          <p:spPr>
            <a:xfrm>
              <a:off x="7276074" y="9958302"/>
              <a:ext cx="1914609" cy="1523024"/>
            </a:xfrm>
            <a:prstGeom prst="rect">
              <a:avLst/>
            </a:prstGeom>
          </p:spPr>
        </p:pic>
        <p:pic>
          <p:nvPicPr>
            <p:cNvPr id="2" name="Picture 1"/>
            <p:cNvPicPr>
              <a:picLocks noChangeAspect="1"/>
            </p:cNvPicPr>
            <p:nvPr/>
          </p:nvPicPr>
          <p:blipFill>
            <a:blip r:embed="rId8"/>
            <a:stretch>
              <a:fillRect/>
            </a:stretch>
          </p:blipFill>
          <p:spPr>
            <a:xfrm>
              <a:off x="7322720" y="8472654"/>
              <a:ext cx="1843005" cy="1459628"/>
            </a:xfrm>
            <a:prstGeom prst="rect">
              <a:avLst/>
            </a:prstGeom>
          </p:spPr>
        </p:pic>
      </p:grpSp>
      <p:grpSp>
        <p:nvGrpSpPr>
          <p:cNvPr id="3" name="Group 2"/>
          <p:cNvGrpSpPr/>
          <p:nvPr/>
        </p:nvGrpSpPr>
        <p:grpSpPr>
          <a:xfrm>
            <a:off x="52984" y="2735509"/>
            <a:ext cx="9196434" cy="3473137"/>
            <a:chOff x="235027" y="6552996"/>
            <a:chExt cx="9196434" cy="3473137"/>
          </a:xfrm>
        </p:grpSpPr>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899120" y="6990924"/>
              <a:ext cx="1644680" cy="1391848"/>
            </a:xfrm>
            <a:prstGeom prst="rect">
              <a:avLst/>
            </a:prstGeom>
          </p:spPr>
        </p:pic>
        <p:pic>
          <p:nvPicPr>
            <p:cNvPr id="5" name="Picture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966300" y="8563982"/>
              <a:ext cx="1644680" cy="1391848"/>
            </a:xfrm>
            <a:prstGeom prst="rect">
              <a:avLst/>
            </a:prstGeom>
          </p:spPr>
        </p:pic>
        <p:grpSp>
          <p:nvGrpSpPr>
            <p:cNvPr id="52" name="Group 51"/>
            <p:cNvGrpSpPr/>
            <p:nvPr/>
          </p:nvGrpSpPr>
          <p:grpSpPr>
            <a:xfrm>
              <a:off x="325538" y="6677587"/>
              <a:ext cx="5095184" cy="3246518"/>
              <a:chOff x="91676" y="8847134"/>
              <a:chExt cx="5095184" cy="3246518"/>
            </a:xfrm>
          </p:grpSpPr>
          <p:pic>
            <p:nvPicPr>
              <p:cNvPr id="55" name="Picture 5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1676" y="9004978"/>
                <a:ext cx="1697164" cy="1501981"/>
              </a:xfrm>
              <a:prstGeom prst="rect">
                <a:avLst/>
              </a:prstGeom>
            </p:spPr>
          </p:pic>
          <p:pic>
            <p:nvPicPr>
              <p:cNvPr id="56" name="Picture 5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87274" y="10565733"/>
                <a:ext cx="1697164" cy="1501981"/>
              </a:xfrm>
              <a:prstGeom prst="rect">
                <a:avLst/>
              </a:prstGeom>
            </p:spPr>
          </p:pic>
          <p:pic>
            <p:nvPicPr>
              <p:cNvPr id="59" name="Picture 5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772492" y="9004978"/>
                <a:ext cx="1697164" cy="1501981"/>
              </a:xfrm>
              <a:prstGeom prst="rect">
                <a:avLst/>
              </a:prstGeom>
            </p:spPr>
          </p:pic>
          <p:pic>
            <p:nvPicPr>
              <p:cNvPr id="60" name="Picture 5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868090" y="10565328"/>
                <a:ext cx="1697164" cy="1501981"/>
              </a:xfrm>
              <a:prstGeom prst="rect">
                <a:avLst/>
              </a:prstGeom>
            </p:spPr>
          </p:pic>
          <p:pic>
            <p:nvPicPr>
              <p:cNvPr id="61" name="Picture 6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418162" y="9004572"/>
                <a:ext cx="1697164" cy="1501981"/>
              </a:xfrm>
              <a:prstGeom prst="rect">
                <a:avLst/>
              </a:prstGeom>
            </p:spPr>
          </p:pic>
          <p:pic>
            <p:nvPicPr>
              <p:cNvPr id="62" name="Picture 6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489696" y="10591671"/>
                <a:ext cx="1697164" cy="1501981"/>
              </a:xfrm>
              <a:prstGeom prst="rect">
                <a:avLst/>
              </a:prstGeom>
            </p:spPr>
          </p:pic>
          <p:sp>
            <p:nvSpPr>
              <p:cNvPr id="67" name="TextBox 66"/>
              <p:cNvSpPr txBox="1"/>
              <p:nvPr/>
            </p:nvSpPr>
            <p:spPr>
              <a:xfrm>
                <a:off x="311684" y="8847134"/>
                <a:ext cx="133475" cy="261610"/>
              </a:xfrm>
              <a:prstGeom prst="rect">
                <a:avLst/>
              </a:prstGeom>
              <a:noFill/>
            </p:spPr>
            <p:txBody>
              <a:bodyPr wrap="square" rtlCol="0">
                <a:spAutoFit/>
              </a:bodyPr>
              <a:lstStyle/>
              <a:p>
                <a:r>
                  <a:rPr lang="en-AU" sz="1100" dirty="0" err="1"/>
                  <a:t>i</a:t>
                </a:r>
                <a:endParaRPr lang="en-AU" sz="1200" dirty="0"/>
              </a:p>
            </p:txBody>
          </p:sp>
          <p:sp>
            <p:nvSpPr>
              <p:cNvPr id="68" name="TextBox 67"/>
              <p:cNvSpPr txBox="1"/>
              <p:nvPr/>
            </p:nvSpPr>
            <p:spPr>
              <a:xfrm>
                <a:off x="2017933" y="8847134"/>
                <a:ext cx="467155" cy="261610"/>
              </a:xfrm>
              <a:prstGeom prst="rect">
                <a:avLst/>
              </a:prstGeom>
              <a:noFill/>
            </p:spPr>
            <p:txBody>
              <a:bodyPr wrap="square" rtlCol="0">
                <a:spAutoFit/>
              </a:bodyPr>
              <a:lstStyle/>
              <a:p>
                <a:r>
                  <a:rPr lang="en-AU" sz="1100" dirty="0" smtClean="0"/>
                  <a:t>iii</a:t>
                </a:r>
                <a:endParaRPr lang="en-AU" sz="1200" dirty="0"/>
              </a:p>
            </p:txBody>
          </p:sp>
          <p:sp>
            <p:nvSpPr>
              <p:cNvPr id="69" name="TextBox 68"/>
              <p:cNvSpPr txBox="1"/>
              <p:nvPr/>
            </p:nvSpPr>
            <p:spPr>
              <a:xfrm>
                <a:off x="3689749" y="8847134"/>
                <a:ext cx="368113" cy="261610"/>
              </a:xfrm>
              <a:prstGeom prst="rect">
                <a:avLst/>
              </a:prstGeom>
              <a:noFill/>
            </p:spPr>
            <p:txBody>
              <a:bodyPr wrap="square" rtlCol="0">
                <a:spAutoFit/>
              </a:bodyPr>
              <a:lstStyle/>
              <a:p>
                <a:r>
                  <a:rPr lang="en-AU" sz="1100" dirty="0" smtClean="0"/>
                  <a:t>v</a:t>
                </a:r>
                <a:endParaRPr lang="en-AU" sz="1200" dirty="0"/>
              </a:p>
            </p:txBody>
          </p:sp>
          <p:sp>
            <p:nvSpPr>
              <p:cNvPr id="70" name="TextBox 69"/>
              <p:cNvSpPr txBox="1"/>
              <p:nvPr/>
            </p:nvSpPr>
            <p:spPr>
              <a:xfrm>
                <a:off x="285154" y="10360287"/>
                <a:ext cx="277811" cy="261610"/>
              </a:xfrm>
              <a:prstGeom prst="rect">
                <a:avLst/>
              </a:prstGeom>
              <a:noFill/>
            </p:spPr>
            <p:txBody>
              <a:bodyPr wrap="square" rtlCol="0">
                <a:spAutoFit/>
              </a:bodyPr>
              <a:lstStyle/>
              <a:p>
                <a:r>
                  <a:rPr lang="en-AU" sz="1100" dirty="0" smtClean="0"/>
                  <a:t>ii</a:t>
                </a:r>
                <a:endParaRPr lang="en-AU" sz="1200" dirty="0"/>
              </a:p>
            </p:txBody>
          </p:sp>
          <p:sp>
            <p:nvSpPr>
              <p:cNvPr id="71" name="TextBox 70"/>
              <p:cNvSpPr txBox="1"/>
              <p:nvPr/>
            </p:nvSpPr>
            <p:spPr>
              <a:xfrm>
                <a:off x="1958701" y="10360287"/>
                <a:ext cx="325521" cy="261610"/>
              </a:xfrm>
              <a:prstGeom prst="rect">
                <a:avLst/>
              </a:prstGeom>
              <a:noFill/>
            </p:spPr>
            <p:txBody>
              <a:bodyPr wrap="square" rtlCol="0">
                <a:spAutoFit/>
              </a:bodyPr>
              <a:lstStyle/>
              <a:p>
                <a:r>
                  <a:rPr lang="en-AU" sz="1100" dirty="0" smtClean="0"/>
                  <a:t>iv</a:t>
                </a:r>
                <a:endParaRPr lang="en-AU" sz="1200" dirty="0"/>
              </a:p>
            </p:txBody>
          </p:sp>
          <p:sp>
            <p:nvSpPr>
              <p:cNvPr id="72" name="TextBox 71"/>
              <p:cNvSpPr txBox="1"/>
              <p:nvPr/>
            </p:nvSpPr>
            <p:spPr>
              <a:xfrm>
                <a:off x="3656959" y="10360287"/>
                <a:ext cx="300810" cy="261610"/>
              </a:xfrm>
              <a:prstGeom prst="rect">
                <a:avLst/>
              </a:prstGeom>
              <a:noFill/>
            </p:spPr>
            <p:txBody>
              <a:bodyPr wrap="square" rtlCol="0">
                <a:spAutoFit/>
              </a:bodyPr>
              <a:lstStyle/>
              <a:p>
                <a:r>
                  <a:rPr lang="en-AU" sz="1100" dirty="0" smtClean="0"/>
                  <a:t>vi</a:t>
                </a:r>
                <a:endParaRPr lang="en-AU" sz="1200" dirty="0"/>
              </a:p>
            </p:txBody>
          </p:sp>
        </p:grpSp>
        <p:sp>
          <p:nvSpPr>
            <p:cNvPr id="39" name="TextBox 38">
              <a:extLst>
                <a:ext uri="{FF2B5EF4-FFF2-40B4-BE49-F238E27FC236}">
                  <a16:creationId xmlns="" xmlns:a16="http://schemas.microsoft.com/office/drawing/2014/main" id="{036694F8-822A-4EA9-A83F-BB11CF14A3AC}"/>
                </a:ext>
              </a:extLst>
            </p:cNvPr>
            <p:cNvSpPr txBox="1"/>
            <p:nvPr/>
          </p:nvSpPr>
          <p:spPr>
            <a:xfrm>
              <a:off x="235027" y="6552996"/>
              <a:ext cx="205508" cy="276999"/>
            </a:xfrm>
            <a:prstGeom prst="rect">
              <a:avLst/>
            </a:prstGeom>
            <a:noFill/>
          </p:spPr>
          <p:txBody>
            <a:bodyPr wrap="square" rtlCol="0">
              <a:spAutoFit/>
            </a:bodyPr>
            <a:lstStyle/>
            <a:p>
              <a:r>
                <a:rPr lang="en-AU" sz="1200" dirty="0"/>
                <a:t>c</a:t>
              </a:r>
            </a:p>
          </p:txBody>
        </p:sp>
        <p:pic>
          <p:nvPicPr>
            <p:cNvPr id="57" name="Picture 5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734297" y="6886139"/>
              <a:ext cx="1697164" cy="1501981"/>
            </a:xfrm>
            <a:prstGeom prst="rect">
              <a:avLst/>
            </a:prstGeom>
          </p:spPr>
        </p:pic>
        <p:pic>
          <p:nvPicPr>
            <p:cNvPr id="58" name="Picture 5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730743" y="8524152"/>
              <a:ext cx="1697164" cy="1501981"/>
            </a:xfrm>
            <a:prstGeom prst="rect">
              <a:avLst/>
            </a:prstGeom>
          </p:spPr>
        </p:pic>
        <p:sp>
          <p:nvSpPr>
            <p:cNvPr id="73" name="TextBox 72"/>
            <p:cNvSpPr txBox="1"/>
            <p:nvPr/>
          </p:nvSpPr>
          <p:spPr>
            <a:xfrm>
              <a:off x="6033976" y="6749595"/>
              <a:ext cx="133475" cy="261610"/>
            </a:xfrm>
            <a:prstGeom prst="rect">
              <a:avLst/>
            </a:prstGeom>
            <a:noFill/>
          </p:spPr>
          <p:txBody>
            <a:bodyPr wrap="square" rtlCol="0">
              <a:spAutoFit/>
            </a:bodyPr>
            <a:lstStyle/>
            <a:p>
              <a:r>
                <a:rPr lang="en-AU" sz="1100" dirty="0" err="1"/>
                <a:t>i</a:t>
              </a:r>
              <a:endParaRPr lang="en-AU" sz="1200" dirty="0"/>
            </a:p>
          </p:txBody>
        </p:sp>
        <p:sp>
          <p:nvSpPr>
            <p:cNvPr id="74" name="TextBox 73"/>
            <p:cNvSpPr txBox="1"/>
            <p:nvPr/>
          </p:nvSpPr>
          <p:spPr>
            <a:xfrm>
              <a:off x="7897146" y="6860119"/>
              <a:ext cx="368289" cy="261610"/>
            </a:xfrm>
            <a:prstGeom prst="rect">
              <a:avLst/>
            </a:prstGeom>
            <a:noFill/>
          </p:spPr>
          <p:txBody>
            <a:bodyPr wrap="square" rtlCol="0">
              <a:spAutoFit/>
            </a:bodyPr>
            <a:lstStyle/>
            <a:p>
              <a:r>
                <a:rPr lang="en-AU" sz="1100" dirty="0" smtClean="0"/>
                <a:t>iii</a:t>
              </a:r>
              <a:endParaRPr lang="en-AU" sz="1200" dirty="0"/>
            </a:p>
          </p:txBody>
        </p:sp>
        <p:sp>
          <p:nvSpPr>
            <p:cNvPr id="75" name="TextBox 74"/>
            <p:cNvSpPr txBox="1"/>
            <p:nvPr/>
          </p:nvSpPr>
          <p:spPr>
            <a:xfrm>
              <a:off x="6033976" y="8302372"/>
              <a:ext cx="322748" cy="261610"/>
            </a:xfrm>
            <a:prstGeom prst="rect">
              <a:avLst/>
            </a:prstGeom>
            <a:noFill/>
          </p:spPr>
          <p:txBody>
            <a:bodyPr wrap="square" rtlCol="0">
              <a:spAutoFit/>
            </a:bodyPr>
            <a:lstStyle/>
            <a:p>
              <a:r>
                <a:rPr lang="en-AU" sz="1100" dirty="0" smtClean="0"/>
                <a:t>ii</a:t>
              </a:r>
              <a:endParaRPr lang="en-AU" sz="1200" dirty="0"/>
            </a:p>
          </p:txBody>
        </p:sp>
        <p:sp>
          <p:nvSpPr>
            <p:cNvPr id="76" name="TextBox 75"/>
            <p:cNvSpPr txBox="1"/>
            <p:nvPr/>
          </p:nvSpPr>
          <p:spPr>
            <a:xfrm>
              <a:off x="7897146" y="8257186"/>
              <a:ext cx="293444" cy="261610"/>
            </a:xfrm>
            <a:prstGeom prst="rect">
              <a:avLst/>
            </a:prstGeom>
            <a:noFill/>
          </p:spPr>
          <p:txBody>
            <a:bodyPr wrap="square" rtlCol="0">
              <a:spAutoFit/>
            </a:bodyPr>
            <a:lstStyle/>
            <a:p>
              <a:r>
                <a:rPr lang="en-AU" sz="1100" dirty="0" smtClean="0"/>
                <a:t>iv</a:t>
              </a:r>
              <a:endParaRPr lang="en-AU" sz="1200" dirty="0"/>
            </a:p>
          </p:txBody>
        </p:sp>
        <p:sp>
          <p:nvSpPr>
            <p:cNvPr id="44" name="TextBox 43">
              <a:extLst>
                <a:ext uri="{FF2B5EF4-FFF2-40B4-BE49-F238E27FC236}">
                  <a16:creationId xmlns="" xmlns:a16="http://schemas.microsoft.com/office/drawing/2014/main" id="{036694F8-822A-4EA9-A83F-BB11CF14A3AC}"/>
                </a:ext>
              </a:extLst>
            </p:cNvPr>
            <p:cNvSpPr txBox="1"/>
            <p:nvPr/>
          </p:nvSpPr>
          <p:spPr>
            <a:xfrm>
              <a:off x="6061211" y="6552996"/>
              <a:ext cx="205508" cy="276999"/>
            </a:xfrm>
            <a:prstGeom prst="rect">
              <a:avLst/>
            </a:prstGeom>
            <a:noFill/>
          </p:spPr>
          <p:txBody>
            <a:bodyPr wrap="square" rtlCol="0">
              <a:spAutoFit/>
            </a:bodyPr>
            <a:lstStyle/>
            <a:p>
              <a:r>
                <a:rPr lang="en-AU" sz="1200" dirty="0" smtClean="0"/>
                <a:t>d</a:t>
              </a:r>
              <a:endParaRPr lang="en-AU" sz="1200" dirty="0"/>
            </a:p>
          </p:txBody>
        </p:sp>
      </p:grpSp>
    </p:spTree>
    <p:extLst>
      <p:ext uri="{BB962C8B-B14F-4D97-AF65-F5344CB8AC3E}">
        <p14:creationId xmlns:p14="http://schemas.microsoft.com/office/powerpoint/2010/main" val="24635106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15101</TotalTime>
  <Words>4087</Words>
  <Application>Microsoft Office PowerPoint</Application>
  <PresentationFormat>A3 Paper (297x420 mm)</PresentationFormat>
  <Paragraphs>145</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Lawson</dc:creator>
  <cp:lastModifiedBy>James Lawson</cp:lastModifiedBy>
  <cp:revision>199</cp:revision>
  <dcterms:created xsi:type="dcterms:W3CDTF">2017-05-24T05:40:48Z</dcterms:created>
  <dcterms:modified xsi:type="dcterms:W3CDTF">2017-07-06T06:52:58Z</dcterms:modified>
</cp:coreProperties>
</file>