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89" r:id="rId2"/>
    <p:sldId id="281" r:id="rId3"/>
    <p:sldId id="288" r:id="rId4"/>
    <p:sldId id="286" r:id="rId5"/>
    <p:sldId id="287" r:id="rId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63406" autoAdjust="0"/>
  </p:normalViewPr>
  <p:slideViewPr>
    <p:cSldViewPr snapToGrid="0">
      <p:cViewPr>
        <p:scale>
          <a:sx n="100" d="100"/>
          <a:sy n="100" d="100"/>
        </p:scale>
        <p:origin x="2124" y="-3528"/>
      </p:cViewPr>
      <p:guideLst/>
    </p:cSldViewPr>
  </p:slideViewPr>
  <p:notesTextViewPr>
    <p:cViewPr>
      <p:scale>
        <a:sx n="125" d="100"/>
        <a:sy n="125" d="100"/>
      </p:scale>
      <p:origin x="0" y="-576"/>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10/07/2017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r>
              <a:rPr lang="en-AU" dirty="0" smtClean="0"/>
              <a:t>;</a:t>
            </a:r>
          </a:p>
          <a:p>
            <a:endParaRPr lang="en-AU" dirty="0" smtClean="0"/>
          </a:p>
          <a:p>
            <a:r>
              <a:rPr lang="en-AU" dirty="0" smtClean="0"/>
              <a:t>b.) Sampling locations lie within six of the eight biomes described by Whittaker (1967)</a:t>
            </a:r>
            <a:r>
              <a:rPr lang="en-AU" baseline="0" dirty="0" smtClean="0"/>
              <a:t>. </a:t>
            </a:r>
            <a:endParaRPr lang="en-AU" dirty="0" smtClean="0"/>
          </a:p>
          <a:p>
            <a:endParaRPr lang="en-AU" dirty="0" smtClean="0"/>
          </a:p>
          <a:p>
            <a:r>
              <a:rPr lang="en-AU" dirty="0" smtClean="0"/>
              <a:t>c.) </a:t>
            </a:r>
            <a:r>
              <a:rPr lang="en-AU" dirty="0" smtClean="0"/>
              <a:t>Mean annual temperature (</a:t>
            </a:r>
            <a:r>
              <a:rPr lang="en-AU" dirty="0" err="1" smtClean="0"/>
              <a:t>oC</a:t>
            </a:r>
            <a:r>
              <a:rPr lang="en-AU" dirty="0" smtClean="0"/>
              <a:t>) and mean annual precipitation (mm, log scaled) of sampling sites (triangles) </a:t>
            </a:r>
            <a:r>
              <a:rPr lang="en-AU" dirty="0" smtClean="0"/>
              <a:t>are distributed </a:t>
            </a:r>
            <a:r>
              <a:rPr lang="en-AU" dirty="0" smtClean="0"/>
              <a:t>orthogonally with respect to one another (r </a:t>
            </a:r>
            <a:r>
              <a:rPr lang="en-AU" smtClean="0"/>
              <a:t>= </a:t>
            </a:r>
            <a:r>
              <a:rPr lang="en-AU" smtClean="0"/>
              <a:t>).</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75264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used a hierarchical protein functional annotation system (MAPMAN/Mercator, ref) to assign proteins to functional groupings. Here we show the average abundances of proteins associated with all major functional groupings in eucalypt leaves (left) and within photosynthesis (right); angular fraction indicates the proportion of protein associated with a named functional category. % values represent</a:t>
            </a:r>
            <a:r>
              <a:rPr lang="en-AU" baseline="0" dirty="0" smtClean="0"/>
              <a:t> averages of leaf 324 samples across 32 eucalypt species. </a:t>
            </a:r>
            <a:r>
              <a:rPr lang="en-AU" dirty="0" smtClean="0"/>
              <a:t>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of</a:t>
            </a:r>
            <a:r>
              <a:rPr lang="en-AU" baseline="0" dirty="0" smtClean="0"/>
              <a:t> which the Rubisco large and small subunits comprise on average 30 % and photosystem II, 18 % on average.</a:t>
            </a:r>
            <a:r>
              <a:rPr lang="en-AU" dirty="0" smtClean="0"/>
              <a:t> Protein synthesis, folding and degradation is the second largest top-level category at X % on average. </a:t>
            </a:r>
          </a:p>
          <a:p>
            <a:endParaRPr lang="en-AU" dirty="0" smtClean="0"/>
          </a:p>
          <a:p>
            <a:r>
              <a:rPr lang="en-AU" dirty="0" smtClean="0"/>
              <a:t>b.) The 500 most abundant proteins account for 90 % of the protein in leaves (500</a:t>
            </a:r>
            <a:r>
              <a:rPr lang="en-AU" baseline="30000" dirty="0" smtClean="0"/>
              <a:t>th</a:t>
            </a:r>
            <a:r>
              <a:rPr lang="en-AU" dirty="0" smtClean="0"/>
              <a:t> protein shown by grey crosshairs). </a:t>
            </a:r>
            <a:r>
              <a:rPr lang="en-AU" u="none" strike="noStrike" dirty="0" smtClean="0"/>
              <a:t>The steep initial slope of this curve contrasts with those associated with less specialised cells (e.g. mammalian cell, yeast).</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87114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112426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259698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10/07/2017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10/07/2017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10/07/2017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10/07/2017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10/07/2017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10/07/2017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10/07/2017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png"/><Relationship Id="rId18" Type="http://schemas.openxmlformats.org/officeDocument/2006/relationships/image" Target="../media/image22.tiff"/><Relationship Id="rId3" Type="http://schemas.openxmlformats.org/officeDocument/2006/relationships/image" Target="../media/image7.png"/><Relationship Id="rId7" Type="http://schemas.openxmlformats.org/officeDocument/2006/relationships/image" Target="../media/image11.tiff"/><Relationship Id="rId12" Type="http://schemas.openxmlformats.org/officeDocument/2006/relationships/image" Target="../media/image16.png"/><Relationship Id="rId17" Type="http://schemas.openxmlformats.org/officeDocument/2006/relationships/image" Target="../media/image21.tiff"/><Relationship Id="rId2" Type="http://schemas.openxmlformats.org/officeDocument/2006/relationships/notesSlide" Target="../notesSlides/notesSlide3.xml"/><Relationship Id="rId16" Type="http://schemas.openxmlformats.org/officeDocument/2006/relationships/image" Target="../media/image20.tiff"/><Relationship Id="rId1" Type="http://schemas.openxmlformats.org/officeDocument/2006/relationships/slideLayout" Target="../slideLayouts/slideLayout1.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19.tiff"/><Relationship Id="rId10" Type="http://schemas.openxmlformats.org/officeDocument/2006/relationships/image" Target="../media/image14.tiff"/><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0.tiff"/><Relationship Id="rId13" Type="http://schemas.openxmlformats.org/officeDocument/2006/relationships/image" Target="../media/image22.tiff"/><Relationship Id="rId18" Type="http://schemas.openxmlformats.org/officeDocument/2006/relationships/image" Target="../media/image18.png"/><Relationship Id="rId3" Type="http://schemas.openxmlformats.org/officeDocument/2006/relationships/image" Target="../media/image19.tiff"/><Relationship Id="rId7" Type="http://schemas.openxmlformats.org/officeDocument/2006/relationships/image" Target="../media/image9.tiff"/><Relationship Id="rId12" Type="http://schemas.openxmlformats.org/officeDocument/2006/relationships/image" Target="../media/image21.tiff"/><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8.tiff"/><Relationship Id="rId11" Type="http://schemas.openxmlformats.org/officeDocument/2006/relationships/image" Target="../media/image13.tiff"/><Relationship Id="rId5" Type="http://schemas.openxmlformats.org/officeDocument/2006/relationships/image" Target="../media/image7.png"/><Relationship Id="rId15" Type="http://schemas.openxmlformats.org/officeDocument/2006/relationships/image" Target="../media/image15.tiff"/><Relationship Id="rId10" Type="http://schemas.openxmlformats.org/officeDocument/2006/relationships/image" Target="../media/image12.tiff"/><Relationship Id="rId4" Type="http://schemas.openxmlformats.org/officeDocument/2006/relationships/image" Target="../media/image20.tiff"/><Relationship Id="rId9" Type="http://schemas.openxmlformats.org/officeDocument/2006/relationships/image" Target="../media/image11.tiff"/><Relationship Id="rId14" Type="http://schemas.openxmlformats.org/officeDocument/2006/relationships/image" Target="../media/image14.tiff"/></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0.tiff"/><Relationship Id="rId18" Type="http://schemas.openxmlformats.org/officeDocument/2006/relationships/image" Target="../media/image22.tiff"/><Relationship Id="rId3" Type="http://schemas.openxmlformats.org/officeDocument/2006/relationships/image" Target="../media/image7.png"/><Relationship Id="rId7" Type="http://schemas.openxmlformats.org/officeDocument/2006/relationships/image" Target="../media/image17.png"/><Relationship Id="rId12" Type="http://schemas.openxmlformats.org/officeDocument/2006/relationships/image" Target="../media/image9.tiff"/><Relationship Id="rId17" Type="http://schemas.openxmlformats.org/officeDocument/2006/relationships/image" Target="../media/image21.tiff"/><Relationship Id="rId2" Type="http://schemas.openxmlformats.org/officeDocument/2006/relationships/notesSlide" Target="../notesSlides/notesSlide5.xml"/><Relationship Id="rId16" Type="http://schemas.openxmlformats.org/officeDocument/2006/relationships/image" Target="../media/image13.tiff"/><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8.tiff"/><Relationship Id="rId5" Type="http://schemas.openxmlformats.org/officeDocument/2006/relationships/image" Target="../media/image15.tiff"/><Relationship Id="rId15" Type="http://schemas.openxmlformats.org/officeDocument/2006/relationships/image" Target="../media/image12.tiff"/><Relationship Id="rId10" Type="http://schemas.openxmlformats.org/officeDocument/2006/relationships/image" Target="../media/image20.tiff"/><Relationship Id="rId4" Type="http://schemas.openxmlformats.org/officeDocument/2006/relationships/image" Target="../media/image14.tiff"/><Relationship Id="rId9" Type="http://schemas.openxmlformats.org/officeDocument/2006/relationships/image" Target="../media/image19.tiff"/><Relationship Id="rId14"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5850" y="970099"/>
            <a:ext cx="3373474" cy="3068899"/>
          </a:xfrm>
          <a:prstGeom prst="rect">
            <a:avLst/>
          </a:prstGeom>
        </p:spPr>
      </p:pic>
      <p:pic>
        <p:nvPicPr>
          <p:cNvPr id="17" name="Picture 16"/>
          <p:cNvPicPr>
            <a:picLocks noChangeAspect="1"/>
          </p:cNvPicPr>
          <p:nvPr/>
        </p:nvPicPr>
        <p:blipFill>
          <a:blip r:embed="rId5"/>
          <a:stretch>
            <a:fillRect/>
          </a:stretch>
        </p:blipFill>
        <p:spPr>
          <a:xfrm>
            <a:off x="6229315" y="1047749"/>
            <a:ext cx="3298244" cy="2924175"/>
          </a:xfrm>
          <a:prstGeom prst="rect">
            <a:avLst/>
          </a:prstGeom>
        </p:spPr>
      </p:pic>
      <p:sp>
        <p:nvSpPr>
          <p:cNvPr id="3" name="TextBox 2"/>
          <p:cNvSpPr txBox="1"/>
          <p:nvPr/>
        </p:nvSpPr>
        <p:spPr>
          <a:xfrm>
            <a:off x="105889" y="295275"/>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3122357" y="300359"/>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6398957" y="295275"/>
            <a:ext cx="341786" cy="369332"/>
          </a:xfrm>
          <a:prstGeom prst="rect">
            <a:avLst/>
          </a:prstGeom>
          <a:noFill/>
        </p:spPr>
        <p:txBody>
          <a:bodyPr wrap="square" rtlCol="0">
            <a:spAutoFit/>
          </a:bodyPr>
          <a:lstStyle/>
          <a:p>
            <a:r>
              <a:rPr lang="en-AU" dirty="0" smtClean="0"/>
              <a:t>c</a:t>
            </a:r>
            <a:endParaRPr lang="en-AU" dirty="0"/>
          </a:p>
        </p:txBody>
      </p:sp>
    </p:spTree>
    <p:extLst>
      <p:ext uri="{BB962C8B-B14F-4D97-AF65-F5344CB8AC3E}">
        <p14:creationId xmlns:p14="http://schemas.microsoft.com/office/powerpoint/2010/main" val="345499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a16="http://schemas.microsoft.com/office/drawing/2014/main" xmlns=""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2780571" y="637241"/>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6180099" y="637241"/>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2780571" y="4044707"/>
            <a:ext cx="341786" cy="369332"/>
          </a:xfrm>
          <a:prstGeom prst="rect">
            <a:avLst/>
          </a:prstGeom>
          <a:noFill/>
        </p:spPr>
        <p:txBody>
          <a:bodyPr wrap="square" rtlCol="0">
            <a:spAutoFit/>
          </a:bodyPr>
          <a:lstStyle/>
          <a:p>
            <a:r>
              <a:rPr lang="en-AU" dirty="0" smtClean="0"/>
              <a:t>c</a:t>
            </a:r>
            <a:endParaRPr lang="en-AU" dirty="0"/>
          </a:p>
        </p:txBody>
      </p:sp>
      <p:sp>
        <p:nvSpPr>
          <p:cNvPr id="2" name="TextBox 1"/>
          <p:cNvSpPr txBox="1"/>
          <p:nvPr/>
        </p:nvSpPr>
        <p:spPr>
          <a:xfrm>
            <a:off x="4995119" y="4162425"/>
            <a:ext cx="205531" cy="369332"/>
          </a:xfrm>
          <a:prstGeom prst="rect">
            <a:avLst/>
          </a:prstGeom>
          <a:noFill/>
        </p:spPr>
        <p:txBody>
          <a:bodyPr wrap="square" rtlCol="0">
            <a:spAutoFit/>
          </a:bodyPr>
          <a:lstStyle/>
          <a:p>
            <a:r>
              <a:rPr lang="en-AU" dirty="0" smtClean="0"/>
              <a:t>d</a:t>
            </a:r>
            <a:endParaRPr lang="en-AU" dirty="0"/>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a16="http://schemas.microsoft.com/office/drawing/2014/main" xmlns=""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3" name="Group 2"/>
          <p:cNvGrpSpPr/>
          <p:nvPr/>
        </p:nvGrpSpPr>
        <p:grpSpPr>
          <a:xfrm>
            <a:off x="6494711" y="6236836"/>
            <a:ext cx="1914609" cy="4529855"/>
            <a:chOff x="6928996" y="1387111"/>
            <a:chExt cx="1914609" cy="4529855"/>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2"/>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3"/>
            <a:stretch>
              <a:fillRect/>
            </a:stretch>
          </p:blipFill>
          <p:spPr>
            <a:xfrm>
              <a:off x="6928996" y="4393942"/>
              <a:ext cx="1914609" cy="1523024"/>
            </a:xfrm>
            <a:prstGeom prst="rect">
              <a:avLst/>
            </a:prstGeom>
          </p:spPr>
        </p:pic>
        <p:pic>
          <p:nvPicPr>
            <p:cNvPr id="2" name="Picture 1"/>
            <p:cNvPicPr>
              <a:picLocks noChangeAspect="1"/>
            </p:cNvPicPr>
            <p:nvPr/>
          </p:nvPicPr>
          <p:blipFill>
            <a:blip r:embed="rId14"/>
            <a:stretch>
              <a:fillRect/>
            </a:stretch>
          </p:blipFill>
          <p:spPr>
            <a:xfrm>
              <a:off x="6975642" y="2908294"/>
              <a:ext cx="1843005" cy="1459628"/>
            </a:xfrm>
            <a:prstGeom prst="rect">
              <a:avLst/>
            </a:prstGeom>
          </p:spPr>
        </p:pic>
      </p:grp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a16="http://schemas.microsoft.com/office/drawing/2014/main" xmlns=""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sp>
        <p:nvSpPr>
          <p:cNvPr id="38" name="TextBox 37">
            <a:extLst>
              <a:ext uri="{FF2B5EF4-FFF2-40B4-BE49-F238E27FC236}">
                <a16:creationId xmlns:a16="http://schemas.microsoft.com/office/drawing/2014/main" xmlns="" id="{036694F8-822A-4EA9-A83F-BB11CF14A3AC}"/>
              </a:ext>
            </a:extLst>
          </p:cNvPr>
          <p:cNvSpPr txBox="1"/>
          <p:nvPr/>
        </p:nvSpPr>
        <p:spPr>
          <a:xfrm>
            <a:off x="6210608" y="6107274"/>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120535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120" y="6990924"/>
            <a:ext cx="1644680" cy="139184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6300" y="8563982"/>
            <a:ext cx="1644680" cy="1391848"/>
          </a:xfrm>
          <a:prstGeom prst="rect">
            <a:avLst/>
          </a:prstGeom>
        </p:spPr>
      </p:pic>
      <p:grpSp>
        <p:nvGrpSpPr>
          <p:cNvPr id="19" name="Group 18"/>
          <p:cNvGrpSpPr/>
          <p:nvPr/>
        </p:nvGrpSpPr>
        <p:grpSpPr>
          <a:xfrm>
            <a:off x="-216980" y="1302147"/>
            <a:ext cx="6922658" cy="5303173"/>
            <a:chOff x="-181204" y="2712895"/>
            <a:chExt cx="4618017" cy="3935116"/>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sp>
        <p:nvSpPr>
          <p:cNvPr id="39" name="TextBox 38">
            <a:extLst>
              <a:ext uri="{FF2B5EF4-FFF2-40B4-BE49-F238E27FC236}">
                <a16:creationId xmlns:a16="http://schemas.microsoft.com/office/drawing/2014/main" xmlns="" id="{036694F8-822A-4EA9-A83F-BB11CF14A3AC}"/>
              </a:ext>
            </a:extLst>
          </p:cNvPr>
          <p:cNvSpPr txBox="1"/>
          <p:nvPr/>
        </p:nvSpPr>
        <p:spPr>
          <a:xfrm>
            <a:off x="235027" y="6552996"/>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4297" y="6886139"/>
            <a:ext cx="1697164" cy="1501981"/>
          </a:xfrm>
          <a:prstGeom prst="rect">
            <a:avLst/>
          </a:prstGeom>
        </p:spPr>
      </p:pic>
      <p:pic>
        <p:nvPicPr>
          <p:cNvPr id="58" name="Picture 5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30743" y="8524152"/>
            <a:ext cx="1697164" cy="1501981"/>
          </a:xfrm>
          <a:prstGeom prst="rect">
            <a:avLst/>
          </a:prstGeom>
        </p:spPr>
      </p:pic>
      <p:pic>
        <p:nvPicPr>
          <p:cNvPr id="63" name="Picture 6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73" name="TextBox 72"/>
          <p:cNvSpPr txBox="1"/>
          <p:nvPr/>
        </p:nvSpPr>
        <p:spPr>
          <a:xfrm>
            <a:off x="6033976" y="674959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897146" y="6860119"/>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033976" y="830237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897146" y="8257186"/>
            <a:ext cx="293444" cy="261610"/>
          </a:xfrm>
          <a:prstGeom prst="rect">
            <a:avLst/>
          </a:prstGeom>
          <a:noFill/>
        </p:spPr>
        <p:txBody>
          <a:bodyPr wrap="square" rtlCol="0">
            <a:spAutoFit/>
          </a:bodyPr>
          <a:lstStyle/>
          <a:p>
            <a:r>
              <a:rPr lang="en-AU" sz="1100" dirty="0" smtClean="0"/>
              <a:t>iv</a:t>
            </a:r>
            <a:endParaRPr lang="en-AU" sz="1200" dirty="0"/>
          </a:p>
        </p:txBody>
      </p:sp>
      <p:grpSp>
        <p:nvGrpSpPr>
          <p:cNvPr id="81" name="Group 80">
            <a:extLst>
              <a:ext uri="{FF2B5EF4-FFF2-40B4-BE49-F238E27FC236}">
                <a16:creationId xmlns:a16="http://schemas.microsoft.com/office/drawing/2014/main" xmlns="" id="{334CF8EC-60BE-4F39-9DAB-83E63FCF813B}"/>
              </a:ext>
            </a:extLst>
          </p:cNvPr>
          <p:cNvGrpSpPr/>
          <p:nvPr/>
        </p:nvGrpSpPr>
        <p:grpSpPr>
          <a:xfrm>
            <a:off x="6628564" y="1301247"/>
            <a:ext cx="2203331" cy="1607047"/>
            <a:chOff x="7655405" y="3259993"/>
            <a:chExt cx="4386283" cy="3144942"/>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6"/>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xmlns="" id="{8C4EAC27-4656-410C-A78C-43C390974B69}"/>
                </a:ext>
              </a:extLst>
            </p:cNvPr>
            <p:cNvSpPr txBox="1"/>
            <p:nvPr/>
          </p:nvSpPr>
          <p:spPr>
            <a:xfrm>
              <a:off x="7655405" y="3259993"/>
              <a:ext cx="504846" cy="485737"/>
            </a:xfrm>
            <a:prstGeom prst="rect">
              <a:avLst/>
            </a:prstGeom>
            <a:noFill/>
          </p:spPr>
          <p:txBody>
            <a:bodyPr wrap="none" rtlCol="0">
              <a:spAutoFit/>
            </a:bodyPr>
            <a:lstStyle/>
            <a:p>
              <a:r>
                <a:rPr lang="en-AU" sz="1013" dirty="0" smtClean="0"/>
                <a:t>b</a:t>
              </a:r>
              <a:endParaRPr lang="en-AU" sz="1013" dirty="0"/>
            </a:p>
          </p:txBody>
        </p:sp>
      </p:grpSp>
      <p:pic>
        <p:nvPicPr>
          <p:cNvPr id="84" name="Picture 83"/>
          <p:cNvPicPr>
            <a:picLocks noChangeAspect="1"/>
          </p:cNvPicPr>
          <p:nvPr/>
        </p:nvPicPr>
        <p:blipFill>
          <a:blip r:embed="rId17"/>
          <a:stretch>
            <a:fillRect/>
          </a:stretch>
        </p:blipFill>
        <p:spPr>
          <a:xfrm>
            <a:off x="6928996" y="4393942"/>
            <a:ext cx="1914609" cy="1523024"/>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2" name="Picture 1"/>
          <p:cNvPicPr>
            <a:picLocks noChangeAspect="1"/>
          </p:cNvPicPr>
          <p:nvPr/>
        </p:nvPicPr>
        <p:blipFill>
          <a:blip r:embed="rId18"/>
          <a:stretch>
            <a:fillRect/>
          </a:stretch>
        </p:blipFill>
        <p:spPr>
          <a:xfrm>
            <a:off x="6975642" y="2908294"/>
            <a:ext cx="1843005" cy="1459628"/>
          </a:xfrm>
          <a:prstGeom prst="rect">
            <a:avLst/>
          </a:prstGeom>
        </p:spPr>
      </p:pic>
      <p:sp>
        <p:nvSpPr>
          <p:cNvPr id="44" name="TextBox 43">
            <a:extLst>
              <a:ext uri="{FF2B5EF4-FFF2-40B4-BE49-F238E27FC236}">
                <a16:creationId xmlns:a16="http://schemas.microsoft.com/office/drawing/2014/main" xmlns="" id="{036694F8-822A-4EA9-A83F-BB11CF14A3AC}"/>
              </a:ext>
            </a:extLst>
          </p:cNvPr>
          <p:cNvSpPr txBox="1"/>
          <p:nvPr/>
        </p:nvSpPr>
        <p:spPr>
          <a:xfrm>
            <a:off x="6061211" y="6552996"/>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2984" y="6558235"/>
            <a:ext cx="6922658" cy="5303173"/>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7" name="Group 6"/>
          <p:cNvGrpSpPr/>
          <p:nvPr/>
        </p:nvGrpSpPr>
        <p:grpSpPr>
          <a:xfrm>
            <a:off x="6875154" y="6558235"/>
            <a:ext cx="2215041" cy="4615719"/>
            <a:chOff x="6975642" y="6865607"/>
            <a:chExt cx="2215041" cy="4615719"/>
          </a:xfrm>
        </p:grpSpPr>
        <p:grpSp>
          <p:nvGrpSpPr>
            <p:cNvPr id="81" name="Group 80">
              <a:extLst>
                <a:ext uri="{FF2B5EF4-FFF2-40B4-BE49-F238E27FC236}">
                  <a16:creationId xmlns:a16="http://schemas.microsoft.com/office/drawing/2014/main" xmlns="" id="{334CF8EC-60BE-4F39-9DAB-83E63FCF813B}"/>
                </a:ext>
              </a:extLst>
            </p:cNvPr>
            <p:cNvGrpSpPr/>
            <p:nvPr/>
          </p:nvGrpSpPr>
          <p:grpSpPr>
            <a:xfrm>
              <a:off x="6975642" y="6865607"/>
              <a:ext cx="2203331" cy="1607047"/>
              <a:chOff x="7655405" y="3259993"/>
              <a:chExt cx="4386283" cy="3144942"/>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6"/>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xmlns="" id="{8C4EAC27-4656-410C-A78C-43C390974B69}"/>
                  </a:ext>
                </a:extLst>
              </p:cNvPr>
              <p:cNvSpPr txBox="1"/>
              <p:nvPr/>
            </p:nvSpPr>
            <p:spPr>
              <a:xfrm>
                <a:off x="7655405" y="3259993"/>
                <a:ext cx="504846" cy="485737"/>
              </a:xfrm>
              <a:prstGeom prst="rect">
                <a:avLst/>
              </a:prstGeom>
              <a:noFill/>
            </p:spPr>
            <p:txBody>
              <a:bodyPr wrap="none" rtlCol="0">
                <a:spAutoFit/>
              </a:bodyPr>
              <a:lstStyle/>
              <a:p>
                <a:r>
                  <a:rPr lang="en-AU" sz="1013" dirty="0" smtClean="0"/>
                  <a:t>b</a:t>
                </a:r>
                <a:endParaRPr lang="en-AU" sz="1013" dirty="0"/>
              </a:p>
            </p:txBody>
          </p:sp>
        </p:grpSp>
        <p:pic>
          <p:nvPicPr>
            <p:cNvPr id="84" name="Picture 83"/>
            <p:cNvPicPr>
              <a:picLocks noChangeAspect="1"/>
            </p:cNvPicPr>
            <p:nvPr/>
          </p:nvPicPr>
          <p:blipFill>
            <a:blip r:embed="rId7"/>
            <a:stretch>
              <a:fillRect/>
            </a:stretch>
          </p:blipFill>
          <p:spPr>
            <a:xfrm>
              <a:off x="7276074" y="9958302"/>
              <a:ext cx="1914609" cy="1523024"/>
            </a:xfrm>
            <a:prstGeom prst="rect">
              <a:avLst/>
            </a:prstGeom>
          </p:spPr>
        </p:pic>
        <p:pic>
          <p:nvPicPr>
            <p:cNvPr id="2" name="Picture 1"/>
            <p:cNvPicPr>
              <a:picLocks noChangeAspect="1"/>
            </p:cNvPicPr>
            <p:nvPr/>
          </p:nvPicPr>
          <p:blipFill>
            <a:blip r:embed="rId8"/>
            <a:stretch>
              <a:fillRect/>
            </a:stretch>
          </p:blipFill>
          <p:spPr>
            <a:xfrm>
              <a:off x="7322720" y="8472654"/>
              <a:ext cx="1843005" cy="1459628"/>
            </a:xfrm>
            <a:prstGeom prst="rect">
              <a:avLst/>
            </a:prstGeom>
          </p:spPr>
        </p:pic>
      </p:grpSp>
      <p:grpSp>
        <p:nvGrpSpPr>
          <p:cNvPr id="3" name="Group 2"/>
          <p:cNvGrpSpPr/>
          <p:nvPr/>
        </p:nvGrpSpPr>
        <p:grpSpPr>
          <a:xfrm>
            <a:off x="52984" y="2735509"/>
            <a:ext cx="9196434" cy="3473137"/>
            <a:chOff x="235027" y="6552996"/>
            <a:chExt cx="9196434" cy="3473137"/>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99120" y="6990924"/>
              <a:ext cx="1644680" cy="1391848"/>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66300" y="8563982"/>
              <a:ext cx="1644680" cy="1391848"/>
            </a:xfrm>
            <a:prstGeom prst="rect">
              <a:avLst/>
            </a:prstGeom>
          </p:spPr>
        </p:pic>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sp>
          <p:nvSpPr>
            <p:cNvPr id="39" name="TextBox 38">
              <a:extLst>
                <a:ext uri="{FF2B5EF4-FFF2-40B4-BE49-F238E27FC236}">
                  <a16:creationId xmlns:a16="http://schemas.microsoft.com/office/drawing/2014/main" xmlns="" id="{036694F8-822A-4EA9-A83F-BB11CF14A3AC}"/>
                </a:ext>
              </a:extLst>
            </p:cNvPr>
            <p:cNvSpPr txBox="1"/>
            <p:nvPr/>
          </p:nvSpPr>
          <p:spPr>
            <a:xfrm>
              <a:off x="235027" y="6552996"/>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34297" y="6886139"/>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730743" y="8524152"/>
              <a:ext cx="1697164" cy="1501981"/>
            </a:xfrm>
            <a:prstGeom prst="rect">
              <a:avLst/>
            </a:prstGeom>
          </p:spPr>
        </p:pic>
        <p:sp>
          <p:nvSpPr>
            <p:cNvPr id="73" name="TextBox 72"/>
            <p:cNvSpPr txBox="1"/>
            <p:nvPr/>
          </p:nvSpPr>
          <p:spPr>
            <a:xfrm>
              <a:off x="6033976" y="674959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897146" y="6860119"/>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033976" y="830237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897146" y="8257186"/>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a16="http://schemas.microsoft.com/office/drawing/2014/main" xmlns="" id="{036694F8-822A-4EA9-A83F-BB11CF14A3AC}"/>
                </a:ext>
              </a:extLst>
            </p:cNvPr>
            <p:cNvSpPr txBox="1"/>
            <p:nvPr/>
          </p:nvSpPr>
          <p:spPr>
            <a:xfrm>
              <a:off x="6061211" y="6552996"/>
              <a:ext cx="205508" cy="276999"/>
            </a:xfrm>
            <a:prstGeom prst="rect">
              <a:avLst/>
            </a:prstGeom>
            <a:noFill/>
          </p:spPr>
          <p:txBody>
            <a:bodyPr wrap="square" rtlCol="0">
              <a:spAutoFit/>
            </a:bodyPr>
            <a:lstStyle/>
            <a:p>
              <a:r>
                <a:rPr lang="en-AU" sz="1200" dirty="0" smtClean="0"/>
                <a:t>d</a:t>
              </a:r>
              <a:endParaRPr lang="en-AU" sz="1200" dirty="0"/>
            </a:p>
          </p:txBody>
        </p:sp>
      </p:grpSp>
    </p:spTree>
    <p:extLst>
      <p:ext uri="{BB962C8B-B14F-4D97-AF65-F5344CB8AC3E}">
        <p14:creationId xmlns:p14="http://schemas.microsoft.com/office/powerpoint/2010/main" val="2463510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15432</TotalTime>
  <Words>4131</Words>
  <Application>Microsoft Office PowerPoint</Application>
  <PresentationFormat>A3 Paper (297x420 mm)</PresentationFormat>
  <Paragraphs>156</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211</cp:revision>
  <dcterms:created xsi:type="dcterms:W3CDTF">2017-05-24T05:40:48Z</dcterms:created>
  <dcterms:modified xsi:type="dcterms:W3CDTF">2017-07-10T10:04:51Z</dcterms:modified>
</cp:coreProperties>
</file>