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6" autoAdjust="0"/>
  </p:normalViewPr>
  <p:slideViewPr>
    <p:cSldViewPr snapToGrid="0">
      <p:cViewPr>
        <p:scale>
          <a:sx n="200" d="100"/>
          <a:sy n="200" d="100"/>
        </p:scale>
        <p:origin x="-121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1FCB-FFF7-4A61-A5C6-C50455374D1F}" type="datetimeFigureOut">
              <a:rPr lang="en-AU" smtClean="0"/>
              <a:t>12/04/2018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E5A9F-F398-41FE-A401-97529ED2DCBD}" type="slidenum">
              <a:rPr lang="en-AU" smtClean="0"/>
              <a:t>‹#›</a:t>
            </a:fld>
            <a:endParaRPr lang="en-AU"/>
          </a:p>
        </p:txBody>
      </p:sp>
    </p:spTree>
    <p:extLst>
      <p:ext uri="{BB962C8B-B14F-4D97-AF65-F5344CB8AC3E}">
        <p14:creationId xmlns:p14="http://schemas.microsoft.com/office/powerpoint/2010/main" val="2121085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338932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90391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97313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61604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828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428447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D04FFC-C665-4B75-ABA2-871BBC76FE3C}" type="datetimeFigureOut">
              <a:rPr lang="en-AU" smtClean="0"/>
              <a:t>12/04/2018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4477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0D04FFC-C665-4B75-ABA2-871BBC76FE3C}"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28846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0D04FFC-C665-4B75-ABA2-871BBC76FE3C}" type="datetimeFigureOut">
              <a:rPr lang="en-AU" smtClean="0"/>
              <a:t>12/04/2018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5252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0D04FFC-C665-4B75-ABA2-871BBC76FE3C}" type="datetimeFigureOut">
              <a:rPr lang="en-AU" smtClean="0"/>
              <a:t>12/04/2018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231960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04FFC-C665-4B75-ABA2-871BBC76FE3C}" type="datetimeFigureOut">
              <a:rPr lang="en-AU" smtClean="0"/>
              <a:t>12/04/2018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9365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37105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D04FFC-C665-4B75-ABA2-871BBC76FE3C}" type="datetimeFigureOut">
              <a:rPr lang="en-AU" smtClean="0"/>
              <a:t>12/04/2018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EFAB9E2-2D5A-4EC7-B85A-BD2444982E65}" type="slidenum">
              <a:rPr lang="en-AU" smtClean="0"/>
              <a:t>‹#›</a:t>
            </a:fld>
            <a:endParaRPr lang="en-AU"/>
          </a:p>
        </p:txBody>
      </p:sp>
    </p:spTree>
    <p:extLst>
      <p:ext uri="{BB962C8B-B14F-4D97-AF65-F5344CB8AC3E}">
        <p14:creationId xmlns:p14="http://schemas.microsoft.com/office/powerpoint/2010/main" val="182927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04FFC-C665-4B75-ABA2-871BBC76FE3C}" type="datetimeFigureOut">
              <a:rPr lang="en-AU" smtClean="0"/>
              <a:t>12/04/2018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AB9E2-2D5A-4EC7-B85A-BD2444982E65}" type="slidenum">
              <a:rPr lang="en-AU" smtClean="0"/>
              <a:t>‹#›</a:t>
            </a:fld>
            <a:endParaRPr lang="en-AU"/>
          </a:p>
        </p:txBody>
      </p:sp>
    </p:spTree>
    <p:extLst>
      <p:ext uri="{BB962C8B-B14F-4D97-AF65-F5344CB8AC3E}">
        <p14:creationId xmlns:p14="http://schemas.microsoft.com/office/powerpoint/2010/main" val="392013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tiff"/><Relationship Id="rId13" Type="http://schemas.openxmlformats.org/officeDocument/2006/relationships/image" Target="../media/image16.png"/><Relationship Id="rId3" Type="http://schemas.openxmlformats.org/officeDocument/2006/relationships/image" Target="../media/image6.tiff"/><Relationship Id="rId7" Type="http://schemas.openxmlformats.org/officeDocument/2006/relationships/image" Target="../media/image10.tiff"/><Relationship Id="rId12" Type="http://schemas.openxmlformats.org/officeDocument/2006/relationships/image" Target="../media/image15.tiff"/><Relationship Id="rId2" Type="http://schemas.openxmlformats.org/officeDocument/2006/relationships/notesSlide" Target="../notesSlides/notesSlide2.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tiff"/><Relationship Id="rId11" Type="http://schemas.openxmlformats.org/officeDocument/2006/relationships/image" Target="../media/image14.tiff"/><Relationship Id="rId5" Type="http://schemas.openxmlformats.org/officeDocument/2006/relationships/image" Target="../media/image8.tiff"/><Relationship Id="rId15" Type="http://schemas.openxmlformats.org/officeDocument/2006/relationships/image" Target="../media/image18.png"/><Relationship Id="rId10" Type="http://schemas.openxmlformats.org/officeDocument/2006/relationships/image" Target="../media/image13.tiff"/><Relationship Id="rId4" Type="http://schemas.openxmlformats.org/officeDocument/2006/relationships/image" Target="../media/image7.tiff"/><Relationship Id="rId9" Type="http://schemas.openxmlformats.org/officeDocument/2006/relationships/image" Target="../media/image12.tiff"/><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4859612" y="272868"/>
            <a:ext cx="110094" cy="191271"/>
          </a:xfrm>
          <a:prstGeom prst="rect">
            <a:avLst/>
          </a:prstGeom>
          <a:noFill/>
        </p:spPr>
        <p:txBody>
          <a:bodyPr wrap="square" rtlCol="0">
            <a:spAutoFit/>
          </a:bodyPr>
          <a:lstStyle/>
          <a:p>
            <a:r>
              <a:rPr lang="en-AU" sz="643"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0977" y="237447"/>
            <a:ext cx="1368359" cy="1926302"/>
          </a:xfrm>
          <a:prstGeom prst="rect">
            <a:avLst/>
          </a:prstGeom>
        </p:spPr>
      </p:pic>
      <p:pic>
        <p:nvPicPr>
          <p:cNvPr id="36" name="Picture 35"/>
          <p:cNvPicPr>
            <a:picLocks noChangeAspect="1"/>
          </p:cNvPicPr>
          <p:nvPr/>
        </p:nvPicPr>
        <p:blipFill>
          <a:blip r:embed="rId4"/>
          <a:stretch>
            <a:fillRect/>
          </a:stretch>
        </p:blipFill>
        <p:spPr>
          <a:xfrm>
            <a:off x="3610977" y="2591917"/>
            <a:ext cx="1142232" cy="871002"/>
          </a:xfrm>
          <a:prstGeom prst="rect">
            <a:avLst/>
          </a:prstGeom>
        </p:spPr>
      </p:pic>
      <p:grpSp>
        <p:nvGrpSpPr>
          <p:cNvPr id="8" name="Group 7"/>
          <p:cNvGrpSpPr/>
          <p:nvPr/>
        </p:nvGrpSpPr>
        <p:grpSpPr>
          <a:xfrm>
            <a:off x="4990077" y="421261"/>
            <a:ext cx="1729626" cy="1633145"/>
            <a:chOff x="671824" y="1653267"/>
            <a:chExt cx="6668639" cy="6199336"/>
          </a:xfrm>
        </p:grpSpPr>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10" name="TextBox 9"/>
            <p:cNvSpPr txBox="1"/>
            <p:nvPr/>
          </p:nvSpPr>
          <p:spPr>
            <a:xfrm>
              <a:off x="2713632" y="3962400"/>
              <a:ext cx="1022034" cy="820248"/>
            </a:xfrm>
            <a:prstGeom prst="rect">
              <a:avLst/>
            </a:prstGeom>
            <a:noFill/>
          </p:spPr>
          <p:txBody>
            <a:bodyPr wrap="square" rtlCol="0">
              <a:spAutoFit/>
            </a:bodyPr>
            <a:lstStyle/>
            <a:p>
              <a:r>
                <a:rPr lang="en-AU" sz="402" dirty="0"/>
                <a:t>64%</a:t>
              </a:r>
            </a:p>
          </p:txBody>
        </p:sp>
        <p:sp>
          <p:nvSpPr>
            <p:cNvPr id="11" name="TextBox 10"/>
            <p:cNvSpPr txBox="1"/>
            <p:nvPr/>
          </p:nvSpPr>
          <p:spPr>
            <a:xfrm>
              <a:off x="2459942" y="3795264"/>
              <a:ext cx="2199041" cy="585370"/>
            </a:xfrm>
            <a:prstGeom prst="rect">
              <a:avLst/>
            </a:prstGeom>
            <a:noFill/>
          </p:spPr>
          <p:txBody>
            <a:bodyPr wrap="square" rtlCol="0">
              <a:spAutoFit/>
            </a:bodyPr>
            <a:lstStyle/>
            <a:p>
              <a:r>
                <a:rPr lang="en-AU" sz="402" dirty="0"/>
                <a:t>Photosynthesis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19703" y="241136"/>
            <a:ext cx="1895708" cy="1922613"/>
          </a:xfrm>
          <a:prstGeom prst="rect">
            <a:avLst/>
          </a:prstGeom>
        </p:spPr>
      </p:pic>
      <p:grpSp>
        <p:nvGrpSpPr>
          <p:cNvPr id="13" name="Group 12">
            <a:extLst>
              <a:ext uri="{FF2B5EF4-FFF2-40B4-BE49-F238E27FC236}">
                <a16:creationId xmlns:a16="http://schemas.microsoft.com/office/drawing/2014/main" id="{C9FFF9FF-C604-459E-BA51-CAAD744824C9}"/>
              </a:ext>
            </a:extLst>
          </p:cNvPr>
          <p:cNvGrpSpPr/>
          <p:nvPr/>
        </p:nvGrpSpPr>
        <p:grpSpPr>
          <a:xfrm>
            <a:off x="4839102" y="2464822"/>
            <a:ext cx="1361105" cy="1039301"/>
            <a:chOff x="-3343354" y="1339480"/>
            <a:chExt cx="4852762" cy="3433097"/>
          </a:xfrm>
        </p:grpSpPr>
        <p:pic>
          <p:nvPicPr>
            <p:cNvPr id="14" name="Picture 13"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15" name="TextBox 14">
              <a:extLst>
                <a:ext uri="{FF2B5EF4-FFF2-40B4-BE49-F238E27FC236}">
                  <a16:creationId xmlns:a16="http://schemas.microsoft.com/office/drawing/2014/main" id="{589E7152-499C-44E8-BA29-4777970B8AAA}"/>
                </a:ext>
              </a:extLst>
            </p:cNvPr>
            <p:cNvSpPr txBox="1"/>
            <p:nvPr/>
          </p:nvSpPr>
          <p:spPr>
            <a:xfrm>
              <a:off x="-3343354" y="4253015"/>
              <a:ext cx="4852762" cy="519562"/>
            </a:xfrm>
            <a:prstGeom prst="rect">
              <a:avLst/>
            </a:prstGeom>
            <a:noFill/>
          </p:spPr>
          <p:txBody>
            <a:bodyPr wrap="square" rtlCol="0">
              <a:spAutoFit/>
            </a:bodyPr>
            <a:lstStyle/>
            <a:p>
              <a:r>
                <a:rPr lang="en-US" sz="422" dirty="0"/>
                <a:t>&lt;500 proteins account for &gt;90% total leaf protein</a:t>
              </a:r>
            </a:p>
          </p:txBody>
        </p:sp>
      </p:grpSp>
      <p:sp>
        <p:nvSpPr>
          <p:cNvPr id="16" name="Rectangle 15"/>
          <p:cNvSpPr/>
          <p:nvPr/>
        </p:nvSpPr>
        <p:spPr>
          <a:xfrm>
            <a:off x="6153120" y="2170786"/>
            <a:ext cx="2425472" cy="13038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964"/>
          </a:p>
        </p:txBody>
      </p:sp>
    </p:spTree>
    <p:extLst>
      <p:ext uri="{BB962C8B-B14F-4D97-AF65-F5344CB8AC3E}">
        <p14:creationId xmlns:p14="http://schemas.microsoft.com/office/powerpoint/2010/main" val="845689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3698645" y="3577279"/>
            <a:ext cx="2729563" cy="1739206"/>
            <a:chOff x="91676" y="8847134"/>
            <a:chExt cx="5095184" cy="3246518"/>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3" y="8847134"/>
              <a:ext cx="133474" cy="341598"/>
            </a:xfrm>
            <a:prstGeom prst="rect">
              <a:avLst/>
            </a:prstGeom>
            <a:noFill/>
          </p:spPr>
          <p:txBody>
            <a:bodyPr wrap="square" rtlCol="0">
              <a:spAutoFit/>
            </a:bodyPr>
            <a:lstStyle/>
            <a:p>
              <a:r>
                <a:rPr lang="en-AU" sz="589" dirty="0" err="1"/>
                <a:t>i</a:t>
              </a:r>
              <a:endParaRPr lang="en-AU" sz="643" dirty="0"/>
            </a:p>
          </p:txBody>
        </p:sp>
        <p:sp>
          <p:nvSpPr>
            <p:cNvPr id="68" name="TextBox 67"/>
            <p:cNvSpPr txBox="1"/>
            <p:nvPr/>
          </p:nvSpPr>
          <p:spPr>
            <a:xfrm>
              <a:off x="2017932" y="8847134"/>
              <a:ext cx="467156" cy="341598"/>
            </a:xfrm>
            <a:prstGeom prst="rect">
              <a:avLst/>
            </a:prstGeom>
            <a:noFill/>
          </p:spPr>
          <p:txBody>
            <a:bodyPr wrap="square" rtlCol="0">
              <a:spAutoFit/>
            </a:bodyPr>
            <a:lstStyle/>
            <a:p>
              <a:r>
                <a:rPr lang="en-AU" sz="589" dirty="0"/>
                <a:t>iii</a:t>
              </a:r>
              <a:endParaRPr lang="en-AU" sz="643" dirty="0"/>
            </a:p>
          </p:txBody>
        </p:sp>
        <p:sp>
          <p:nvSpPr>
            <p:cNvPr id="69" name="TextBox 68"/>
            <p:cNvSpPr txBox="1"/>
            <p:nvPr/>
          </p:nvSpPr>
          <p:spPr>
            <a:xfrm>
              <a:off x="3689749" y="8847134"/>
              <a:ext cx="368112" cy="341598"/>
            </a:xfrm>
            <a:prstGeom prst="rect">
              <a:avLst/>
            </a:prstGeom>
            <a:noFill/>
          </p:spPr>
          <p:txBody>
            <a:bodyPr wrap="square" rtlCol="0">
              <a:spAutoFit/>
            </a:bodyPr>
            <a:lstStyle/>
            <a:p>
              <a:r>
                <a:rPr lang="en-AU" sz="589" dirty="0"/>
                <a:t>v</a:t>
              </a:r>
              <a:endParaRPr lang="en-AU" sz="643" dirty="0"/>
            </a:p>
          </p:txBody>
        </p:sp>
        <p:sp>
          <p:nvSpPr>
            <p:cNvPr id="70" name="TextBox 69"/>
            <p:cNvSpPr txBox="1"/>
            <p:nvPr/>
          </p:nvSpPr>
          <p:spPr>
            <a:xfrm>
              <a:off x="285154" y="10360288"/>
              <a:ext cx="277810" cy="510841"/>
            </a:xfrm>
            <a:prstGeom prst="rect">
              <a:avLst/>
            </a:prstGeom>
            <a:noFill/>
          </p:spPr>
          <p:txBody>
            <a:bodyPr wrap="square" rtlCol="0">
              <a:spAutoFit/>
            </a:bodyPr>
            <a:lstStyle/>
            <a:p>
              <a:r>
                <a:rPr lang="en-AU" sz="589" dirty="0"/>
                <a:t>ii</a:t>
              </a:r>
              <a:endParaRPr lang="en-AU" sz="643" dirty="0"/>
            </a:p>
          </p:txBody>
        </p:sp>
        <p:sp>
          <p:nvSpPr>
            <p:cNvPr id="71" name="TextBox 70"/>
            <p:cNvSpPr txBox="1"/>
            <p:nvPr/>
          </p:nvSpPr>
          <p:spPr>
            <a:xfrm>
              <a:off x="1958701" y="10360288"/>
              <a:ext cx="325521" cy="510841"/>
            </a:xfrm>
            <a:prstGeom prst="rect">
              <a:avLst/>
            </a:prstGeom>
            <a:noFill/>
          </p:spPr>
          <p:txBody>
            <a:bodyPr wrap="square" rtlCol="0">
              <a:spAutoFit/>
            </a:bodyPr>
            <a:lstStyle/>
            <a:p>
              <a:r>
                <a:rPr lang="en-AU" sz="589" dirty="0"/>
                <a:t>iv</a:t>
              </a:r>
              <a:endParaRPr lang="en-AU" sz="643" dirty="0"/>
            </a:p>
          </p:txBody>
        </p:sp>
        <p:sp>
          <p:nvSpPr>
            <p:cNvPr id="72" name="TextBox 71"/>
            <p:cNvSpPr txBox="1"/>
            <p:nvPr/>
          </p:nvSpPr>
          <p:spPr>
            <a:xfrm>
              <a:off x="3656959" y="10360288"/>
              <a:ext cx="300810" cy="510841"/>
            </a:xfrm>
            <a:prstGeom prst="rect">
              <a:avLst/>
            </a:prstGeom>
            <a:noFill/>
          </p:spPr>
          <p:txBody>
            <a:bodyPr wrap="square" rtlCol="0">
              <a:spAutoFit/>
            </a:bodyPr>
            <a:lstStyle/>
            <a:p>
              <a:r>
                <a:rPr lang="en-AU" sz="589" dirty="0"/>
                <a:t>vi</a:t>
              </a:r>
              <a:endParaRPr lang="en-AU" sz="643" dirty="0"/>
            </a:p>
          </p:txBody>
        </p:sp>
      </p:grpSp>
      <p:grpSp>
        <p:nvGrpSpPr>
          <p:cNvPr id="3" name="Group 2"/>
          <p:cNvGrpSpPr/>
          <p:nvPr/>
        </p:nvGrpSpPr>
        <p:grpSpPr>
          <a:xfrm>
            <a:off x="6710856" y="3561364"/>
            <a:ext cx="1865963" cy="1809779"/>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9" cy="357039"/>
            </a:xfrm>
            <a:prstGeom prst="rect">
              <a:avLst/>
            </a:prstGeom>
            <a:noFill/>
          </p:spPr>
          <p:txBody>
            <a:bodyPr wrap="square" rtlCol="0">
              <a:spAutoFit/>
            </a:bodyPr>
            <a:lstStyle/>
            <a:p>
              <a:r>
                <a:rPr lang="en-AU" sz="643" dirty="0"/>
                <a:t>c</a:t>
              </a:r>
            </a:p>
          </p:txBody>
        </p:sp>
        <p:pic>
          <p:nvPicPr>
            <p:cNvPr id="57" name="Picture 5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9" y="7227370"/>
              <a:ext cx="133474" cy="341598"/>
            </a:xfrm>
            <a:prstGeom prst="rect">
              <a:avLst/>
            </a:prstGeom>
            <a:noFill/>
          </p:spPr>
          <p:txBody>
            <a:bodyPr wrap="square" rtlCol="0">
              <a:spAutoFit/>
            </a:bodyPr>
            <a:lstStyle/>
            <a:p>
              <a:r>
                <a:rPr lang="en-AU" sz="589" dirty="0" err="1"/>
                <a:t>i</a:t>
              </a:r>
              <a:endParaRPr lang="en-AU" sz="643" dirty="0"/>
            </a:p>
          </p:txBody>
        </p:sp>
        <p:sp>
          <p:nvSpPr>
            <p:cNvPr id="74" name="TextBox 73"/>
            <p:cNvSpPr txBox="1"/>
            <p:nvPr/>
          </p:nvSpPr>
          <p:spPr>
            <a:xfrm>
              <a:off x="7933123" y="7240985"/>
              <a:ext cx="368290" cy="680085"/>
            </a:xfrm>
            <a:prstGeom prst="rect">
              <a:avLst/>
            </a:prstGeom>
            <a:noFill/>
          </p:spPr>
          <p:txBody>
            <a:bodyPr wrap="square" rtlCol="0">
              <a:spAutoFit/>
            </a:bodyPr>
            <a:lstStyle/>
            <a:p>
              <a:r>
                <a:rPr lang="en-AU" sz="589" dirty="0"/>
                <a:t>iii</a:t>
              </a:r>
              <a:endParaRPr lang="en-AU" sz="643" dirty="0"/>
            </a:p>
          </p:txBody>
        </p:sp>
        <p:sp>
          <p:nvSpPr>
            <p:cNvPr id="75" name="TextBox 74"/>
            <p:cNvSpPr txBox="1"/>
            <p:nvPr/>
          </p:nvSpPr>
          <p:spPr>
            <a:xfrm>
              <a:off x="6206654" y="8606879"/>
              <a:ext cx="322749" cy="510841"/>
            </a:xfrm>
            <a:prstGeom prst="rect">
              <a:avLst/>
            </a:prstGeom>
            <a:noFill/>
          </p:spPr>
          <p:txBody>
            <a:bodyPr wrap="square" rtlCol="0">
              <a:spAutoFit/>
            </a:bodyPr>
            <a:lstStyle/>
            <a:p>
              <a:r>
                <a:rPr lang="en-AU" sz="589" dirty="0"/>
                <a:t>ii</a:t>
              </a:r>
              <a:endParaRPr lang="en-AU" sz="643" dirty="0"/>
            </a:p>
          </p:txBody>
        </p:sp>
        <p:sp>
          <p:nvSpPr>
            <p:cNvPr id="76" name="TextBox 75"/>
            <p:cNvSpPr txBox="1"/>
            <p:nvPr/>
          </p:nvSpPr>
          <p:spPr>
            <a:xfrm>
              <a:off x="7933123" y="8638052"/>
              <a:ext cx="293444" cy="510841"/>
            </a:xfrm>
            <a:prstGeom prst="rect">
              <a:avLst/>
            </a:prstGeom>
            <a:noFill/>
          </p:spPr>
          <p:txBody>
            <a:bodyPr wrap="square" rtlCol="0">
              <a:spAutoFit/>
            </a:bodyPr>
            <a:lstStyle/>
            <a:p>
              <a:r>
                <a:rPr lang="en-AU" sz="589" dirty="0"/>
                <a:t>iv</a:t>
              </a:r>
              <a:endParaRPr lang="en-AU" sz="643" dirty="0"/>
            </a:p>
          </p:txBody>
        </p:sp>
      </p:grpSp>
      <p:pic>
        <p:nvPicPr>
          <p:cNvPr id="14" name="Picture 13"/>
          <p:cNvPicPr>
            <a:picLocks noChangeAspect="1"/>
          </p:cNvPicPr>
          <p:nvPr/>
        </p:nvPicPr>
        <p:blipFill>
          <a:blip r:embed="rId13"/>
          <a:stretch>
            <a:fillRect/>
          </a:stretch>
        </p:blipFill>
        <p:spPr>
          <a:xfrm>
            <a:off x="7242022" y="1410899"/>
            <a:ext cx="1025683" cy="802122"/>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7255312" y="636621"/>
            <a:ext cx="999103" cy="846268"/>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4"/>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817282" cy="642499"/>
            </a:xfrm>
            <a:prstGeom prst="rect">
              <a:avLst/>
            </a:prstGeom>
            <a:noFill/>
          </p:spPr>
          <p:txBody>
            <a:bodyPr wrap="none" rtlCol="0">
              <a:spAutoFit/>
            </a:bodyPr>
            <a:lstStyle/>
            <a:p>
              <a:r>
                <a:rPr lang="en-AU" sz="543" dirty="0"/>
                <a:t>e</a:t>
              </a:r>
            </a:p>
          </p:txBody>
        </p:sp>
      </p:grpSp>
      <p:pic>
        <p:nvPicPr>
          <p:cNvPr id="84" name="Picture 83"/>
          <p:cNvPicPr>
            <a:picLocks noChangeAspect="1"/>
          </p:cNvPicPr>
          <p:nvPr/>
        </p:nvPicPr>
        <p:blipFill>
          <a:blip r:embed="rId15"/>
          <a:stretch>
            <a:fillRect/>
          </a:stretch>
        </p:blipFill>
        <p:spPr>
          <a:xfrm>
            <a:off x="7240815" y="2208528"/>
            <a:ext cx="1025683" cy="815906"/>
          </a:xfrm>
          <a:prstGeom prst="rect">
            <a:avLst/>
          </a:prstGeom>
        </p:spPr>
      </p:pic>
      <p:sp>
        <p:nvSpPr>
          <p:cNvPr id="48" name="TextBox 47"/>
          <p:cNvSpPr txBox="1"/>
          <p:nvPr/>
        </p:nvSpPr>
        <p:spPr>
          <a:xfrm>
            <a:off x="-2302604" y="820856"/>
            <a:ext cx="2183946" cy="4840299"/>
          </a:xfrm>
          <a:prstGeom prst="rect">
            <a:avLst/>
          </a:prstGeom>
          <a:noFill/>
        </p:spPr>
        <p:txBody>
          <a:bodyPr wrap="square" rtlCol="0">
            <a:spAutoFit/>
          </a:bodyPr>
          <a:lstStyle/>
          <a:p>
            <a:r>
              <a:rPr lang="en-AU" sz="964" dirty="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is substantial variation in the total protein – LMA relationship, indicating that LMA is responding to other requirements than photosynthetic capacity.  </a:t>
            </a:r>
          </a:p>
          <a:p>
            <a:endParaRPr lang="en-AU" sz="964" dirty="0"/>
          </a:p>
          <a:p>
            <a:r>
              <a:rPr lang="en-AU" sz="964" dirty="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sz="964" dirty="0"/>
          </a:p>
          <a:p>
            <a:r>
              <a:rPr lang="en-AU" sz="964" dirty="0"/>
              <a:t>Low per leaf area protein abundance at warm, wet sites is more closely associated with low LMA than low protein concentration, while high per leaf area protein abundance at cool, dry sites is strongly associated with high protein concentration.</a:t>
            </a:r>
          </a:p>
        </p:txBody>
      </p:sp>
      <p:pic>
        <p:nvPicPr>
          <p:cNvPr id="5" name="Picture 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704189" y="598141"/>
            <a:ext cx="3006667" cy="2899286"/>
          </a:xfrm>
          <a:prstGeom prst="rect">
            <a:avLst/>
          </a:prstGeom>
        </p:spPr>
      </p:pic>
      <p:cxnSp>
        <p:nvCxnSpPr>
          <p:cNvPr id="7" name="Straight Connector 6"/>
          <p:cNvCxnSpPr/>
          <p:nvPr/>
        </p:nvCxnSpPr>
        <p:spPr>
          <a:xfrm flipV="1">
            <a:off x="4467225" y="750094"/>
            <a:ext cx="1828742" cy="1832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27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1451</Words>
  <Application>Microsoft Office PowerPoint</Application>
  <PresentationFormat>Widescreen</PresentationFormat>
  <Paragraphs>52</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3</cp:revision>
  <dcterms:created xsi:type="dcterms:W3CDTF">2017-08-29T05:17:08Z</dcterms:created>
  <dcterms:modified xsi:type="dcterms:W3CDTF">2018-04-12T03:39:33Z</dcterms:modified>
</cp:coreProperties>
</file>