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6" autoAdjust="0"/>
  </p:normalViewPr>
  <p:slideViewPr>
    <p:cSldViewPr snapToGrid="0">
      <p:cViewPr>
        <p:scale>
          <a:sx n="200" d="100"/>
          <a:sy n="200" d="100"/>
        </p:scale>
        <p:origin x="-1218" y="-1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1FCB-FFF7-4A61-A5C6-C50455374D1F}" type="datetimeFigureOut">
              <a:rPr lang="en-AU" smtClean="0"/>
              <a:t>24/04/2018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5A9F-F398-41FE-A401-97529ED2DCBD}" type="slidenum">
              <a:rPr lang="en-AU" smtClean="0"/>
              <a:t>‹#›</a:t>
            </a:fld>
            <a:endParaRPr lang="en-AU"/>
          </a:p>
        </p:txBody>
      </p:sp>
    </p:spTree>
    <p:extLst>
      <p:ext uri="{BB962C8B-B14F-4D97-AF65-F5344CB8AC3E}">
        <p14:creationId xmlns:p14="http://schemas.microsoft.com/office/powerpoint/2010/main" val="212108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33893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a:t>
            </a:r>
            <a:r>
              <a:rPr lang="en-AU" dirty="0" err="1" smtClean="0"/>
              <a:t>Climograph</a:t>
            </a:r>
            <a:r>
              <a:rPr lang="en-AU" baseline="0" dirty="0" smtClean="0"/>
              <a:t> of sampling sites showing biome coverage (adapted from Whittaker 1975). </a:t>
            </a:r>
            <a:r>
              <a:rPr lang="en-AU" dirty="0" smtClean="0"/>
              <a:t>Mean </a:t>
            </a:r>
            <a:r>
              <a:rPr lang="en-AU" dirty="0" smtClean="0"/>
              <a:t>annual temperature (</a:t>
            </a:r>
            <a:r>
              <a:rPr lang="en-AU" dirty="0" err="1" smtClean="0"/>
              <a:t>oC</a:t>
            </a:r>
            <a:r>
              <a:rPr lang="en-AU" dirty="0" smtClean="0"/>
              <a:t>) and mean annual precipitation (mm, log scaled) of sampling sites (triangles) were distributed orthogonally with respect to one another (r = </a:t>
            </a:r>
            <a:r>
              <a:rPr lang="en-AU" dirty="0" smtClean="0"/>
              <a:t>),</a:t>
            </a:r>
            <a:r>
              <a:rPr lang="en-AU" baseline="0" dirty="0" smtClean="0"/>
              <a:t> and six of the nine major biome types are represented by sampling sites.</a:t>
            </a:r>
            <a:endParaRPr lang="en-AU" dirty="0" smtClean="0"/>
          </a:p>
          <a:p>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 Protein functional composition</a:t>
            </a:r>
            <a:r>
              <a:rPr lang="en-AU" baseline="0" dirty="0" smtClean="0"/>
              <a:t> of the average eucalypt leaf.</a:t>
            </a:r>
            <a:r>
              <a:rPr lang="en-AU" b="0" dirty="0" smtClean="0"/>
              <a:t> </a:t>
            </a:r>
            <a:r>
              <a:rPr lang="en-AU" dirty="0" smtClean="0"/>
              <a:t>We used a hierarchical protein functional annotation system (MAPMAN/Mercator, ref) to assign proteins to functional groupings. Here we show the average abundances of proteins associated with the major functional groupings in eucalypt leaves; angular fraction indicates the proportion of protein associated with a named functional category. 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(green); protein synthesis, folding and degradation is the second largest top-level category (blue). % values represent</a:t>
            </a:r>
            <a:r>
              <a:rPr lang="en-AU" baseline="0" dirty="0" smtClean="0"/>
              <a:t> averages of leaf 324 samples across 32 eucalypt species.</a:t>
            </a:r>
            <a:endParaRPr lang="en-AU" dirty="0" smtClean="0"/>
          </a:p>
          <a:p>
            <a:endParaRPr lang="en-AU" dirty="0" smtClean="0"/>
          </a:p>
          <a:p>
            <a:r>
              <a:rPr lang="en-AU" sz="1200" b="0" i="0" kern="1200" dirty="0" smtClean="0">
                <a:solidFill>
                  <a:schemeClr val="tx1"/>
                </a:solidFill>
                <a:effectLst/>
                <a:latin typeface="+mn-lt"/>
                <a:ea typeface="+mn-ea"/>
                <a:cs typeface="+mn-cs"/>
              </a:rPr>
              <a:t>Whittaker, R.H. 1975. </a:t>
            </a:r>
            <a:r>
              <a:rPr lang="en-AU" sz="1200" b="0" i="1" kern="1200" dirty="0" smtClean="0">
                <a:solidFill>
                  <a:schemeClr val="tx1"/>
                </a:solidFill>
                <a:effectLst/>
                <a:latin typeface="+mn-lt"/>
                <a:ea typeface="+mn-ea"/>
                <a:cs typeface="+mn-cs"/>
              </a:rPr>
              <a:t>Communities and Ecosystems.</a:t>
            </a:r>
            <a:r>
              <a:rPr lang="en-AU" sz="1200" b="0" i="0" kern="1200" dirty="0" smtClean="0">
                <a:solidFill>
                  <a:schemeClr val="tx1"/>
                </a:solidFill>
                <a:effectLst/>
                <a:latin typeface="+mn-lt"/>
                <a:ea typeface="+mn-ea"/>
                <a:cs typeface="+mn-cs"/>
              </a:rPr>
              <a:t> MacMillan Publishing, New York, USA.</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88105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90391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9731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61604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82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42844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04FFC-C665-4B75-ABA2-871BBC76FE3C}" type="datetimeFigureOut">
              <a:rPr lang="en-AU" smtClean="0"/>
              <a:t>24/04/2018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447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D04FFC-C665-4B75-ABA2-871BBC76FE3C}" type="datetimeFigureOut">
              <a:rPr lang="en-AU" smtClean="0"/>
              <a:t>24/04/2018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846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D04FFC-C665-4B75-ABA2-871BBC76FE3C}" type="datetimeFigureOut">
              <a:rPr lang="en-AU" smtClean="0"/>
              <a:t>24/04/2018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5252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D04FFC-C665-4B75-ABA2-871BBC76FE3C}" type="datetimeFigureOut">
              <a:rPr lang="en-AU" smtClean="0"/>
              <a:t>24/04/2018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3196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4FFC-C665-4B75-ABA2-871BBC76FE3C}" type="datetimeFigureOut">
              <a:rPr lang="en-AU" smtClean="0"/>
              <a:t>24/04/2018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936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7105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24/04/2018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829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04FFC-C665-4B75-ABA2-871BBC76FE3C}" type="datetimeFigureOut">
              <a:rPr lang="en-AU" smtClean="0"/>
              <a:t>24/04/2018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9E2-2D5A-4EC7-B85A-BD2444982E65}" type="slidenum">
              <a:rPr lang="en-AU" smtClean="0"/>
              <a:t>‹#›</a:t>
            </a:fld>
            <a:endParaRPr lang="en-AU"/>
          </a:p>
        </p:txBody>
      </p:sp>
    </p:spTree>
    <p:extLst>
      <p:ext uri="{BB962C8B-B14F-4D97-AF65-F5344CB8AC3E}">
        <p14:creationId xmlns:p14="http://schemas.microsoft.com/office/powerpoint/2010/main" val="39201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977" y="237447"/>
            <a:ext cx="1368359" cy="1926302"/>
          </a:xfrm>
          <a:prstGeom prst="rect">
            <a:avLst/>
          </a:prstGeom>
        </p:spPr>
      </p:pic>
      <p:grpSp>
        <p:nvGrpSpPr>
          <p:cNvPr id="8" name="Group 7"/>
          <p:cNvGrpSpPr/>
          <p:nvPr/>
        </p:nvGrpSpPr>
        <p:grpSpPr>
          <a:xfrm>
            <a:off x="4990077" y="421261"/>
            <a:ext cx="1729626" cy="1633145"/>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9703" y="241136"/>
            <a:ext cx="1895708" cy="1922613"/>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5312548" y="2606428"/>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0977" y="2497085"/>
            <a:ext cx="1845871" cy="1677144"/>
          </a:xfrm>
          <a:prstGeom prst="rect">
            <a:avLst/>
          </a:prstGeom>
        </p:spPr>
      </p:pic>
    </p:spTree>
    <p:extLst>
      <p:ext uri="{BB962C8B-B14F-4D97-AF65-F5344CB8AC3E}">
        <p14:creationId xmlns:p14="http://schemas.microsoft.com/office/powerpoint/2010/main" val="8456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227" y="272868"/>
            <a:ext cx="1368359" cy="1926302"/>
          </a:xfrm>
          <a:prstGeom prst="rect">
            <a:avLst/>
          </a:prstGeom>
        </p:spPr>
      </p:pic>
      <p:grpSp>
        <p:nvGrpSpPr>
          <p:cNvPr id="8" name="Group 7"/>
          <p:cNvGrpSpPr/>
          <p:nvPr/>
        </p:nvGrpSpPr>
        <p:grpSpPr>
          <a:xfrm>
            <a:off x="2960603" y="2358307"/>
            <a:ext cx="2430470" cy="2315121"/>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534" y="2268040"/>
            <a:ext cx="2482613" cy="2517848"/>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6153311" y="720962"/>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8138" y="491874"/>
            <a:ext cx="1845871" cy="1677144"/>
          </a:xfrm>
          <a:prstGeom prst="rect">
            <a:avLst/>
          </a:prstGeom>
        </p:spPr>
      </p:pic>
    </p:spTree>
    <p:extLst>
      <p:ext uri="{BB962C8B-B14F-4D97-AF65-F5344CB8AC3E}">
        <p14:creationId xmlns:p14="http://schemas.microsoft.com/office/powerpoint/2010/main" val="1829000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229" y="254642"/>
            <a:ext cx="3418734" cy="3296636"/>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8645" y="3661838"/>
            <a:ext cx="909195" cy="804633"/>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49858" y="4497957"/>
            <a:ext cx="909195" cy="804633"/>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9082" y="3661838"/>
            <a:ext cx="909195" cy="804633"/>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0295" y="4497740"/>
            <a:ext cx="909195" cy="804633"/>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0691" y="3661621"/>
            <a:ext cx="909195" cy="804633"/>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19013" y="4511852"/>
            <a:ext cx="909195" cy="804633"/>
          </a:xfrm>
          <a:prstGeom prst="rect">
            <a:avLst/>
          </a:prstGeom>
        </p:spPr>
      </p:pic>
      <p:sp>
        <p:nvSpPr>
          <p:cNvPr id="67" name="TextBox 66"/>
          <p:cNvSpPr txBox="1"/>
          <p:nvPr/>
        </p:nvSpPr>
        <p:spPr>
          <a:xfrm>
            <a:off x="3816506" y="3577279"/>
            <a:ext cx="71504" cy="182999"/>
          </a:xfrm>
          <a:prstGeom prst="rect">
            <a:avLst/>
          </a:prstGeom>
          <a:noFill/>
        </p:spPr>
        <p:txBody>
          <a:bodyPr wrap="square" rtlCol="0">
            <a:spAutoFit/>
          </a:bodyPr>
          <a:lstStyle/>
          <a:p>
            <a:r>
              <a:rPr lang="en-AU" sz="589" dirty="0" err="1"/>
              <a:t>i</a:t>
            </a:r>
            <a:endParaRPr lang="en-AU" sz="643" dirty="0"/>
          </a:p>
        </p:txBody>
      </p:sp>
      <p:sp>
        <p:nvSpPr>
          <p:cNvPr id="68" name="TextBox 67"/>
          <p:cNvSpPr txBox="1"/>
          <p:nvPr/>
        </p:nvSpPr>
        <p:spPr>
          <a:xfrm>
            <a:off x="4730568" y="3577279"/>
            <a:ext cx="250262" cy="182999"/>
          </a:xfrm>
          <a:prstGeom prst="rect">
            <a:avLst/>
          </a:prstGeom>
          <a:noFill/>
        </p:spPr>
        <p:txBody>
          <a:bodyPr wrap="square" rtlCol="0">
            <a:spAutoFit/>
          </a:bodyPr>
          <a:lstStyle/>
          <a:p>
            <a:r>
              <a:rPr lang="en-AU" sz="589" dirty="0"/>
              <a:t>iii</a:t>
            </a:r>
            <a:endParaRPr lang="en-AU" sz="643" dirty="0"/>
          </a:p>
        </p:txBody>
      </p:sp>
      <p:sp>
        <p:nvSpPr>
          <p:cNvPr id="69" name="TextBox 68"/>
          <p:cNvSpPr txBox="1"/>
          <p:nvPr/>
        </p:nvSpPr>
        <p:spPr>
          <a:xfrm>
            <a:off x="5626184" y="3577279"/>
            <a:ext cx="197203" cy="182999"/>
          </a:xfrm>
          <a:prstGeom prst="rect">
            <a:avLst/>
          </a:prstGeom>
          <a:noFill/>
        </p:spPr>
        <p:txBody>
          <a:bodyPr wrap="square" rtlCol="0">
            <a:spAutoFit/>
          </a:bodyPr>
          <a:lstStyle/>
          <a:p>
            <a:r>
              <a:rPr lang="en-AU" sz="589" dirty="0"/>
              <a:t>v</a:t>
            </a:r>
            <a:endParaRPr lang="en-AU" sz="643" dirty="0"/>
          </a:p>
        </p:txBody>
      </p:sp>
      <p:sp>
        <p:nvSpPr>
          <p:cNvPr id="70" name="TextBox 69"/>
          <p:cNvSpPr txBox="1"/>
          <p:nvPr/>
        </p:nvSpPr>
        <p:spPr>
          <a:xfrm>
            <a:off x="3802294" y="4387897"/>
            <a:ext cx="148827" cy="273665"/>
          </a:xfrm>
          <a:prstGeom prst="rect">
            <a:avLst/>
          </a:prstGeom>
          <a:noFill/>
        </p:spPr>
        <p:txBody>
          <a:bodyPr wrap="square" rtlCol="0">
            <a:spAutoFit/>
          </a:bodyPr>
          <a:lstStyle/>
          <a:p>
            <a:r>
              <a:rPr lang="en-AU" sz="589" dirty="0"/>
              <a:t>ii</a:t>
            </a:r>
            <a:endParaRPr lang="en-AU" sz="643" dirty="0"/>
          </a:p>
        </p:txBody>
      </p:sp>
      <p:sp>
        <p:nvSpPr>
          <p:cNvPr id="71" name="TextBox 70"/>
          <p:cNvSpPr txBox="1"/>
          <p:nvPr/>
        </p:nvSpPr>
        <p:spPr>
          <a:xfrm>
            <a:off x="4698837" y="4387897"/>
            <a:ext cx="174386" cy="273665"/>
          </a:xfrm>
          <a:prstGeom prst="rect">
            <a:avLst/>
          </a:prstGeom>
          <a:noFill/>
        </p:spPr>
        <p:txBody>
          <a:bodyPr wrap="square" rtlCol="0">
            <a:spAutoFit/>
          </a:bodyPr>
          <a:lstStyle/>
          <a:p>
            <a:r>
              <a:rPr lang="en-AU" sz="589" dirty="0"/>
              <a:t>iv</a:t>
            </a:r>
            <a:endParaRPr lang="en-AU" sz="643" dirty="0"/>
          </a:p>
        </p:txBody>
      </p:sp>
      <p:sp>
        <p:nvSpPr>
          <p:cNvPr id="72" name="TextBox 71"/>
          <p:cNvSpPr txBox="1"/>
          <p:nvPr/>
        </p:nvSpPr>
        <p:spPr>
          <a:xfrm>
            <a:off x="5608618" y="4387897"/>
            <a:ext cx="161148" cy="273665"/>
          </a:xfrm>
          <a:prstGeom prst="rect">
            <a:avLst/>
          </a:prstGeom>
          <a:noFill/>
        </p:spPr>
        <p:txBody>
          <a:bodyPr wrap="square" rtlCol="0">
            <a:spAutoFit/>
          </a:bodyPr>
          <a:lstStyle/>
          <a:p>
            <a:r>
              <a:rPr lang="en-AU" sz="589" dirty="0"/>
              <a:t>vi</a:t>
            </a:r>
            <a:endParaRPr lang="en-AU" sz="643" dirty="0"/>
          </a:p>
        </p:txBody>
      </p:sp>
      <p:grpSp>
        <p:nvGrpSpPr>
          <p:cNvPr id="3" name="Group 2"/>
          <p:cNvGrpSpPr/>
          <p:nvPr/>
        </p:nvGrpSpPr>
        <p:grpSpPr>
          <a:xfrm>
            <a:off x="6710856" y="3561364"/>
            <a:ext cx="1865963" cy="1809779"/>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9" cy="357039"/>
            </a:xfrm>
            <a:prstGeom prst="rect">
              <a:avLst/>
            </a:prstGeom>
            <a:noFill/>
          </p:spPr>
          <p:txBody>
            <a:bodyPr wrap="square" rtlCol="0">
              <a:spAutoFit/>
            </a:bodyPr>
            <a:lstStyle/>
            <a:p>
              <a:r>
                <a:rPr lang="en-AU" sz="643"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9" y="7227370"/>
              <a:ext cx="133474" cy="341598"/>
            </a:xfrm>
            <a:prstGeom prst="rect">
              <a:avLst/>
            </a:prstGeom>
            <a:noFill/>
          </p:spPr>
          <p:txBody>
            <a:bodyPr wrap="square" rtlCol="0">
              <a:spAutoFit/>
            </a:bodyPr>
            <a:lstStyle/>
            <a:p>
              <a:r>
                <a:rPr lang="en-AU" sz="589" dirty="0" err="1"/>
                <a:t>i</a:t>
              </a:r>
              <a:endParaRPr lang="en-AU" sz="643" dirty="0"/>
            </a:p>
          </p:txBody>
        </p:sp>
        <p:sp>
          <p:nvSpPr>
            <p:cNvPr id="74" name="TextBox 73"/>
            <p:cNvSpPr txBox="1"/>
            <p:nvPr/>
          </p:nvSpPr>
          <p:spPr>
            <a:xfrm>
              <a:off x="7933123" y="7240985"/>
              <a:ext cx="368290" cy="680085"/>
            </a:xfrm>
            <a:prstGeom prst="rect">
              <a:avLst/>
            </a:prstGeom>
            <a:noFill/>
          </p:spPr>
          <p:txBody>
            <a:bodyPr wrap="square" rtlCol="0">
              <a:spAutoFit/>
            </a:bodyPr>
            <a:lstStyle/>
            <a:p>
              <a:r>
                <a:rPr lang="en-AU" sz="589" dirty="0"/>
                <a:t>iii</a:t>
              </a:r>
              <a:endParaRPr lang="en-AU" sz="643" dirty="0"/>
            </a:p>
          </p:txBody>
        </p:sp>
        <p:sp>
          <p:nvSpPr>
            <p:cNvPr id="75" name="TextBox 74"/>
            <p:cNvSpPr txBox="1"/>
            <p:nvPr/>
          </p:nvSpPr>
          <p:spPr>
            <a:xfrm>
              <a:off x="6206654" y="8606879"/>
              <a:ext cx="322749" cy="510841"/>
            </a:xfrm>
            <a:prstGeom prst="rect">
              <a:avLst/>
            </a:prstGeom>
            <a:noFill/>
          </p:spPr>
          <p:txBody>
            <a:bodyPr wrap="square" rtlCol="0">
              <a:spAutoFit/>
            </a:bodyPr>
            <a:lstStyle/>
            <a:p>
              <a:r>
                <a:rPr lang="en-AU" sz="589" dirty="0"/>
                <a:t>ii</a:t>
              </a:r>
              <a:endParaRPr lang="en-AU" sz="643" dirty="0"/>
            </a:p>
          </p:txBody>
        </p:sp>
        <p:sp>
          <p:nvSpPr>
            <p:cNvPr id="76" name="TextBox 75"/>
            <p:cNvSpPr txBox="1"/>
            <p:nvPr/>
          </p:nvSpPr>
          <p:spPr>
            <a:xfrm>
              <a:off x="7933123" y="8638052"/>
              <a:ext cx="293444" cy="510841"/>
            </a:xfrm>
            <a:prstGeom prst="rect">
              <a:avLst/>
            </a:prstGeom>
            <a:noFill/>
          </p:spPr>
          <p:txBody>
            <a:bodyPr wrap="square" rtlCol="0">
              <a:spAutoFit/>
            </a:bodyPr>
            <a:lstStyle/>
            <a:p>
              <a:r>
                <a:rPr lang="en-AU" sz="589" dirty="0"/>
                <a:t>iv</a:t>
              </a:r>
              <a:endParaRPr lang="en-AU" sz="643" dirty="0"/>
            </a:p>
          </p:txBody>
        </p:sp>
      </p:grpSp>
      <p:pic>
        <p:nvPicPr>
          <p:cNvPr id="14" name="Picture 13"/>
          <p:cNvPicPr>
            <a:picLocks noChangeAspect="1"/>
          </p:cNvPicPr>
          <p:nvPr/>
        </p:nvPicPr>
        <p:blipFill>
          <a:blip r:embed="rId14"/>
          <a:stretch>
            <a:fillRect/>
          </a:stretch>
        </p:blipFill>
        <p:spPr>
          <a:xfrm>
            <a:off x="7242022" y="1410899"/>
            <a:ext cx="1025683" cy="802122"/>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7255312" y="636621"/>
            <a:ext cx="999103" cy="846268"/>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817282" cy="642499"/>
            </a:xfrm>
            <a:prstGeom prst="rect">
              <a:avLst/>
            </a:prstGeom>
            <a:noFill/>
          </p:spPr>
          <p:txBody>
            <a:bodyPr wrap="none" rtlCol="0">
              <a:spAutoFit/>
            </a:bodyPr>
            <a:lstStyle/>
            <a:p>
              <a:r>
                <a:rPr lang="en-AU" sz="543" dirty="0"/>
                <a:t>e</a:t>
              </a:r>
            </a:p>
          </p:txBody>
        </p:sp>
      </p:grpSp>
      <p:pic>
        <p:nvPicPr>
          <p:cNvPr id="84" name="Picture 83"/>
          <p:cNvPicPr>
            <a:picLocks noChangeAspect="1"/>
          </p:cNvPicPr>
          <p:nvPr/>
        </p:nvPicPr>
        <p:blipFill>
          <a:blip r:embed="rId16"/>
          <a:stretch>
            <a:fillRect/>
          </a:stretch>
        </p:blipFill>
        <p:spPr>
          <a:xfrm>
            <a:off x="7240815" y="2208528"/>
            <a:ext cx="1025683" cy="815906"/>
          </a:xfrm>
          <a:prstGeom prst="rect">
            <a:avLst/>
          </a:prstGeom>
        </p:spPr>
      </p:pic>
      <p:sp>
        <p:nvSpPr>
          <p:cNvPr id="48" name="TextBox 47"/>
          <p:cNvSpPr txBox="1"/>
          <p:nvPr/>
        </p:nvSpPr>
        <p:spPr>
          <a:xfrm>
            <a:off x="-2302604" y="820856"/>
            <a:ext cx="2183946" cy="4840299"/>
          </a:xfrm>
          <a:prstGeom prst="rect">
            <a:avLst/>
          </a:prstGeom>
          <a:noFill/>
        </p:spPr>
        <p:txBody>
          <a:bodyPr wrap="square" rtlCol="0">
            <a:spAutoFit/>
          </a:bodyPr>
          <a:lstStyle/>
          <a:p>
            <a:r>
              <a:rPr lang="en-AU" sz="964" dirty="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is substantial variation in the total protein – LMA relationship, indicating that LMA is responding to other requirements than photosynthetic capacity.  </a:t>
            </a:r>
          </a:p>
          <a:p>
            <a:endParaRPr lang="en-AU" sz="964" dirty="0"/>
          </a:p>
          <a:p>
            <a:r>
              <a:rPr lang="en-AU" sz="964" dirty="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sz="964" dirty="0"/>
          </a:p>
          <a:p>
            <a:r>
              <a:rPr lang="en-AU" sz="964" dirty="0"/>
              <a:t>Low per leaf area protein abundance at warm, wet sites is more closely associated with low LMA than low protein concentration, while high per leaf area protein abundance at cool, dry sites is strongly associated with high protein concentration.</a:t>
            </a:r>
          </a:p>
        </p:txBody>
      </p:sp>
      <p:cxnSp>
        <p:nvCxnSpPr>
          <p:cNvPr id="7" name="Straight Connector 6"/>
          <p:cNvCxnSpPr/>
          <p:nvPr/>
        </p:nvCxnSpPr>
        <p:spPr>
          <a:xfrm flipV="1">
            <a:off x="4288779" y="380326"/>
            <a:ext cx="2328206" cy="2479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2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1787</Words>
  <Application>Microsoft Office PowerPoint</Application>
  <PresentationFormat>Widescreen</PresentationFormat>
  <Paragraphs>66</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12</cp:revision>
  <dcterms:created xsi:type="dcterms:W3CDTF">2017-08-29T05:17:08Z</dcterms:created>
  <dcterms:modified xsi:type="dcterms:W3CDTF">2018-04-24T02:10:27Z</dcterms:modified>
</cp:coreProperties>
</file>