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36" autoAdjust="0"/>
  </p:normalViewPr>
  <p:slideViewPr>
    <p:cSldViewPr snapToGrid="0">
      <p:cViewPr>
        <p:scale>
          <a:sx n="125" d="100"/>
          <a:sy n="125" d="100"/>
        </p:scale>
        <p:origin x="1908" y="-54"/>
      </p:cViewPr>
      <p:guideLst/>
    </p:cSldViewPr>
  </p:slideViewPr>
  <p:notesTextViewPr>
    <p:cViewPr>
      <p:scale>
        <a:sx n="1" d="1"/>
        <a:sy n="1" d="1"/>
      </p:scale>
      <p:origin x="0" y="-129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B1FCB-FFF7-4A61-A5C6-C50455374D1F}" type="datetimeFigureOut">
              <a:rPr lang="en-AU" smtClean="0"/>
              <a:t>24/04/2018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E5A9F-F398-41FE-A401-97529ED2DCBD}" type="slidenum">
              <a:rPr lang="en-AU" smtClean="0"/>
              <a:t>‹#›</a:t>
            </a:fld>
            <a:endParaRPr lang="en-AU"/>
          </a:p>
        </p:txBody>
      </p:sp>
    </p:spTree>
    <p:extLst>
      <p:ext uri="{BB962C8B-B14F-4D97-AF65-F5344CB8AC3E}">
        <p14:creationId xmlns:p14="http://schemas.microsoft.com/office/powerpoint/2010/main" val="2121085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338932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a:t>
            </a:r>
            <a:r>
              <a:rPr lang="en-AU" dirty="0" err="1" smtClean="0"/>
              <a:t>Climograph</a:t>
            </a:r>
            <a:r>
              <a:rPr lang="en-AU" baseline="0" dirty="0" smtClean="0"/>
              <a:t> of sampling sites showing biome coverage (adapted from Whittaker 1975). </a:t>
            </a:r>
            <a:r>
              <a:rPr lang="en-AU" dirty="0" smtClean="0"/>
              <a:t>Mean annual temperature (</a:t>
            </a:r>
            <a:r>
              <a:rPr lang="en-AU" dirty="0" err="1" smtClean="0"/>
              <a:t>oC</a:t>
            </a:r>
            <a:r>
              <a:rPr lang="en-AU" dirty="0" smtClean="0"/>
              <a:t>) and mean annual precipitation (mm, log scaled) of sampling sites (triangles) were distributed orthogonally with respect to one another (r = ),</a:t>
            </a:r>
            <a:r>
              <a:rPr lang="en-AU" baseline="0" dirty="0" smtClean="0"/>
              <a:t> and six of the nine major biome types are represented by sampling sites.</a:t>
            </a:r>
            <a:endParaRPr lang="en-AU" dirty="0" smtClean="0"/>
          </a:p>
          <a:p>
            <a:endParaRPr lang="en-A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c.) Protein functional composition</a:t>
            </a:r>
            <a:r>
              <a:rPr lang="en-AU" baseline="0" dirty="0" smtClean="0"/>
              <a:t> of the average eucalypt leaf.</a:t>
            </a:r>
            <a:r>
              <a:rPr lang="en-AU" b="0" dirty="0" smtClean="0"/>
              <a:t> </a:t>
            </a:r>
            <a:r>
              <a:rPr lang="en-AU" dirty="0" smtClean="0"/>
              <a:t>We used </a:t>
            </a:r>
            <a:r>
              <a:rPr lang="en-AU" dirty="0" smtClean="0"/>
              <a:t>the Mercator protein </a:t>
            </a:r>
            <a:r>
              <a:rPr lang="en-AU" dirty="0" smtClean="0"/>
              <a:t>functional annotation system </a:t>
            </a:r>
            <a:r>
              <a:rPr lang="en-AU" dirty="0" smtClean="0"/>
              <a:t>(Lohse</a:t>
            </a:r>
            <a:r>
              <a:rPr lang="en-AU" baseline="0" dirty="0" smtClean="0"/>
              <a:t> et al. 2013</a:t>
            </a:r>
            <a:r>
              <a:rPr lang="en-AU" dirty="0" smtClean="0"/>
              <a:t>) </a:t>
            </a:r>
            <a:r>
              <a:rPr lang="en-AU" dirty="0" smtClean="0"/>
              <a:t>to assign proteins to functional groupings. Here we show the average abundances of proteins associated with the major functional groupings in eucalypt leaves; angular fraction indicates the proportion of protein associated with a named functional category. The 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a:t>
            </a:r>
            <a:r>
              <a:rPr lang="en-AU" dirty="0" smtClean="0"/>
              <a:t>photosynthesis; </a:t>
            </a:r>
            <a:r>
              <a:rPr lang="en-AU" strike="sngStrike" baseline="0" dirty="0" smtClean="0"/>
              <a:t>protein synthesis, folding and degradation is the second largest top-level </a:t>
            </a:r>
            <a:r>
              <a:rPr lang="en-AU" strike="sngStrike" baseline="0" dirty="0" smtClean="0"/>
              <a:t>category.</a:t>
            </a:r>
            <a:r>
              <a:rPr lang="en-AU" dirty="0" smtClean="0"/>
              <a:t> </a:t>
            </a:r>
            <a:r>
              <a:rPr lang="en-AU" dirty="0" smtClean="0"/>
              <a:t>% values represent</a:t>
            </a:r>
            <a:r>
              <a:rPr lang="en-AU" baseline="0" dirty="0" smtClean="0"/>
              <a:t> averages of leaf 324 samples across 32 eucalypt species.</a:t>
            </a:r>
            <a:endParaRPr lang="en-AU" dirty="0" smtClean="0"/>
          </a:p>
          <a:p>
            <a:endParaRPr lang="en-AU" dirty="0" smtClean="0"/>
          </a:p>
          <a:p>
            <a:r>
              <a:rPr lang="en-AU" dirty="0" smtClean="0"/>
              <a:t>d.</a:t>
            </a:r>
            <a:r>
              <a:rPr lang="en-AU" baseline="0" dirty="0" smtClean="0"/>
              <a:t>) Abundance of photosynthesis-related proteins in the average eucalypt leaf.</a:t>
            </a:r>
          </a:p>
          <a:p>
            <a:endParaRPr lang="en-AU" dirty="0" smtClean="0"/>
          </a:p>
          <a:p>
            <a:r>
              <a:rPr lang="en-AU" sz="1200" b="0" i="0" kern="1200" dirty="0" smtClean="0">
                <a:solidFill>
                  <a:schemeClr val="tx1"/>
                </a:solidFill>
                <a:effectLst/>
                <a:latin typeface="+mn-lt"/>
                <a:ea typeface="+mn-ea"/>
                <a:cs typeface="+mn-cs"/>
              </a:rPr>
              <a:t>Whittaker, R.H. 1975. </a:t>
            </a:r>
            <a:r>
              <a:rPr lang="en-AU" sz="1200" b="0" i="1" kern="1200" dirty="0" smtClean="0">
                <a:solidFill>
                  <a:schemeClr val="tx1"/>
                </a:solidFill>
                <a:effectLst/>
                <a:latin typeface="+mn-lt"/>
                <a:ea typeface="+mn-ea"/>
                <a:cs typeface="+mn-cs"/>
              </a:rPr>
              <a:t>Communities and Ecosystems.</a:t>
            </a:r>
            <a:r>
              <a:rPr lang="en-AU" sz="1200" b="0" i="0" kern="1200" dirty="0" smtClean="0">
                <a:solidFill>
                  <a:schemeClr val="tx1"/>
                </a:solidFill>
                <a:effectLst/>
                <a:latin typeface="+mn-lt"/>
                <a:ea typeface="+mn-ea"/>
                <a:cs typeface="+mn-cs"/>
              </a:rPr>
              <a:t> MacMillan Publishing, New York, USA</a:t>
            </a:r>
            <a:r>
              <a:rPr lang="en-AU" sz="1200" b="0" i="0" kern="1200" dirty="0" smtClean="0">
                <a:solidFill>
                  <a:schemeClr val="tx1"/>
                </a:solidFill>
                <a:effectLst/>
                <a:latin typeface="+mn-lt"/>
                <a:ea typeface="+mn-ea"/>
                <a:cs typeface="+mn-cs"/>
              </a:rPr>
              <a:t>.</a:t>
            </a:r>
          </a:p>
          <a:p>
            <a:pPr fontAlgn="t"/>
            <a:r>
              <a:rPr lang="en-AU" sz="1200" kern="1200" dirty="0" smtClean="0">
                <a:solidFill>
                  <a:schemeClr val="tx1"/>
                </a:solidFill>
                <a:effectLst/>
                <a:latin typeface="+mn-lt"/>
                <a:ea typeface="+mn-ea"/>
                <a:cs typeface="+mn-cs"/>
              </a:rPr>
              <a:t>Lohse, M., Nagel, A., Herter, T., May, P., </a:t>
            </a:r>
            <a:r>
              <a:rPr lang="en-AU" sz="1200" kern="1200" dirty="0" err="1" smtClean="0">
                <a:solidFill>
                  <a:schemeClr val="tx1"/>
                </a:solidFill>
                <a:effectLst/>
                <a:latin typeface="+mn-lt"/>
                <a:ea typeface="+mn-ea"/>
                <a:cs typeface="+mn-cs"/>
              </a:rPr>
              <a:t>Schroda</a:t>
            </a:r>
            <a:r>
              <a:rPr lang="en-AU" sz="1200" kern="1200" dirty="0" smtClean="0">
                <a:solidFill>
                  <a:schemeClr val="tx1"/>
                </a:solidFill>
                <a:effectLst/>
                <a:latin typeface="+mn-lt"/>
                <a:ea typeface="+mn-ea"/>
                <a:cs typeface="+mn-cs"/>
              </a:rPr>
              <a:t>, M., </a:t>
            </a:r>
            <a:r>
              <a:rPr lang="en-AU" sz="1200" kern="1200" dirty="0" err="1" smtClean="0">
                <a:solidFill>
                  <a:schemeClr val="tx1"/>
                </a:solidFill>
                <a:effectLst/>
                <a:latin typeface="+mn-lt"/>
                <a:ea typeface="+mn-ea"/>
                <a:cs typeface="+mn-cs"/>
              </a:rPr>
              <a:t>Zrenner</a:t>
            </a:r>
            <a:r>
              <a:rPr lang="en-AU" sz="1200" kern="1200" dirty="0" smtClean="0">
                <a:solidFill>
                  <a:schemeClr val="tx1"/>
                </a:solidFill>
                <a:effectLst/>
                <a:latin typeface="+mn-lt"/>
                <a:ea typeface="+mn-ea"/>
                <a:cs typeface="+mn-cs"/>
              </a:rPr>
              <a:t>, R., Stitt, M., &amp; </a:t>
            </a:r>
            <a:r>
              <a:rPr lang="en-AU" sz="1200" kern="1200" dirty="0" err="1" smtClean="0">
                <a:solidFill>
                  <a:schemeClr val="tx1"/>
                </a:solidFill>
                <a:effectLst/>
                <a:latin typeface="+mn-lt"/>
                <a:ea typeface="+mn-ea"/>
                <a:cs typeface="+mn-cs"/>
              </a:rPr>
              <a:t>Usadel</a:t>
            </a:r>
            <a:r>
              <a:rPr lang="en-AU" sz="1200" kern="1200" dirty="0" smtClean="0">
                <a:solidFill>
                  <a:schemeClr val="tx1"/>
                </a:solidFill>
                <a:effectLst/>
                <a:latin typeface="+mn-lt"/>
                <a:ea typeface="+mn-ea"/>
                <a:cs typeface="+mn-cs"/>
              </a:rPr>
              <a:t>, B. (2014). Mercator: a fast and simple web server for genome scale functional annotation of plant sequence data. </a:t>
            </a:r>
            <a:r>
              <a:rPr lang="en-AU" sz="1200" i="1" kern="1200" dirty="0" smtClean="0">
                <a:solidFill>
                  <a:schemeClr val="tx1"/>
                </a:solidFill>
                <a:effectLst/>
                <a:latin typeface="+mn-lt"/>
                <a:ea typeface="+mn-ea"/>
                <a:cs typeface="+mn-cs"/>
              </a:rPr>
              <a:t>Plant, cell &amp; environment</a:t>
            </a:r>
            <a:r>
              <a:rPr lang="en-AU" sz="1200" kern="1200" dirty="0" smtClean="0">
                <a:solidFill>
                  <a:schemeClr val="tx1"/>
                </a:solidFill>
                <a:effectLst/>
                <a:latin typeface="+mn-lt"/>
                <a:ea typeface="+mn-ea"/>
                <a:cs typeface="+mn-cs"/>
              </a:rPr>
              <a:t>, </a:t>
            </a:r>
            <a:r>
              <a:rPr lang="en-AU" sz="1200" i="1" kern="1200" dirty="0" smtClean="0">
                <a:solidFill>
                  <a:schemeClr val="tx1"/>
                </a:solidFill>
                <a:effectLst/>
                <a:latin typeface="+mn-lt"/>
                <a:ea typeface="+mn-ea"/>
                <a:cs typeface="+mn-cs"/>
              </a:rPr>
              <a:t>37</a:t>
            </a:r>
            <a:r>
              <a:rPr lang="en-AU" sz="1200" kern="1200" dirty="0" smtClean="0">
                <a:solidFill>
                  <a:schemeClr val="tx1"/>
                </a:solidFill>
                <a:effectLst/>
                <a:latin typeface="+mn-lt"/>
                <a:ea typeface="+mn-ea"/>
                <a:cs typeface="+mn-cs"/>
              </a:rPr>
              <a:t>(5), 1250-1258.</a:t>
            </a:r>
          </a:p>
          <a:p>
            <a:r>
              <a:rPr lang="en-AU" dirty="0" smtClean="0"/>
              <a:t/>
            </a:r>
            <a:br>
              <a:rPr lang="en-AU" dirty="0" smtClean="0"/>
            </a:b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1881050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a:t>
            </a:r>
            <a:r>
              <a:rPr lang="en-AU" sz="1680" b="1" kern="1200" dirty="0" smtClean="0">
                <a:solidFill>
                  <a:schemeClr val="tx1"/>
                </a:solidFill>
                <a:effectLst/>
                <a:latin typeface="+mn-lt"/>
                <a:ea typeface="+mn-ea"/>
                <a:cs typeface="+mn-cs"/>
              </a:rPr>
              <a:t>traits</a:t>
            </a:r>
            <a:endParaRPr lang="en-AU" sz="1680" b="1" kern="1200" dirty="0" smtClean="0">
              <a:solidFill>
                <a:schemeClr val="tx1"/>
              </a:solidFill>
              <a:effectLst/>
              <a:latin typeface="+mn-lt"/>
              <a:ea typeface="+mn-ea"/>
              <a:cs typeface="+mn-cs"/>
            </a:endParaRP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90391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24/04/2018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97313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24/04/2018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61604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24/04/2018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828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24/04/2018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428447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D04FFC-C665-4B75-ABA2-871BBC76FE3C}" type="datetimeFigureOut">
              <a:rPr lang="en-AU" smtClean="0"/>
              <a:t>24/04/2018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28447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0D04FFC-C665-4B75-ABA2-871BBC76FE3C}" type="datetimeFigureOut">
              <a:rPr lang="en-AU" smtClean="0"/>
              <a:t>24/04/2018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28846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0D04FFC-C665-4B75-ABA2-871BBC76FE3C}" type="datetimeFigureOut">
              <a:rPr lang="en-AU" smtClean="0"/>
              <a:t>24/04/2018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152524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0D04FFC-C665-4B75-ABA2-871BBC76FE3C}" type="datetimeFigureOut">
              <a:rPr lang="en-AU" smtClean="0"/>
              <a:t>24/04/2018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31960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04FFC-C665-4B75-ABA2-871BBC76FE3C}" type="datetimeFigureOut">
              <a:rPr lang="en-AU" smtClean="0"/>
              <a:t>24/04/2018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9365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04FFC-C665-4B75-ABA2-871BBC76FE3C}" type="datetimeFigureOut">
              <a:rPr lang="en-AU" smtClean="0"/>
              <a:t>24/04/2018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71059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04FFC-C665-4B75-ABA2-871BBC76FE3C}" type="datetimeFigureOut">
              <a:rPr lang="en-AU" smtClean="0"/>
              <a:t>24/04/2018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182927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04FFC-C665-4B75-ABA2-871BBC76FE3C}" type="datetimeFigureOut">
              <a:rPr lang="en-AU" smtClean="0"/>
              <a:t>24/04/2018</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AB9E2-2D5A-4EC7-B85A-BD2444982E65}" type="slidenum">
              <a:rPr lang="en-AU" smtClean="0"/>
              <a:t>‹#›</a:t>
            </a:fld>
            <a:endParaRPr lang="en-AU"/>
          </a:p>
        </p:txBody>
      </p:sp>
    </p:spTree>
    <p:extLst>
      <p:ext uri="{BB962C8B-B14F-4D97-AF65-F5344CB8AC3E}">
        <p14:creationId xmlns:p14="http://schemas.microsoft.com/office/powerpoint/2010/main" val="3920131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tiff"/><Relationship Id="rId3" Type="http://schemas.openxmlformats.org/officeDocument/2006/relationships/image" Target="../media/image6.png"/><Relationship Id="rId7" Type="http://schemas.openxmlformats.org/officeDocument/2006/relationships/image" Target="../media/image10.tiff"/><Relationship Id="rId12" Type="http://schemas.openxmlformats.org/officeDocument/2006/relationships/image" Target="../media/image15.tiff"/><Relationship Id="rId2" Type="http://schemas.openxmlformats.org/officeDocument/2006/relationships/notesSlide" Target="../notesSlides/notesSlide3.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14.tiff"/><Relationship Id="rId5" Type="http://schemas.openxmlformats.org/officeDocument/2006/relationships/image" Target="../media/image8.tiff"/><Relationship Id="rId15" Type="http://schemas.openxmlformats.org/officeDocument/2006/relationships/image" Target="../media/image18.png"/><Relationship Id="rId10" Type="http://schemas.openxmlformats.org/officeDocument/2006/relationships/image" Target="../media/image13.tiff"/><Relationship Id="rId4" Type="http://schemas.openxmlformats.org/officeDocument/2006/relationships/image" Target="../media/image7.tiff"/><Relationship Id="rId9" Type="http://schemas.openxmlformats.org/officeDocument/2006/relationships/image" Target="../media/image12.tiff"/><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36694F8-822A-4EA9-A83F-BB11CF14A3AC}"/>
              </a:ext>
            </a:extLst>
          </p:cNvPr>
          <p:cNvSpPr txBox="1"/>
          <p:nvPr/>
        </p:nvSpPr>
        <p:spPr>
          <a:xfrm>
            <a:off x="4859612" y="272868"/>
            <a:ext cx="110094" cy="191271"/>
          </a:xfrm>
          <a:prstGeom prst="rect">
            <a:avLst/>
          </a:prstGeom>
          <a:noFill/>
        </p:spPr>
        <p:txBody>
          <a:bodyPr wrap="square" rtlCol="0">
            <a:spAutoFit/>
          </a:bodyPr>
          <a:lstStyle/>
          <a:p>
            <a:r>
              <a:rPr lang="en-AU" sz="643"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0977" y="237447"/>
            <a:ext cx="1368359" cy="1926302"/>
          </a:xfrm>
          <a:prstGeom prst="rect">
            <a:avLst/>
          </a:prstGeom>
        </p:spPr>
      </p:pic>
      <p:grpSp>
        <p:nvGrpSpPr>
          <p:cNvPr id="8" name="Group 7"/>
          <p:cNvGrpSpPr/>
          <p:nvPr/>
        </p:nvGrpSpPr>
        <p:grpSpPr>
          <a:xfrm>
            <a:off x="4990077" y="421261"/>
            <a:ext cx="1729626" cy="1633145"/>
            <a:chOff x="671824" y="1653267"/>
            <a:chExt cx="6668639" cy="6199336"/>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2" y="3962400"/>
              <a:ext cx="1022034" cy="820248"/>
            </a:xfrm>
            <a:prstGeom prst="rect">
              <a:avLst/>
            </a:prstGeom>
            <a:noFill/>
          </p:spPr>
          <p:txBody>
            <a:bodyPr wrap="square" rtlCol="0">
              <a:spAutoFit/>
            </a:bodyPr>
            <a:lstStyle/>
            <a:p>
              <a:r>
                <a:rPr lang="en-AU" sz="402" dirty="0"/>
                <a:t>64%</a:t>
              </a:r>
            </a:p>
          </p:txBody>
        </p:sp>
        <p:sp>
          <p:nvSpPr>
            <p:cNvPr id="11" name="TextBox 10"/>
            <p:cNvSpPr txBox="1"/>
            <p:nvPr/>
          </p:nvSpPr>
          <p:spPr>
            <a:xfrm>
              <a:off x="2459942" y="3795264"/>
              <a:ext cx="2199041" cy="585370"/>
            </a:xfrm>
            <a:prstGeom prst="rect">
              <a:avLst/>
            </a:prstGeom>
            <a:noFill/>
          </p:spPr>
          <p:txBody>
            <a:bodyPr wrap="square" rtlCol="0">
              <a:spAutoFit/>
            </a:bodyPr>
            <a:lstStyle/>
            <a:p>
              <a:r>
                <a:rPr lang="en-AU" sz="402" dirty="0"/>
                <a:t>Photosynthesis</a:t>
              </a:r>
            </a:p>
          </p:txBody>
        </p:sp>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9703" y="241136"/>
            <a:ext cx="1895708" cy="1922613"/>
          </a:xfrm>
          <a:prstGeom prst="rect">
            <a:avLst/>
          </a:prstGeom>
        </p:spPr>
      </p:pic>
      <p:grpSp>
        <p:nvGrpSpPr>
          <p:cNvPr id="13" name="Group 12">
            <a:extLst>
              <a:ext uri="{FF2B5EF4-FFF2-40B4-BE49-F238E27FC236}">
                <a16:creationId xmlns:a16="http://schemas.microsoft.com/office/drawing/2014/main" id="{C9FFF9FF-C604-459E-BA51-CAAD744824C9}"/>
              </a:ext>
            </a:extLst>
          </p:cNvPr>
          <p:cNvGrpSpPr/>
          <p:nvPr/>
        </p:nvGrpSpPr>
        <p:grpSpPr>
          <a:xfrm>
            <a:off x="5312548" y="2606428"/>
            <a:ext cx="2144325" cy="1637345"/>
            <a:chOff x="-3343354" y="1339480"/>
            <a:chExt cx="4852762" cy="3433097"/>
          </a:xfrm>
        </p:grpSpPr>
        <p:pic>
          <p:nvPicPr>
            <p:cNvPr id="14" name="Picture 13" descr="abundance_rank_90pc.png">
              <a:extLst>
                <a:ext uri="{FF2B5EF4-FFF2-40B4-BE49-F238E27FC236}">
                  <a16:creationId xmlns:a16="http://schemas.microsoft.com/office/drawing/2014/main" id="{34BBFF6D-3CCF-4CB2-B743-963595FCD8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id="{589E7152-499C-44E8-BA29-4777970B8AAA}"/>
                </a:ext>
              </a:extLst>
            </p:cNvPr>
            <p:cNvSpPr txBox="1"/>
            <p:nvPr/>
          </p:nvSpPr>
          <p:spPr>
            <a:xfrm>
              <a:off x="-3343354" y="4253015"/>
              <a:ext cx="4852762" cy="519562"/>
            </a:xfrm>
            <a:prstGeom prst="rect">
              <a:avLst/>
            </a:prstGeom>
            <a:noFill/>
          </p:spPr>
          <p:txBody>
            <a:bodyPr wrap="square" rtlCol="0">
              <a:spAutoFit/>
            </a:bodyPr>
            <a:lstStyle/>
            <a:p>
              <a:r>
                <a:rPr lang="en-US" sz="422" dirty="0"/>
                <a:t>&lt;500 proteins account for &gt;90% total leaf protein</a:t>
              </a:r>
            </a:p>
          </p:txBody>
        </p:sp>
      </p:gr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0977" y="2497085"/>
            <a:ext cx="1845871" cy="1677144"/>
          </a:xfrm>
          <a:prstGeom prst="rect">
            <a:avLst/>
          </a:prstGeom>
        </p:spPr>
      </p:pic>
    </p:spTree>
    <p:extLst>
      <p:ext uri="{BB962C8B-B14F-4D97-AF65-F5344CB8AC3E}">
        <p14:creationId xmlns:p14="http://schemas.microsoft.com/office/powerpoint/2010/main" val="845689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36694F8-822A-4EA9-A83F-BB11CF14A3AC}"/>
              </a:ext>
            </a:extLst>
          </p:cNvPr>
          <p:cNvSpPr txBox="1"/>
          <p:nvPr/>
        </p:nvSpPr>
        <p:spPr>
          <a:xfrm>
            <a:off x="4859612" y="272868"/>
            <a:ext cx="110094" cy="191271"/>
          </a:xfrm>
          <a:prstGeom prst="rect">
            <a:avLst/>
          </a:prstGeom>
          <a:noFill/>
        </p:spPr>
        <p:txBody>
          <a:bodyPr wrap="square" rtlCol="0">
            <a:spAutoFit/>
          </a:bodyPr>
          <a:lstStyle/>
          <a:p>
            <a:r>
              <a:rPr lang="en-AU" sz="643"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7227" y="272868"/>
            <a:ext cx="1368359" cy="1926302"/>
          </a:xfrm>
          <a:prstGeom prst="rect">
            <a:avLst/>
          </a:prstGeom>
        </p:spPr>
      </p:pic>
      <p:grpSp>
        <p:nvGrpSpPr>
          <p:cNvPr id="8" name="Group 7"/>
          <p:cNvGrpSpPr/>
          <p:nvPr/>
        </p:nvGrpSpPr>
        <p:grpSpPr>
          <a:xfrm>
            <a:off x="2960603" y="2358307"/>
            <a:ext cx="2430470" cy="2315121"/>
            <a:chOff x="671824" y="1653267"/>
            <a:chExt cx="6668639" cy="6199336"/>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2" y="3962400"/>
              <a:ext cx="1022034" cy="820248"/>
            </a:xfrm>
            <a:prstGeom prst="rect">
              <a:avLst/>
            </a:prstGeom>
            <a:noFill/>
          </p:spPr>
          <p:txBody>
            <a:bodyPr wrap="square" rtlCol="0">
              <a:spAutoFit/>
            </a:bodyPr>
            <a:lstStyle/>
            <a:p>
              <a:r>
                <a:rPr lang="en-AU" sz="402" dirty="0"/>
                <a:t>64%</a:t>
              </a:r>
            </a:p>
          </p:txBody>
        </p:sp>
        <p:sp>
          <p:nvSpPr>
            <p:cNvPr id="11" name="TextBox 10"/>
            <p:cNvSpPr txBox="1"/>
            <p:nvPr/>
          </p:nvSpPr>
          <p:spPr>
            <a:xfrm>
              <a:off x="2459942" y="3795264"/>
              <a:ext cx="2199041" cy="585370"/>
            </a:xfrm>
            <a:prstGeom prst="rect">
              <a:avLst/>
            </a:prstGeom>
            <a:noFill/>
          </p:spPr>
          <p:txBody>
            <a:bodyPr wrap="square" rtlCol="0">
              <a:spAutoFit/>
            </a:bodyPr>
            <a:lstStyle/>
            <a:p>
              <a:r>
                <a:rPr lang="en-AU" sz="402" dirty="0"/>
                <a:t>Photosynthesis</a:t>
              </a:r>
            </a:p>
          </p:txBody>
        </p:sp>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3534" y="2268040"/>
            <a:ext cx="2482613" cy="2517848"/>
          </a:xfrm>
          <a:prstGeom prst="rect">
            <a:avLst/>
          </a:prstGeom>
        </p:spPr>
      </p:pic>
      <p:grpSp>
        <p:nvGrpSpPr>
          <p:cNvPr id="13" name="Group 12">
            <a:extLst>
              <a:ext uri="{FF2B5EF4-FFF2-40B4-BE49-F238E27FC236}">
                <a16:creationId xmlns:a16="http://schemas.microsoft.com/office/drawing/2014/main" id="{C9FFF9FF-C604-459E-BA51-CAAD744824C9}"/>
              </a:ext>
            </a:extLst>
          </p:cNvPr>
          <p:cNvGrpSpPr/>
          <p:nvPr/>
        </p:nvGrpSpPr>
        <p:grpSpPr>
          <a:xfrm>
            <a:off x="6153311" y="720962"/>
            <a:ext cx="2144325" cy="1637345"/>
            <a:chOff x="-3343354" y="1339480"/>
            <a:chExt cx="4852762" cy="3433097"/>
          </a:xfrm>
        </p:grpSpPr>
        <p:pic>
          <p:nvPicPr>
            <p:cNvPr id="14" name="Picture 13" descr="abundance_rank_90pc.png">
              <a:extLst>
                <a:ext uri="{FF2B5EF4-FFF2-40B4-BE49-F238E27FC236}">
                  <a16:creationId xmlns:a16="http://schemas.microsoft.com/office/drawing/2014/main" id="{34BBFF6D-3CCF-4CB2-B743-963595FCD8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id="{589E7152-499C-44E8-BA29-4777970B8AAA}"/>
                </a:ext>
              </a:extLst>
            </p:cNvPr>
            <p:cNvSpPr txBox="1"/>
            <p:nvPr/>
          </p:nvSpPr>
          <p:spPr>
            <a:xfrm>
              <a:off x="-3343354" y="4253015"/>
              <a:ext cx="4852762" cy="519562"/>
            </a:xfrm>
            <a:prstGeom prst="rect">
              <a:avLst/>
            </a:prstGeom>
            <a:noFill/>
          </p:spPr>
          <p:txBody>
            <a:bodyPr wrap="square" rtlCol="0">
              <a:spAutoFit/>
            </a:bodyPr>
            <a:lstStyle/>
            <a:p>
              <a:r>
                <a:rPr lang="en-US" sz="422" dirty="0"/>
                <a:t>&lt;500 proteins account for &gt;90% total leaf protein</a:t>
              </a:r>
            </a:p>
          </p:txBody>
        </p:sp>
      </p:gr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68138" y="491874"/>
            <a:ext cx="1845871" cy="1677144"/>
          </a:xfrm>
          <a:prstGeom prst="rect">
            <a:avLst/>
          </a:prstGeom>
        </p:spPr>
      </p:pic>
    </p:spTree>
    <p:extLst>
      <p:ext uri="{BB962C8B-B14F-4D97-AF65-F5344CB8AC3E}">
        <p14:creationId xmlns:p14="http://schemas.microsoft.com/office/powerpoint/2010/main" val="1829000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2229" y="254642"/>
            <a:ext cx="3418734" cy="3296636"/>
          </a:xfrm>
          <a:prstGeom prst="rect">
            <a:avLst/>
          </a:prstGeom>
        </p:spPr>
      </p:pic>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8645" y="3661838"/>
            <a:ext cx="909195" cy="804633"/>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49858" y="4497957"/>
            <a:ext cx="909195" cy="804633"/>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99082" y="3661838"/>
            <a:ext cx="909195" cy="804633"/>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50295" y="4497740"/>
            <a:ext cx="909195" cy="804633"/>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80691" y="3661621"/>
            <a:ext cx="909195" cy="804633"/>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19013" y="4511852"/>
            <a:ext cx="909195" cy="804633"/>
          </a:xfrm>
          <a:prstGeom prst="rect">
            <a:avLst/>
          </a:prstGeom>
        </p:spPr>
      </p:pic>
      <p:sp>
        <p:nvSpPr>
          <p:cNvPr id="67" name="TextBox 66"/>
          <p:cNvSpPr txBox="1"/>
          <p:nvPr/>
        </p:nvSpPr>
        <p:spPr>
          <a:xfrm>
            <a:off x="3816506" y="3577279"/>
            <a:ext cx="71504" cy="182999"/>
          </a:xfrm>
          <a:prstGeom prst="rect">
            <a:avLst/>
          </a:prstGeom>
          <a:noFill/>
        </p:spPr>
        <p:txBody>
          <a:bodyPr wrap="square" rtlCol="0">
            <a:spAutoFit/>
          </a:bodyPr>
          <a:lstStyle/>
          <a:p>
            <a:r>
              <a:rPr lang="en-AU" sz="589" dirty="0" err="1"/>
              <a:t>i</a:t>
            </a:r>
            <a:endParaRPr lang="en-AU" sz="643" dirty="0"/>
          </a:p>
        </p:txBody>
      </p:sp>
      <p:sp>
        <p:nvSpPr>
          <p:cNvPr id="68" name="TextBox 67"/>
          <p:cNvSpPr txBox="1"/>
          <p:nvPr/>
        </p:nvSpPr>
        <p:spPr>
          <a:xfrm>
            <a:off x="4730568" y="3577279"/>
            <a:ext cx="250262" cy="182999"/>
          </a:xfrm>
          <a:prstGeom prst="rect">
            <a:avLst/>
          </a:prstGeom>
          <a:noFill/>
        </p:spPr>
        <p:txBody>
          <a:bodyPr wrap="square" rtlCol="0">
            <a:spAutoFit/>
          </a:bodyPr>
          <a:lstStyle/>
          <a:p>
            <a:r>
              <a:rPr lang="en-AU" sz="589" dirty="0"/>
              <a:t>iii</a:t>
            </a:r>
            <a:endParaRPr lang="en-AU" sz="643" dirty="0"/>
          </a:p>
        </p:txBody>
      </p:sp>
      <p:sp>
        <p:nvSpPr>
          <p:cNvPr id="69" name="TextBox 68"/>
          <p:cNvSpPr txBox="1"/>
          <p:nvPr/>
        </p:nvSpPr>
        <p:spPr>
          <a:xfrm>
            <a:off x="5626184" y="3577279"/>
            <a:ext cx="197203" cy="182999"/>
          </a:xfrm>
          <a:prstGeom prst="rect">
            <a:avLst/>
          </a:prstGeom>
          <a:noFill/>
        </p:spPr>
        <p:txBody>
          <a:bodyPr wrap="square" rtlCol="0">
            <a:spAutoFit/>
          </a:bodyPr>
          <a:lstStyle/>
          <a:p>
            <a:r>
              <a:rPr lang="en-AU" sz="589" dirty="0"/>
              <a:t>v</a:t>
            </a:r>
            <a:endParaRPr lang="en-AU" sz="643" dirty="0"/>
          </a:p>
        </p:txBody>
      </p:sp>
      <p:sp>
        <p:nvSpPr>
          <p:cNvPr id="70" name="TextBox 69"/>
          <p:cNvSpPr txBox="1"/>
          <p:nvPr/>
        </p:nvSpPr>
        <p:spPr>
          <a:xfrm>
            <a:off x="3802294" y="4387897"/>
            <a:ext cx="148827" cy="273665"/>
          </a:xfrm>
          <a:prstGeom prst="rect">
            <a:avLst/>
          </a:prstGeom>
          <a:noFill/>
        </p:spPr>
        <p:txBody>
          <a:bodyPr wrap="square" rtlCol="0">
            <a:spAutoFit/>
          </a:bodyPr>
          <a:lstStyle/>
          <a:p>
            <a:r>
              <a:rPr lang="en-AU" sz="589" dirty="0"/>
              <a:t>ii</a:t>
            </a:r>
            <a:endParaRPr lang="en-AU" sz="643" dirty="0"/>
          </a:p>
        </p:txBody>
      </p:sp>
      <p:sp>
        <p:nvSpPr>
          <p:cNvPr id="71" name="TextBox 70"/>
          <p:cNvSpPr txBox="1"/>
          <p:nvPr/>
        </p:nvSpPr>
        <p:spPr>
          <a:xfrm>
            <a:off x="4698837" y="4387897"/>
            <a:ext cx="174386" cy="273665"/>
          </a:xfrm>
          <a:prstGeom prst="rect">
            <a:avLst/>
          </a:prstGeom>
          <a:noFill/>
        </p:spPr>
        <p:txBody>
          <a:bodyPr wrap="square" rtlCol="0">
            <a:spAutoFit/>
          </a:bodyPr>
          <a:lstStyle/>
          <a:p>
            <a:r>
              <a:rPr lang="en-AU" sz="589" dirty="0"/>
              <a:t>iv</a:t>
            </a:r>
            <a:endParaRPr lang="en-AU" sz="643" dirty="0"/>
          </a:p>
        </p:txBody>
      </p:sp>
      <p:sp>
        <p:nvSpPr>
          <p:cNvPr id="72" name="TextBox 71"/>
          <p:cNvSpPr txBox="1"/>
          <p:nvPr/>
        </p:nvSpPr>
        <p:spPr>
          <a:xfrm>
            <a:off x="5608618" y="4387897"/>
            <a:ext cx="161148" cy="273665"/>
          </a:xfrm>
          <a:prstGeom prst="rect">
            <a:avLst/>
          </a:prstGeom>
          <a:noFill/>
        </p:spPr>
        <p:txBody>
          <a:bodyPr wrap="square" rtlCol="0">
            <a:spAutoFit/>
          </a:bodyPr>
          <a:lstStyle/>
          <a:p>
            <a:r>
              <a:rPr lang="en-AU" sz="589" dirty="0"/>
              <a:t>vi</a:t>
            </a:r>
            <a:endParaRPr lang="en-AU" sz="643" dirty="0"/>
          </a:p>
        </p:txBody>
      </p:sp>
      <p:grpSp>
        <p:nvGrpSpPr>
          <p:cNvPr id="3" name="Group 2"/>
          <p:cNvGrpSpPr/>
          <p:nvPr/>
        </p:nvGrpSpPr>
        <p:grpSpPr>
          <a:xfrm>
            <a:off x="6710856" y="3561364"/>
            <a:ext cx="1865963" cy="1809779"/>
            <a:chOff x="5984306" y="7028745"/>
            <a:chExt cx="3483131" cy="3378254"/>
          </a:xfrm>
        </p:grpSpPr>
        <p:sp>
          <p:nvSpPr>
            <p:cNvPr id="39" name="TextBox 38">
              <a:extLst>
                <a:ext uri="{FF2B5EF4-FFF2-40B4-BE49-F238E27FC236}">
                  <a16:creationId xmlns:a16="http://schemas.microsoft.com/office/drawing/2014/main" id="{036694F8-822A-4EA9-A83F-BB11CF14A3AC}"/>
                </a:ext>
              </a:extLst>
            </p:cNvPr>
            <p:cNvSpPr txBox="1"/>
            <p:nvPr/>
          </p:nvSpPr>
          <p:spPr>
            <a:xfrm>
              <a:off x="5984306" y="7028745"/>
              <a:ext cx="205509" cy="357039"/>
            </a:xfrm>
            <a:prstGeom prst="rect">
              <a:avLst/>
            </a:prstGeom>
            <a:noFill/>
          </p:spPr>
          <p:txBody>
            <a:bodyPr wrap="square" rtlCol="0">
              <a:spAutoFit/>
            </a:bodyPr>
            <a:lstStyle/>
            <a:p>
              <a:r>
                <a:rPr lang="en-AU" sz="643" dirty="0"/>
                <a:t>c</a:t>
              </a:r>
            </a:p>
          </p:txBody>
        </p:sp>
        <p:pic>
          <p:nvPicPr>
            <p:cNvPr id="57" name="Pictur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70273" y="7267005"/>
              <a:ext cx="1697164" cy="1501981"/>
            </a:xfrm>
            <a:prstGeom prst="rect">
              <a:avLst/>
            </a:prstGeom>
          </p:spPr>
        </p:pic>
        <p:pic>
          <p:nvPicPr>
            <p:cNvPr id="58" name="Picture 5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66719" y="8905018"/>
              <a:ext cx="1697164" cy="1501981"/>
            </a:xfrm>
            <a:prstGeom prst="rect">
              <a:avLst/>
            </a:prstGeom>
          </p:spPr>
        </p:pic>
        <p:pic>
          <p:nvPicPr>
            <p:cNvPr id="63" name="Picture 6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38823" y="7267443"/>
              <a:ext cx="1697164" cy="1501981"/>
            </a:xfrm>
            <a:prstGeom prst="rect">
              <a:avLst/>
            </a:prstGeom>
          </p:spPr>
        </p:pic>
        <p:pic>
          <p:nvPicPr>
            <p:cNvPr id="64" name="Picture 6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069555" y="8860668"/>
              <a:ext cx="1697164" cy="1501981"/>
            </a:xfrm>
            <a:prstGeom prst="rect">
              <a:avLst/>
            </a:prstGeom>
          </p:spPr>
        </p:pic>
        <p:sp>
          <p:nvSpPr>
            <p:cNvPr id="73" name="TextBox 72"/>
            <p:cNvSpPr txBox="1"/>
            <p:nvPr/>
          </p:nvSpPr>
          <p:spPr>
            <a:xfrm>
              <a:off x="6235959" y="7227370"/>
              <a:ext cx="133474" cy="341598"/>
            </a:xfrm>
            <a:prstGeom prst="rect">
              <a:avLst/>
            </a:prstGeom>
            <a:noFill/>
          </p:spPr>
          <p:txBody>
            <a:bodyPr wrap="square" rtlCol="0">
              <a:spAutoFit/>
            </a:bodyPr>
            <a:lstStyle/>
            <a:p>
              <a:r>
                <a:rPr lang="en-AU" sz="589" dirty="0" err="1"/>
                <a:t>i</a:t>
              </a:r>
              <a:endParaRPr lang="en-AU" sz="643" dirty="0"/>
            </a:p>
          </p:txBody>
        </p:sp>
        <p:sp>
          <p:nvSpPr>
            <p:cNvPr id="74" name="TextBox 73"/>
            <p:cNvSpPr txBox="1"/>
            <p:nvPr/>
          </p:nvSpPr>
          <p:spPr>
            <a:xfrm>
              <a:off x="7933123" y="7240985"/>
              <a:ext cx="368290" cy="680085"/>
            </a:xfrm>
            <a:prstGeom prst="rect">
              <a:avLst/>
            </a:prstGeom>
            <a:noFill/>
          </p:spPr>
          <p:txBody>
            <a:bodyPr wrap="square" rtlCol="0">
              <a:spAutoFit/>
            </a:bodyPr>
            <a:lstStyle/>
            <a:p>
              <a:r>
                <a:rPr lang="en-AU" sz="589" dirty="0"/>
                <a:t>iii</a:t>
              </a:r>
              <a:endParaRPr lang="en-AU" sz="643" dirty="0"/>
            </a:p>
          </p:txBody>
        </p:sp>
        <p:sp>
          <p:nvSpPr>
            <p:cNvPr id="75" name="TextBox 74"/>
            <p:cNvSpPr txBox="1"/>
            <p:nvPr/>
          </p:nvSpPr>
          <p:spPr>
            <a:xfrm>
              <a:off x="6206654" y="8606879"/>
              <a:ext cx="322749" cy="510841"/>
            </a:xfrm>
            <a:prstGeom prst="rect">
              <a:avLst/>
            </a:prstGeom>
            <a:noFill/>
          </p:spPr>
          <p:txBody>
            <a:bodyPr wrap="square" rtlCol="0">
              <a:spAutoFit/>
            </a:bodyPr>
            <a:lstStyle/>
            <a:p>
              <a:r>
                <a:rPr lang="en-AU" sz="589" dirty="0"/>
                <a:t>ii</a:t>
              </a:r>
              <a:endParaRPr lang="en-AU" sz="643" dirty="0"/>
            </a:p>
          </p:txBody>
        </p:sp>
        <p:sp>
          <p:nvSpPr>
            <p:cNvPr id="76" name="TextBox 75"/>
            <p:cNvSpPr txBox="1"/>
            <p:nvPr/>
          </p:nvSpPr>
          <p:spPr>
            <a:xfrm>
              <a:off x="7933123" y="8638052"/>
              <a:ext cx="293444" cy="510841"/>
            </a:xfrm>
            <a:prstGeom prst="rect">
              <a:avLst/>
            </a:prstGeom>
            <a:noFill/>
          </p:spPr>
          <p:txBody>
            <a:bodyPr wrap="square" rtlCol="0">
              <a:spAutoFit/>
            </a:bodyPr>
            <a:lstStyle/>
            <a:p>
              <a:r>
                <a:rPr lang="en-AU" sz="589" dirty="0"/>
                <a:t>iv</a:t>
              </a:r>
              <a:endParaRPr lang="en-AU" sz="643" dirty="0"/>
            </a:p>
          </p:txBody>
        </p:sp>
      </p:grpSp>
      <p:pic>
        <p:nvPicPr>
          <p:cNvPr id="14" name="Picture 13"/>
          <p:cNvPicPr>
            <a:picLocks noChangeAspect="1"/>
          </p:cNvPicPr>
          <p:nvPr/>
        </p:nvPicPr>
        <p:blipFill>
          <a:blip r:embed="rId14"/>
          <a:stretch>
            <a:fillRect/>
          </a:stretch>
        </p:blipFill>
        <p:spPr>
          <a:xfrm>
            <a:off x="7242022" y="1410899"/>
            <a:ext cx="1025683" cy="802122"/>
          </a:xfrm>
          <a:prstGeom prst="rect">
            <a:avLst/>
          </a:prstGeom>
        </p:spPr>
      </p:pic>
      <p:grpSp>
        <p:nvGrpSpPr>
          <p:cNvPr id="81" name="Group 80">
            <a:extLst>
              <a:ext uri="{FF2B5EF4-FFF2-40B4-BE49-F238E27FC236}">
                <a16:creationId xmlns:a16="http://schemas.microsoft.com/office/drawing/2014/main" id="{334CF8EC-60BE-4F39-9DAB-83E63FCF813B}"/>
              </a:ext>
            </a:extLst>
          </p:cNvPr>
          <p:cNvGrpSpPr/>
          <p:nvPr/>
        </p:nvGrpSpPr>
        <p:grpSpPr>
          <a:xfrm>
            <a:off x="7255312" y="636621"/>
            <a:ext cx="999103" cy="846268"/>
            <a:chOff x="8328954" y="3313508"/>
            <a:chExt cx="3712734" cy="3091427"/>
          </a:xfrm>
        </p:grpSpPr>
        <p:pic>
          <p:nvPicPr>
            <p:cNvPr id="82" name="Picture 81">
              <a:extLst>
                <a:ext uri="{FF2B5EF4-FFF2-40B4-BE49-F238E27FC236}">
                  <a16:creationId xmlns:a16="http://schemas.microsoft.com/office/drawing/2014/main" id="{4DEA67FD-D5A0-4C43-AE8C-3FD531A15958}"/>
                </a:ext>
              </a:extLst>
            </p:cNvPr>
            <p:cNvPicPr>
              <a:picLocks noChangeAspect="1"/>
            </p:cNvPicPr>
            <p:nvPr/>
          </p:nvPicPr>
          <p:blipFill>
            <a:blip r:embed="rId15"/>
            <a:stretch>
              <a:fillRect/>
            </a:stretch>
          </p:blipFill>
          <p:spPr>
            <a:xfrm>
              <a:off x="8328954" y="3428025"/>
              <a:ext cx="3712734" cy="2976910"/>
            </a:xfrm>
            <a:prstGeom prst="rect">
              <a:avLst/>
            </a:prstGeom>
          </p:spPr>
        </p:pic>
        <p:sp>
          <p:nvSpPr>
            <p:cNvPr id="83" name="TextBox 82">
              <a:extLst>
                <a:ext uri="{FF2B5EF4-FFF2-40B4-BE49-F238E27FC236}">
                  <a16:creationId xmlns:a16="http://schemas.microsoft.com/office/drawing/2014/main" id="{8C4EAC27-4656-410C-A78C-43C390974B69}"/>
                </a:ext>
              </a:extLst>
            </p:cNvPr>
            <p:cNvSpPr txBox="1"/>
            <p:nvPr/>
          </p:nvSpPr>
          <p:spPr>
            <a:xfrm>
              <a:off x="8590647" y="3313508"/>
              <a:ext cx="817282" cy="642499"/>
            </a:xfrm>
            <a:prstGeom prst="rect">
              <a:avLst/>
            </a:prstGeom>
            <a:noFill/>
          </p:spPr>
          <p:txBody>
            <a:bodyPr wrap="none" rtlCol="0">
              <a:spAutoFit/>
            </a:bodyPr>
            <a:lstStyle/>
            <a:p>
              <a:r>
                <a:rPr lang="en-AU" sz="543" dirty="0"/>
                <a:t>e</a:t>
              </a:r>
            </a:p>
          </p:txBody>
        </p:sp>
      </p:grpSp>
      <p:pic>
        <p:nvPicPr>
          <p:cNvPr id="84" name="Picture 83"/>
          <p:cNvPicPr>
            <a:picLocks noChangeAspect="1"/>
          </p:cNvPicPr>
          <p:nvPr/>
        </p:nvPicPr>
        <p:blipFill>
          <a:blip r:embed="rId16"/>
          <a:stretch>
            <a:fillRect/>
          </a:stretch>
        </p:blipFill>
        <p:spPr>
          <a:xfrm>
            <a:off x="7240815" y="2208528"/>
            <a:ext cx="1025683" cy="815906"/>
          </a:xfrm>
          <a:prstGeom prst="rect">
            <a:avLst/>
          </a:prstGeom>
        </p:spPr>
      </p:pic>
      <p:sp>
        <p:nvSpPr>
          <p:cNvPr id="48" name="TextBox 47"/>
          <p:cNvSpPr txBox="1"/>
          <p:nvPr/>
        </p:nvSpPr>
        <p:spPr>
          <a:xfrm>
            <a:off x="-2302604" y="820856"/>
            <a:ext cx="2183946" cy="4840299"/>
          </a:xfrm>
          <a:prstGeom prst="rect">
            <a:avLst/>
          </a:prstGeom>
          <a:noFill/>
        </p:spPr>
        <p:txBody>
          <a:bodyPr wrap="square" rtlCol="0">
            <a:spAutoFit/>
          </a:bodyPr>
          <a:lstStyle/>
          <a:p>
            <a:r>
              <a:rPr lang="en-AU" sz="964" dirty="0"/>
              <a:t>Per leaf area trends in CC’s are essentially identical to environmental trends in leaf protein abundance – strongly driven by temp and rainfall. No strong effect of environment on proportional allocation of CC’s (although some response to irradiance), some evidence that carboxylation capacity per leaf area is increased by increasing LMA, although there is substantial variation in the total protein – LMA relationship, indicating that LMA is responding to other requirements than photosynthetic capacity.  </a:t>
            </a:r>
          </a:p>
          <a:p>
            <a:endParaRPr lang="en-AU" sz="964" dirty="0"/>
          </a:p>
          <a:p>
            <a:r>
              <a:rPr lang="en-AU" sz="964" dirty="0"/>
              <a:t>Patterns in PS are also similar to patterns in total protein, although substantial variability is apparent in protein allocation to light harvesting capacity. Photosystem abundance does not increase on a per leaf area basis as leaves become thicker/denser, and reduces as a proportion of total leaf protein.</a:t>
            </a:r>
          </a:p>
          <a:p>
            <a:endParaRPr lang="en-AU" sz="964" dirty="0"/>
          </a:p>
          <a:p>
            <a:r>
              <a:rPr lang="en-AU" sz="964" dirty="0"/>
              <a:t>Low per leaf area protein abundance at warm, wet sites is more closely associated with low LMA than low protein concentration, while high per leaf area protein abundance at cool, dry sites is strongly associated with high protein concentration.</a:t>
            </a:r>
          </a:p>
        </p:txBody>
      </p:sp>
      <p:cxnSp>
        <p:nvCxnSpPr>
          <p:cNvPr id="7" name="Straight Connector 6"/>
          <p:cNvCxnSpPr/>
          <p:nvPr/>
        </p:nvCxnSpPr>
        <p:spPr>
          <a:xfrm flipV="1">
            <a:off x="4288779" y="380326"/>
            <a:ext cx="2328206" cy="24791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327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1796</Words>
  <Application>Microsoft Office PowerPoint</Application>
  <PresentationFormat>Widescreen</PresentationFormat>
  <Paragraphs>70</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16</cp:revision>
  <dcterms:created xsi:type="dcterms:W3CDTF">2017-08-29T05:17:08Z</dcterms:created>
  <dcterms:modified xsi:type="dcterms:W3CDTF">2018-04-24T04:44:14Z</dcterms:modified>
</cp:coreProperties>
</file>