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75" r:id="rId2"/>
    <p:sldId id="276" r:id="rId3"/>
    <p:sldId id="280" r:id="rId4"/>
    <p:sldId id="281" r:id="rId5"/>
    <p:sldId id="282" r:id="rId6"/>
    <p:sldId id="278" r:id="rId7"/>
    <p:sldId id="267" r:id="rId8"/>
    <p:sldId id="279" r:id="rId9"/>
    <p:sldId id="256" r:id="rId10"/>
    <p:sldId id="263" r:id="rId11"/>
    <p:sldId id="264" r:id="rId12"/>
    <p:sldId id="257" r:id="rId1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78596" autoAdjust="0"/>
  </p:normalViewPr>
  <p:slideViewPr>
    <p:cSldViewPr snapToGrid="0">
      <p:cViewPr>
        <p:scale>
          <a:sx n="75" d="100"/>
          <a:sy n="75" d="100"/>
        </p:scale>
        <p:origin x="2514" y="-1116"/>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22/06/2017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147433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AU"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a:t>c.) </a:t>
            </a:r>
            <a:r>
              <a:rPr lang="en-AU" b="1" dirty="0" smtClean="0"/>
              <a:t>Protein functional composition</a:t>
            </a:r>
            <a:r>
              <a:rPr lang="en-AU" b="1" baseline="0" dirty="0" smtClean="0"/>
              <a:t> of the average eucalypt leaf.</a:t>
            </a:r>
            <a:r>
              <a:rPr lang="en-AU" b="1" dirty="0" smtClean="0"/>
              <a:t> </a:t>
            </a:r>
            <a:r>
              <a:rPr lang="en-AU" dirty="0"/>
              <a:t>We used a hierarchical protein functional annotation system (MAPMAN/Mercator, ref) to assign proteins to functional groupings. Here we show the average abundances of proteins associated with the major functional groupings in eucalypt leaves; angular fraction indicates the proportion of protein associated with a named functional category. 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(green); protein synthesis, folding and degradation is the second largest top-level category (blue). </a:t>
            </a:r>
            <a:r>
              <a:rPr lang="en-AU" dirty="0" smtClean="0"/>
              <a:t>% values represent</a:t>
            </a:r>
            <a:r>
              <a:rPr lang="en-AU" baseline="0" dirty="0" smtClean="0"/>
              <a:t> averages of leaf 324 samples across 32 eucalypt species.</a:t>
            </a:r>
            <a:endParaRPr lang="en-AU" dirty="0"/>
          </a:p>
          <a:p>
            <a:endParaRPr lang="en-AU" dirty="0"/>
          </a:p>
          <a:p>
            <a:r>
              <a:rPr lang="en-AU" dirty="0"/>
              <a:t>d.) The 500 most abundant proteins account for 90 % of the protein in leaves (500</a:t>
            </a:r>
            <a:r>
              <a:rPr lang="en-AU" baseline="30000" dirty="0"/>
              <a:t>th</a:t>
            </a:r>
            <a:r>
              <a:rPr lang="en-AU" dirty="0"/>
              <a:t> protein shown by grey crosshairs). </a:t>
            </a:r>
            <a:r>
              <a:rPr lang="en-AU" u="none" strike="sngStrike" dirty="0"/>
              <a:t>The steep slope of this curve contrasts with those associated with less specialised cells (e.g. mammalian cell, yeast).</a:t>
            </a:r>
          </a:p>
          <a:p>
            <a:endParaRPr lang="en-AU" dirty="0"/>
          </a:p>
          <a:p>
            <a:r>
              <a:rPr lang="en-AU" dirty="0"/>
              <a:t>e.) The total amount of protein in leaves is negatively associated with both mean annual temperature and mean annual precipitation. </a:t>
            </a:r>
            <a:r>
              <a:rPr lang="en-AU" b="0" i="1" dirty="0"/>
              <a:t>FIND SOMETHING ELSE TO GO HERE?</a:t>
            </a:r>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8638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a:t>2.) Linking leaf protein abundances with environment and functional traits. </a:t>
            </a:r>
          </a:p>
          <a:p>
            <a:endParaRPr lang="en-AU" b="1" dirty="0"/>
          </a:p>
          <a:p>
            <a:r>
              <a:rPr lang="en-AU" sz="1680" kern="1200" dirty="0">
                <a:solidFill>
                  <a:schemeClr val="tx1"/>
                </a:solidFill>
                <a:effectLst/>
                <a:latin typeface="+mn-lt"/>
                <a:ea typeface="+mn-ea"/>
                <a:cs typeface="+mn-cs"/>
              </a:rPr>
              <a:t>a.) We are able to assess wide-area environmental patterns of leaf proteins with specific function, at any level of protein organisation. Here we show a heatmap of correlations between environmental variables, functional traits, gas exchange measurements and major protein functional categories. </a:t>
            </a:r>
            <a:r>
              <a:rPr lang="en-AU" b="0" dirty="0"/>
              <a:t>Pearson correlations between pairs of variables are represented by coloured tiles where p &lt; 0.05. Relative protein abundances (i.e. as a proportion of total leaf protein abundance) are used to calculate correlations presented in the top/left diagonal and protein abundances on a per leaf area basis (mg protein / m2 leaf area) are used to calculate correlations presented in the bottom/right diagonal.</a:t>
            </a:r>
          </a:p>
          <a:p>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Protein abundances tend to be strongly cross-correlated on a per leaf area basis.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 JMAX?</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Relative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Relative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r>
              <a:rPr lang="en-AU" b="0" dirty="0" smtClean="0"/>
              <a:t>b.) </a:t>
            </a:r>
            <a:r>
              <a:rPr lang="en-AU" b="0" dirty="0" smtClean="0"/>
              <a:t>We </a:t>
            </a:r>
            <a:r>
              <a:rPr lang="en-AU" b="0" dirty="0"/>
              <a:t>selected several </a:t>
            </a:r>
            <a:r>
              <a:rPr lang="en-AU" b="0" dirty="0" smtClean="0"/>
              <a:t>relationships</a:t>
            </a:r>
            <a:r>
              <a:rPr lang="en-AU" b="0" baseline="0" dirty="0" smtClean="0"/>
              <a:t> </a:t>
            </a:r>
            <a:r>
              <a:rPr lang="en-AU" b="0" dirty="0" smtClean="0"/>
              <a:t>for deeper analysis which are of current interest</a:t>
            </a:r>
            <a:r>
              <a:rPr lang="en-AU" b="0" baseline="0" dirty="0" smtClean="0"/>
              <a:t> to the vegetation modelling community, but which to date have only been investigated via proxies. </a:t>
            </a:r>
            <a:r>
              <a:rPr lang="en-AU" b="0" dirty="0" smtClean="0"/>
              <a:t>Trends </a:t>
            </a:r>
            <a:r>
              <a:rPr lang="en-AU" b="0" dirty="0"/>
              <a:t>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smtClean="0"/>
              <a:t>i,ii</a:t>
            </a:r>
            <a:r>
              <a:rPr lang="en-AU" b="0" dirty="0" smtClean="0"/>
              <a:t>.) </a:t>
            </a:r>
            <a:r>
              <a:rPr lang="en-AU" b="0" dirty="0"/>
              <a:t>canopy-corrected mean annual irradiance (MJ/m2/year), R2 = , modelled change (%) = , p = ; </a:t>
            </a:r>
            <a:r>
              <a:rPr lang="en-AU" b="0" dirty="0" err="1" smtClean="0"/>
              <a:t>iii,iv</a:t>
            </a:r>
            <a:r>
              <a:rPr lang="en-AU" b="0" dirty="0" smtClean="0"/>
              <a:t>.) </a:t>
            </a:r>
            <a:r>
              <a:rPr lang="en-AU" b="0" dirty="0"/>
              <a:t>mean annual precipitation (mm/year) R2 = , modelled change (%) = , p = ; </a:t>
            </a:r>
            <a:r>
              <a:rPr lang="en-AU" b="0" dirty="0" err="1" smtClean="0"/>
              <a:t>v,vi</a:t>
            </a:r>
            <a:r>
              <a:rPr lang="en-AU" b="0" dirty="0" smtClean="0"/>
              <a:t>.) </a:t>
            </a:r>
            <a:r>
              <a:rPr lang="en-AU" b="0" dirty="0"/>
              <a:t>mean annual temperature R2 = , modelled change (%) = , p </a:t>
            </a:r>
            <a:r>
              <a:rPr lang="en-AU" b="0" dirty="0" smtClean="0"/>
              <a:t>=</a:t>
            </a:r>
            <a:r>
              <a:rPr lang="en-AU" b="0" baseline="0" dirty="0" smtClean="0"/>
              <a:t> .</a:t>
            </a: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r>
              <a:rPr lang="en-AU" b="0" dirty="0" smtClean="0"/>
              <a:t>. A full table of univariate OLS regression statistics associated with Fig </a:t>
            </a:r>
            <a:r>
              <a:rPr lang="en-AU" b="0" dirty="0" err="1" smtClean="0"/>
              <a:t>Xb</a:t>
            </a:r>
            <a:r>
              <a:rPr lang="en-AU" b="0" dirty="0" smtClean="0"/>
              <a:t> and </a:t>
            </a:r>
            <a:r>
              <a:rPr lang="en-AU" b="0" dirty="0" err="1" smtClean="0"/>
              <a:t>Xc</a:t>
            </a:r>
            <a:r>
              <a:rPr lang="en-AU" b="0" dirty="0" smtClean="0"/>
              <a:t> is provided in the supplementary materials.</a:t>
            </a:r>
            <a:endParaRPr lang="en-AU" b="0" dirty="0"/>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The top row of the lower panel (2 </a:t>
            </a:r>
            <a:r>
              <a:rPr lang="en-AU" b="0" dirty="0" err="1" smtClean="0"/>
              <a:t>a,c,e</a:t>
            </a:r>
            <a:r>
              <a:rPr lang="en-AU" b="0" dirty="0" smtClean="0"/>
              <a:t>) shows models fit using protein abundances expressed on a proportional basis (i.e. as a proportion of total leaf protein abundance); the bottom row shows models fit using protein abundances expressed on a per leaf area basis (mg protein / m2 leaf area).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c.)</a:t>
            </a:r>
            <a:r>
              <a:rPr lang="en-AU" b="0" baseline="0" dirty="0" smtClean="0"/>
              <a:t> How are abundances of photosystems and Calvin cycle proteins influenced by leaf traits? </a:t>
            </a:r>
            <a:r>
              <a:rPr lang="en-AU" b="0" baseline="0" dirty="0" err="1" smtClean="0"/>
              <a:t>i</a:t>
            </a:r>
            <a:r>
              <a:rPr lang="en-AU" b="0" baseline="0" dirty="0" smtClean="0"/>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d.)</a:t>
            </a:r>
            <a:r>
              <a:rPr lang="en-AU" b="0" baseline="0" dirty="0" smtClean="0"/>
              <a:t> </a:t>
            </a:r>
            <a:r>
              <a:rPr lang="en-AU" b="0" baseline="0" dirty="0" smtClean="0"/>
              <a:t>Multiple regression models </a:t>
            </a:r>
            <a:r>
              <a:rPr lang="en-AU" b="0" baseline="0" dirty="0" smtClean="0"/>
              <a:t>visualised </a:t>
            </a:r>
            <a:r>
              <a:rPr lang="en-AU" b="0" baseline="0" dirty="0" smtClean="0"/>
              <a:t>using coloration to indicate the modelled magnitude of protein abundance in two-dimensional environmental space. Here we show models of photosystem and Calvin cycle protein abundance fitted against mean annual precipitation (mm/year) (CHANGE?) and mean annual temperature (</a:t>
            </a:r>
            <a:r>
              <a:rPr lang="en-AU" b="0" baseline="0" dirty="0" err="1" smtClean="0"/>
              <a:t>oC</a:t>
            </a:r>
            <a:r>
              <a:rPr lang="en-AU" b="0" baseline="0" dirty="0" smtClean="0"/>
              <a:t>). Curved contours indicate significant interaction effects between predictors</a:t>
            </a:r>
            <a:r>
              <a:rPr lang="en-AU" b="0" baseline="0" dirty="0" smtClean="0"/>
              <a:t>.</a:t>
            </a: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err="1" smtClean="0"/>
              <a:t>i</a:t>
            </a:r>
            <a:r>
              <a:rPr lang="en-AU" b="0" baseline="0" dirty="0" smtClean="0"/>
              <a:t>.) Proportional abundance of photosystem proteins modelled by MAT and incident irradiance (adjusted multiple R2 (adj.R2) =  , p(interaction) = , etc.). The strong univariate relationship between photosystem proportional abundance and incident irradiance is modulated by MAT. At warm sites, PS(prop) abundance follows our expectations and is highest at warm high irradiance sites, and lowest at warm low irradiance sites. No relationship between irradiance and PS(prop) is apparent at cool sites, however.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 Absolute abundance of photosystems proteins modelled by MAT and MAP (adjusted multiple R2 (adj.R2) =  , p(interaction) = , etc.).  MAP and MAT interactively explain variation in PS(abs), and a univariate relationship between PS(abs) and MAP is only apparent at cool sites. This effect may result from the strong influence of temperature on total leaf protein concentration.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iii.) </a:t>
            </a:r>
            <a:r>
              <a:rPr lang="en-AU" b="0" baseline="0" dirty="0" smtClean="0"/>
              <a:t>Proportional abundance of Calvin cycle proteins modelled by MAT and incident irradiance (adjusted multiple R2 (adj.R2) =  , p(interaction) = , etc.).  Proportional abundance of </a:t>
            </a:r>
            <a:r>
              <a:rPr lang="en-AU" b="0" baseline="0" dirty="0" err="1" smtClean="0"/>
              <a:t>Calv</a:t>
            </a:r>
            <a:r>
              <a:rPr lang="en-AU" b="0" baseline="0" dirty="0" smtClean="0"/>
              <a:t>(abs</a:t>
            </a:r>
            <a:r>
              <a:rPr lang="en-AU" b="0" baseline="0" dirty="0" smtClean="0"/>
              <a:t>) is related to MAT and MAP by a simple additive relationship, similar in nature to and likely not independent of MAP/MAT influence on total leaf protein (Fig 1e)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iv.) Absolute abundance of Calvin cycle proteins modelled by MAT and MAP (adjusted multiple R2 (adj.R2) =  , p(interaction) = , etc.).  </a:t>
            </a:r>
            <a:r>
              <a:rPr lang="en-AU" b="0" baseline="0" dirty="0" err="1" smtClean="0"/>
              <a:t>Calv</a:t>
            </a:r>
            <a:r>
              <a:rPr lang="en-AU" b="0" baseline="0" dirty="0" smtClean="0"/>
              <a:t>(abs) is interactively related to incident irradiance and MAT: high temperature, high irradiance sites are associated with the highest total abundances of Calvin cycle enzymes, while at low temperatures, higher irradiance predicts lower Calvin cycle enzyme abundance.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99093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a:t>2.) Linking leaf protein abundances with environment and functional traits. </a:t>
            </a:r>
          </a:p>
          <a:p>
            <a:endParaRPr lang="en-AU" b="1" dirty="0"/>
          </a:p>
          <a:p>
            <a:r>
              <a:rPr lang="en-AU" sz="1680" kern="1200" dirty="0">
                <a:solidFill>
                  <a:schemeClr val="tx1"/>
                </a:solidFill>
                <a:effectLst/>
                <a:latin typeface="+mn-lt"/>
                <a:ea typeface="+mn-ea"/>
                <a:cs typeface="+mn-cs"/>
              </a:rPr>
              <a:t>a.) We are able to assess wide-area environmental patterns of leaf proteins with specific function, at any level of protein organisation. Here we show a heatmap of correlations between environmental variables, functional traits, gas exchange measurements and major protein functional categories. </a:t>
            </a:r>
            <a:r>
              <a:rPr lang="en-AU" b="0" dirty="0"/>
              <a:t>Pearson correlations between pairs of variables are represented by coloured tiles where p &lt; 0.05. Relative protein abundances (i.e. as a proportion of total leaf protein abundance) are used to calculate correlations presented in the top/left diagonal and protein abundances on a per leaf area basis (mg protein / m2 leaf area) are used to calculate correlations presented in the bottom/right diagonal.</a:t>
            </a:r>
          </a:p>
          <a:p>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Protein abundances tend to be strongly cross-correlated on a per leaf area basis.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 JMAX?</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Relative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Relative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r>
              <a:rPr lang="en-AU" b="0" dirty="0" smtClean="0"/>
              <a:t>b.) </a:t>
            </a:r>
            <a:r>
              <a:rPr lang="en-AU" b="0" dirty="0" smtClean="0"/>
              <a:t>We </a:t>
            </a:r>
            <a:r>
              <a:rPr lang="en-AU" b="0" dirty="0"/>
              <a:t>selected several </a:t>
            </a:r>
            <a:r>
              <a:rPr lang="en-AU" b="0" dirty="0" smtClean="0"/>
              <a:t>relationships</a:t>
            </a:r>
            <a:r>
              <a:rPr lang="en-AU" b="0" baseline="0" dirty="0" smtClean="0"/>
              <a:t> </a:t>
            </a:r>
            <a:r>
              <a:rPr lang="en-AU" b="0" dirty="0" smtClean="0"/>
              <a:t>for deeper analysis which are of current interest</a:t>
            </a:r>
            <a:r>
              <a:rPr lang="en-AU" b="0" baseline="0" dirty="0" smtClean="0"/>
              <a:t> to the vegetation modelling community, but which to date have only been investigated via proxies. </a:t>
            </a:r>
            <a:r>
              <a:rPr lang="en-AU" b="0" dirty="0" smtClean="0"/>
              <a:t>Trends </a:t>
            </a:r>
            <a:r>
              <a:rPr lang="en-AU" b="0" dirty="0"/>
              <a:t>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smtClean="0"/>
              <a:t>i,ii</a:t>
            </a:r>
            <a:r>
              <a:rPr lang="en-AU" b="0" dirty="0" smtClean="0"/>
              <a:t>.) </a:t>
            </a:r>
            <a:r>
              <a:rPr lang="en-AU" b="0" dirty="0"/>
              <a:t>canopy-corrected mean annual irradiance (MJ/m2/year), R2 = , modelled change (%) = , p = ; </a:t>
            </a:r>
            <a:r>
              <a:rPr lang="en-AU" b="0" dirty="0" err="1" smtClean="0"/>
              <a:t>iii,iv</a:t>
            </a:r>
            <a:r>
              <a:rPr lang="en-AU" b="0" dirty="0" smtClean="0"/>
              <a:t>.) </a:t>
            </a:r>
            <a:r>
              <a:rPr lang="en-AU" b="0" dirty="0"/>
              <a:t>mean annual precipitation (mm/year) R2 = , modelled change (%) = , p = ; </a:t>
            </a:r>
            <a:r>
              <a:rPr lang="en-AU" b="0" dirty="0" err="1" smtClean="0"/>
              <a:t>v,vi</a:t>
            </a:r>
            <a:r>
              <a:rPr lang="en-AU" b="0" dirty="0" smtClean="0"/>
              <a:t>.) </a:t>
            </a:r>
            <a:r>
              <a:rPr lang="en-AU" b="0" dirty="0"/>
              <a:t>mean annual temperature R2 = , modelled change (%) = , p </a:t>
            </a:r>
            <a:r>
              <a:rPr lang="en-AU" b="0" dirty="0" smtClean="0"/>
              <a:t>=</a:t>
            </a:r>
            <a:r>
              <a:rPr lang="en-AU" b="0" baseline="0" dirty="0" smtClean="0"/>
              <a:t> .</a:t>
            </a: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r>
              <a:rPr lang="en-AU" b="0" dirty="0" smtClean="0"/>
              <a:t>. A full table of univariate OLS regression statistics associated with Fig </a:t>
            </a:r>
            <a:r>
              <a:rPr lang="en-AU" b="0" dirty="0" err="1" smtClean="0"/>
              <a:t>Xb</a:t>
            </a:r>
            <a:r>
              <a:rPr lang="en-AU" b="0" dirty="0" smtClean="0"/>
              <a:t> and </a:t>
            </a:r>
            <a:r>
              <a:rPr lang="en-AU" b="0" dirty="0" err="1" smtClean="0"/>
              <a:t>Xc</a:t>
            </a:r>
            <a:r>
              <a:rPr lang="en-AU" b="0" dirty="0" smtClean="0"/>
              <a:t> is provided in the supplementary materials.</a:t>
            </a:r>
            <a:endParaRPr lang="en-AU" b="0" dirty="0"/>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The top row of the lower panel (2 </a:t>
            </a:r>
            <a:r>
              <a:rPr lang="en-AU" b="0" dirty="0" err="1" smtClean="0"/>
              <a:t>a,c,e</a:t>
            </a:r>
            <a:r>
              <a:rPr lang="en-AU" b="0" dirty="0" smtClean="0"/>
              <a:t>) shows models fit using protein abundances expressed on a proportional basis (i.e. as a proportion of total leaf protein abundance); the bottom row shows models fit using protein abundances expressed on a per leaf area basis (mg protein / m2 leaf area).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c.)</a:t>
            </a:r>
            <a:r>
              <a:rPr lang="en-AU" b="0" baseline="0" dirty="0" smtClean="0"/>
              <a:t> How are abundances of photosystems and Calvin cycle proteins influenced by leaf traits? </a:t>
            </a:r>
            <a:r>
              <a:rPr lang="en-AU" b="0" baseline="0" dirty="0" err="1" smtClean="0"/>
              <a:t>i</a:t>
            </a:r>
            <a:r>
              <a:rPr lang="en-AU" b="0" baseline="0" dirty="0" smtClean="0"/>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d.)</a:t>
            </a:r>
            <a:r>
              <a:rPr lang="en-AU" b="0" baseline="0" dirty="0" smtClean="0"/>
              <a:t> </a:t>
            </a:r>
            <a:r>
              <a:rPr lang="en-AU" b="0" baseline="0" dirty="0" smtClean="0"/>
              <a:t>Multiple regression models </a:t>
            </a:r>
            <a:r>
              <a:rPr lang="en-AU" b="0" baseline="0" dirty="0" smtClean="0"/>
              <a:t>visualised </a:t>
            </a:r>
            <a:r>
              <a:rPr lang="en-AU" b="0" baseline="0" dirty="0" smtClean="0"/>
              <a:t>using coloration to indicate the modelled magnitude of protein abundance in two-dimensional environmental space. Here we show models of photosystem and Calvin cycle protein abundance fitted against mean annual precipitation (mm/year) (CHANGE?) and mean annual temperature (</a:t>
            </a:r>
            <a:r>
              <a:rPr lang="en-AU" b="0" baseline="0" dirty="0" err="1" smtClean="0"/>
              <a:t>oC</a:t>
            </a:r>
            <a:r>
              <a:rPr lang="en-AU" b="0" baseline="0" dirty="0" smtClean="0"/>
              <a:t>). Curved contours indicate significant interaction effects between predictors</a:t>
            </a:r>
            <a:r>
              <a:rPr lang="en-AU" b="0" baseline="0" dirty="0" smtClean="0"/>
              <a:t>.</a:t>
            </a: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err="1" smtClean="0"/>
              <a:t>i</a:t>
            </a:r>
            <a:r>
              <a:rPr lang="en-AU" b="0" baseline="0" dirty="0" smtClean="0"/>
              <a:t>.) Proportional abundance of photosystem proteins modelled by MAT and incident irradiance (adjusted multiple R2 (adj.R2) =  , p(interaction) = , etc.). The strong univariate relationship between photosystem proportional abundance and incident irradiance is modulated by MAT. At warm sites, PS(prop) abundance follows our expectations and is highest at warm high irradiance sites, and lowest at warm low irradiance sites. No relationship between irradiance and PS(prop) is apparent at cool sites, however.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 Absolute abundance of photosystems proteins modelled by MAT and MAP (adjusted multiple R2 (adj.R2) =  , p(interaction) = , etc.).  MAP and MAT interactively explain variation in PS(abs), and a univariate relationship between PS(abs) and MAP is only apparent at cool sites. This effect may result from the strong influence of temperature on total leaf protein concentration.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iii.) </a:t>
            </a:r>
            <a:r>
              <a:rPr lang="en-AU" b="0" baseline="0" dirty="0" smtClean="0"/>
              <a:t>Proportional abundance of Calvin cycle proteins modelled by MAT and incident irradiance (adjusted multiple R2 (adj.R2) =  , p(interaction) = , etc.).  Proportional abundance of </a:t>
            </a:r>
            <a:r>
              <a:rPr lang="en-AU" b="0" baseline="0" dirty="0" err="1" smtClean="0"/>
              <a:t>Calv</a:t>
            </a:r>
            <a:r>
              <a:rPr lang="en-AU" b="0" baseline="0" dirty="0" smtClean="0"/>
              <a:t>(abs</a:t>
            </a:r>
            <a:r>
              <a:rPr lang="en-AU" b="0" baseline="0" dirty="0" smtClean="0"/>
              <a:t>) is related to MAT and MAP by a simple additive relationship, similar in nature to and likely not independent of MAP/MAT influence on total leaf protein (Fig 1e)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iv.) Absolute abundance of Calvin cycle proteins modelled by MAT and MAP (adjusted multiple R2 (adj.R2) =  , p(interaction) = , etc.).  </a:t>
            </a:r>
            <a:r>
              <a:rPr lang="en-AU" b="0" baseline="0" dirty="0" err="1" smtClean="0"/>
              <a:t>Calv</a:t>
            </a:r>
            <a:r>
              <a:rPr lang="en-AU" b="0" baseline="0" dirty="0" smtClean="0"/>
              <a:t>(abs) is interactively related to incident irradiance and MAT: high temperature, high irradiance sites are associated with the highest total abundances of Calvin cycle enzymes, while at low temperatures, higher irradiance predicts lower Calvin cycle enzyme abundance.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5</a:t>
            </a:fld>
            <a:endParaRPr lang="en-AU"/>
          </a:p>
        </p:txBody>
      </p:sp>
    </p:spTree>
    <p:extLst>
      <p:ext uri="{BB962C8B-B14F-4D97-AF65-F5344CB8AC3E}">
        <p14:creationId xmlns:p14="http://schemas.microsoft.com/office/powerpoint/2010/main" val="797122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a:t>2.) Linking leaf protein abundances with environment and functional traits. </a:t>
            </a:r>
          </a:p>
          <a:p>
            <a:endParaRPr lang="en-AU" b="1" dirty="0"/>
          </a:p>
          <a:p>
            <a:r>
              <a:rPr lang="en-AU" sz="1680" kern="1200" dirty="0">
                <a:solidFill>
                  <a:schemeClr val="tx1"/>
                </a:solidFill>
                <a:effectLst/>
                <a:latin typeface="+mn-lt"/>
                <a:ea typeface="+mn-ea"/>
                <a:cs typeface="+mn-cs"/>
              </a:rPr>
              <a:t>a.) We are able to assess wide-area environmental patterns of leaf proteins with specific function, at any level of protein organisation. Here we show a heatmap of correlations between environmental variables, functional traits, gas exchange measurements and major protein functional categories. </a:t>
            </a:r>
            <a:r>
              <a:rPr lang="en-AU" b="0" dirty="0"/>
              <a:t>Pearson correlations between pairs of variables are represented by coloured tiles where p &lt; 0.05. Relative protein abundances (i.e. as a proportion of total leaf protein abundance) are used to calculate correlations presented in the top/left diagonal and protein abundances on a per leaf area basis (mg protein / m2 leaf area) are used to calculate correlations presented in the bottom/right diagonal.</a:t>
            </a:r>
          </a:p>
          <a:p>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Protein abundances tend to be strongly cross-correlated on a per leaf area basis.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 JMAX?</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Relative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Relative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r>
              <a:rPr lang="en-AU" b="0" dirty="0" smtClean="0"/>
              <a:t>b.) We </a:t>
            </a:r>
            <a:r>
              <a:rPr lang="en-AU" b="0" dirty="0"/>
              <a:t>selected several </a:t>
            </a:r>
            <a:r>
              <a:rPr lang="en-AU" b="0" dirty="0" smtClean="0"/>
              <a:t>relationships</a:t>
            </a:r>
            <a:r>
              <a:rPr lang="en-AU" b="0" baseline="0" dirty="0" smtClean="0"/>
              <a:t> </a:t>
            </a:r>
            <a:r>
              <a:rPr lang="en-AU" b="0" dirty="0" smtClean="0"/>
              <a:t>for deeper analysis which are of current interest</a:t>
            </a:r>
            <a:r>
              <a:rPr lang="en-AU" b="0" baseline="0" dirty="0" smtClean="0"/>
              <a:t> to the vegetation modelling community, but which to date have only been investigated via proxies. </a:t>
            </a:r>
            <a:r>
              <a:rPr lang="en-AU" b="0" dirty="0" smtClean="0"/>
              <a:t>Trends </a:t>
            </a:r>
            <a:r>
              <a:rPr lang="en-AU" b="0" dirty="0"/>
              <a:t>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smtClean="0"/>
              <a:t>i,ii</a:t>
            </a:r>
            <a:r>
              <a:rPr lang="en-AU" b="0" dirty="0" smtClean="0"/>
              <a:t>.) </a:t>
            </a:r>
            <a:r>
              <a:rPr lang="en-AU" b="0" dirty="0"/>
              <a:t>canopy-corrected mean annual irradiance (MJ/m2/year), R2 = , modelled change (%) = , p = ; </a:t>
            </a:r>
            <a:r>
              <a:rPr lang="en-AU" b="0" dirty="0" err="1" smtClean="0"/>
              <a:t>iii,iv</a:t>
            </a:r>
            <a:r>
              <a:rPr lang="en-AU" b="0" dirty="0" smtClean="0"/>
              <a:t>.) </a:t>
            </a:r>
            <a:r>
              <a:rPr lang="en-AU" b="0" dirty="0"/>
              <a:t>mean annual precipitation (mm/year) R2 = , modelled change (%) = , p = ; </a:t>
            </a:r>
            <a:r>
              <a:rPr lang="en-AU" b="0" dirty="0" err="1" smtClean="0"/>
              <a:t>v,vi</a:t>
            </a:r>
            <a:r>
              <a:rPr lang="en-AU" b="0" dirty="0" smtClean="0"/>
              <a:t>.) </a:t>
            </a:r>
            <a:r>
              <a:rPr lang="en-AU" b="0" dirty="0"/>
              <a:t>mean annual temperature R2 = , modelled change (%) = , p = </a:t>
            </a:r>
            <a:r>
              <a:rPr lang="en-AU" b="0" dirty="0" smtClean="0"/>
              <a:t>; </a:t>
            </a:r>
            <a:r>
              <a:rPr lang="en-AU" b="0" dirty="0" err="1" smtClean="0"/>
              <a:t>vii,viii</a:t>
            </a:r>
            <a:r>
              <a:rPr lang="en-AU" b="0" dirty="0" smtClean="0"/>
              <a:t>.) </a:t>
            </a:r>
            <a:r>
              <a:rPr lang="en-AU" b="0" dirty="0"/>
              <a:t>leaf mass per area (LMA, g/m2), R2 = , modelled change (%) = , p =. A full table of univariate OLS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a:t>
            </a:r>
            <a:r>
              <a:rPr lang="en-AU" b="0" dirty="0" smtClean="0"/>
              <a:t>the lower </a:t>
            </a:r>
            <a:r>
              <a:rPr lang="en-AU" b="0" dirty="0"/>
              <a:t>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r>
              <a:rPr lang="en-AU"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c.)</a:t>
            </a:r>
            <a:r>
              <a:rPr lang="en-AU" b="0" baseline="0" dirty="0" smtClean="0"/>
              <a:t> Multiple regression models are visualised using coloration to indicate the modelled magnitude of protein abundance in two-dimensional environmental space. Here we show models of photosystem and Calvin cycle protein abundance fitted against mean annual precipitation (mm/year) (CHANGE?) and mean annual temperature (</a:t>
            </a:r>
            <a:r>
              <a:rPr lang="en-AU" b="0" baseline="0" dirty="0" err="1" smtClean="0"/>
              <a:t>oC</a:t>
            </a:r>
            <a:r>
              <a:rPr lang="en-AU" b="0" baseline="0" dirty="0" smtClean="0"/>
              <a:t>). Curved contours indicate significant interaction effects between predictors. </a:t>
            </a:r>
            <a:r>
              <a:rPr lang="en-AU" b="0" baseline="0" dirty="0" err="1" smtClean="0"/>
              <a:t>i</a:t>
            </a:r>
            <a:r>
              <a:rPr lang="en-AU" b="0" baseline="0" dirty="0" smtClean="0"/>
              <a:t>.) proportional abundance of photosystem proteins, adjusted multiple R2 (adj.R2) =  , p(interaction)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 The strong univariate relationship between photosystem proportional abundance and MAP is modulated by MAT. At warm sites, PS(prop) abundance follows our expectations and  is highest at warm wet sites, and lowest at warm dry sites. At cool sites, however, the relationship is inverted, with leaves sampled at cool dry sites investing proportionally more in photosystems than those living in cool wet sites. On balance, the univariate PS(prop)-precipitation relationship appears to be driven by warm site samples.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err="1" smtClean="0"/>
              <a:t>i</a:t>
            </a:r>
            <a:r>
              <a:rPr lang="en-AU" b="0" baseline="0" dirty="0" smtClean="0"/>
              <a:t>.) MAT and MAP interactively explain variation in PS(abs), and a univariate relationship between PS(abs) and MAP is only apparent at cool sites. This effect may result from the strong influence of temperature on total leaf protein concentration.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iv.) Evidence for CO2 drawdown hypothesis only at warm sites/ </a:t>
            </a:r>
            <a:r>
              <a:rPr lang="en-AU" b="0" baseline="0" dirty="0" err="1" smtClean="0"/>
              <a:t>Calv</a:t>
            </a:r>
            <a:r>
              <a:rPr lang="en-AU" b="0" baseline="0" dirty="0" smtClean="0"/>
              <a:t>(prop) is highest at warm dry sites. Opposite influence of MAP at cool sites, where investment in </a:t>
            </a:r>
            <a:r>
              <a:rPr lang="en-AU" b="0" baseline="0" dirty="0" err="1" smtClean="0"/>
              <a:t>Calv</a:t>
            </a:r>
            <a:r>
              <a:rPr lang="en-AU" b="0" baseline="0" dirty="0" smtClean="0"/>
              <a:t> is lowest at cold dry sites. Most interesting here is actually MAP modulation of MAT effect, because the strongest change in </a:t>
            </a:r>
            <a:r>
              <a:rPr lang="en-AU" b="0" baseline="0" dirty="0" err="1" smtClean="0"/>
              <a:t>Calv</a:t>
            </a:r>
            <a:r>
              <a:rPr lang="en-AU" b="0" baseline="0" dirty="0" smtClean="0"/>
              <a:t>(prop) is over temperature gradient at dry sites.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iii.) </a:t>
            </a:r>
            <a:r>
              <a:rPr lang="en-AU" b="0" baseline="0" dirty="0" err="1" smtClean="0"/>
              <a:t>Calv</a:t>
            </a:r>
            <a:r>
              <a:rPr lang="en-AU" b="0" baseline="0" dirty="0" smtClean="0"/>
              <a:t>(abs) is related to MAT and MAP by a simple additive relationship, similar in nature to and likely not independent of MAP/MAT influence on total leaf protein (Fig 1e)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6</a:t>
            </a:fld>
            <a:endParaRPr lang="en-AU"/>
          </a:p>
        </p:txBody>
      </p:sp>
    </p:spTree>
    <p:extLst>
      <p:ext uri="{BB962C8B-B14F-4D97-AF65-F5344CB8AC3E}">
        <p14:creationId xmlns:p14="http://schemas.microsoft.com/office/powerpoint/2010/main" val="963031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a:t>2.) Linking leaf protein abundances with environment and functional traits. </a:t>
            </a:r>
          </a:p>
          <a:p>
            <a:endParaRPr lang="en-AU" b="1" dirty="0"/>
          </a:p>
          <a:p>
            <a:r>
              <a:rPr lang="en-AU" sz="1680" kern="1200" dirty="0">
                <a:solidFill>
                  <a:schemeClr val="tx1"/>
                </a:solidFill>
                <a:effectLst/>
                <a:latin typeface="+mn-lt"/>
                <a:ea typeface="+mn-ea"/>
                <a:cs typeface="+mn-cs"/>
              </a:rPr>
              <a:t>a.) We are able to assess wide-area environmental patterns of leaf proteins with specific function, at any level of protein organisation. Here we show a heatmap of correlations between environmental variables, functional traits, gas exchange measurements and major protein functional categories. </a:t>
            </a:r>
            <a:r>
              <a:rPr lang="en-AU" b="0" dirty="0"/>
              <a:t>Pearson correlations between pairs of variables are represented by coloured tiles where p &lt; 0.05. Relative protein abundances (i.e. as a proportion of total leaf protein abundance) are used to calculate correlations presented in the top/left diagonal and protein abundances on a per leaf area basis (mg protein / m2 leaf area) are used to calculate correlations presented in the bottom/right diagonal.</a:t>
            </a:r>
          </a:p>
          <a:p>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Protein abundances tend to be strongly cross-correlated on a per leaf area basis.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 JMAX?</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Relative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Relative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r>
              <a:rPr lang="en-AU" b="0" dirty="0" smtClean="0"/>
              <a:t>b.) We </a:t>
            </a:r>
            <a:r>
              <a:rPr lang="en-AU" b="0" dirty="0"/>
              <a:t>selected several </a:t>
            </a:r>
            <a:r>
              <a:rPr lang="en-AU" b="0" dirty="0" smtClean="0"/>
              <a:t>relationships</a:t>
            </a:r>
            <a:r>
              <a:rPr lang="en-AU" b="0" baseline="0" dirty="0" smtClean="0"/>
              <a:t> </a:t>
            </a:r>
            <a:r>
              <a:rPr lang="en-AU" b="0" dirty="0" smtClean="0"/>
              <a:t>for deeper analysis which are of current interest</a:t>
            </a:r>
            <a:r>
              <a:rPr lang="en-AU" b="0" baseline="0" dirty="0" smtClean="0"/>
              <a:t> to the vegetation modelling community, but which to date have only been investigated via proxies. </a:t>
            </a:r>
            <a:r>
              <a:rPr lang="en-AU" b="0" dirty="0" smtClean="0"/>
              <a:t>Trends </a:t>
            </a:r>
            <a:r>
              <a:rPr lang="en-AU" b="0" dirty="0"/>
              <a:t>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smtClean="0"/>
              <a:t>i,ii</a:t>
            </a:r>
            <a:r>
              <a:rPr lang="en-AU" b="0" dirty="0" smtClean="0"/>
              <a:t>.) </a:t>
            </a:r>
            <a:r>
              <a:rPr lang="en-AU" b="0" dirty="0"/>
              <a:t>canopy-corrected mean annual irradiance (MJ/m2/year), R2 = , modelled change (%) = , p = ; </a:t>
            </a:r>
            <a:r>
              <a:rPr lang="en-AU" b="0" dirty="0" err="1" smtClean="0"/>
              <a:t>iii,iv</a:t>
            </a:r>
            <a:r>
              <a:rPr lang="en-AU" b="0" dirty="0" smtClean="0"/>
              <a:t>.) </a:t>
            </a:r>
            <a:r>
              <a:rPr lang="en-AU" b="0" dirty="0"/>
              <a:t>mean annual precipitation (mm/year) R2 = , modelled change (%) = , p = ; </a:t>
            </a:r>
            <a:r>
              <a:rPr lang="en-AU" b="0" dirty="0" err="1" smtClean="0"/>
              <a:t>v,vi</a:t>
            </a:r>
            <a:r>
              <a:rPr lang="en-AU" b="0" dirty="0" smtClean="0"/>
              <a:t>.) </a:t>
            </a:r>
            <a:r>
              <a:rPr lang="en-AU" b="0" dirty="0"/>
              <a:t>mean annual temperature R2 = , modelled change (%) = , p = </a:t>
            </a:r>
            <a:r>
              <a:rPr lang="en-AU" b="0" dirty="0" smtClean="0"/>
              <a:t>; </a:t>
            </a:r>
            <a:r>
              <a:rPr lang="en-AU" b="0" dirty="0" err="1" smtClean="0"/>
              <a:t>vii,viii</a:t>
            </a:r>
            <a:r>
              <a:rPr lang="en-AU" b="0" dirty="0" smtClean="0"/>
              <a:t>.) </a:t>
            </a:r>
            <a:r>
              <a:rPr lang="en-AU" b="0" dirty="0"/>
              <a:t>leaf mass per area (LMA, g/m2), R2 = , modelled change (%) = , p =. A full table of univariate OLS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a:t>
            </a:r>
            <a:r>
              <a:rPr lang="en-AU" b="0" dirty="0" smtClean="0"/>
              <a:t>the lower </a:t>
            </a:r>
            <a:r>
              <a:rPr lang="en-AU" b="0" dirty="0"/>
              <a:t>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r>
              <a:rPr lang="en-AU"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c.)</a:t>
            </a:r>
            <a:r>
              <a:rPr lang="en-AU" b="0" baseline="0" dirty="0" smtClean="0"/>
              <a:t> Multiple regression models are visualised using coloration to indicate the modelled magnitude of protein abundance in two-dimensional environmental space. Here we show models of photosystem and Calvin cycle protein abundance fitted against mean annual precipitation (mm/year) (CHANGE?) and mean annual temperature (</a:t>
            </a:r>
            <a:r>
              <a:rPr lang="en-AU" b="0" baseline="0" dirty="0" err="1" smtClean="0"/>
              <a:t>oC</a:t>
            </a:r>
            <a:r>
              <a:rPr lang="en-AU" b="0" baseline="0" dirty="0" smtClean="0"/>
              <a:t>). Curved contours indicate significant interaction effects between predictors. </a:t>
            </a:r>
            <a:r>
              <a:rPr lang="en-AU" b="0" baseline="0" dirty="0" err="1" smtClean="0"/>
              <a:t>i</a:t>
            </a:r>
            <a:r>
              <a:rPr lang="en-AU" b="0" baseline="0" dirty="0" smtClean="0"/>
              <a:t>.) proportional abundance of photosystem proteins, adjusted multiple R2 (adj.R2) =  , p(interaction)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err="1" smtClean="0"/>
              <a:t>i</a:t>
            </a:r>
            <a:r>
              <a:rPr lang="en-AU" b="0" baseline="0" dirty="0" smtClean="0"/>
              <a:t>.) MAT and MAP interactively explain variation in PS(abs), and a univariate relationship between PS(abs) and MAP is only apparent at cool sites. This effect may result from the strong influence of temperature on total leaf protein concentration.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 The strong univariate relationship between photosystem proportional abundance and incident irradiance is modulated by MAT. At warm sites, PS(prop) abundance follows our expectations and is highest at warm high irradiance sites, and lowest at warm low irradiance sites. No relationship between irradiance and PS(prop) is apparent at cool sites, however.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iii.) </a:t>
            </a:r>
            <a:r>
              <a:rPr lang="en-AU" b="0" baseline="0" dirty="0" err="1" smtClean="0"/>
              <a:t>Calv</a:t>
            </a:r>
            <a:r>
              <a:rPr lang="en-AU" b="0" baseline="0" dirty="0" smtClean="0"/>
              <a:t>(abs) is related to MAT and MAP by a simple additive relationship, similar in nature to and likely not independent of MAP/MAT influence on total leaf protein (Fig 1e)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iv.) </a:t>
            </a:r>
            <a:r>
              <a:rPr lang="en-AU" b="0" baseline="0" dirty="0" err="1" smtClean="0"/>
              <a:t>Calv</a:t>
            </a:r>
            <a:r>
              <a:rPr lang="en-AU" b="0" baseline="0" dirty="0" smtClean="0"/>
              <a:t>(abs) is interactively related to incident irradiance and MAT: high temperature, high irradiance sites are associated with the highest total abundances of Calvin cycle enzymes, while at low temperatures, higher irradiance predicts lower Calvin cycle enzyme abundance. Care should be taken in interpretation here, however, as there were few low temperature sites with high incident irradiance.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 The strong univariate relationship between photosystem proportional abundance and MAP is modulated by MAT. At warm sites, PS(prop) abundance follows our expectations and  is highest at warm wet sites, and lowest at warm dry sites. At cool sites, however, the relationship is inverted, with leaves sampled at cool dry sites investing proportionally more in photosystems than those living in cool wet sites. On balance, the univariate PS(prop)-precipitation relationship appears to be driven by warm site samples.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iv.) Evidence for CO2 drawdown hypothesis only at warm sites/ </a:t>
            </a:r>
            <a:r>
              <a:rPr lang="en-AU" b="0" baseline="0" dirty="0" err="1" smtClean="0"/>
              <a:t>Calv</a:t>
            </a:r>
            <a:r>
              <a:rPr lang="en-AU" b="0" baseline="0" dirty="0" smtClean="0"/>
              <a:t>(prop) is highest at warm dry sites. Opposite influence of MAP at cool sites, where investment in </a:t>
            </a:r>
            <a:r>
              <a:rPr lang="en-AU" b="0" baseline="0" dirty="0" err="1" smtClean="0"/>
              <a:t>Calv</a:t>
            </a:r>
            <a:r>
              <a:rPr lang="en-AU" b="0" baseline="0" dirty="0" smtClean="0"/>
              <a:t> is lowest at cold dry sites. Most interesting here is actually MAP modulation of MAT effect, because the strongest change in </a:t>
            </a:r>
            <a:r>
              <a:rPr lang="en-AU" b="0" baseline="0" dirty="0" err="1" smtClean="0"/>
              <a:t>Calv</a:t>
            </a:r>
            <a:r>
              <a:rPr lang="en-AU" b="0" baseline="0" dirty="0" smtClean="0"/>
              <a:t>(prop) is over temperature gradient at dry sites.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7</a:t>
            </a:fld>
            <a:endParaRPr lang="en-AU"/>
          </a:p>
        </p:txBody>
      </p:sp>
    </p:spTree>
    <p:extLst>
      <p:ext uri="{BB962C8B-B14F-4D97-AF65-F5344CB8AC3E}">
        <p14:creationId xmlns:p14="http://schemas.microsoft.com/office/powerpoint/2010/main" val="17531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a:t>2.) Linking leaf protein abundances with environment and functional traits. </a:t>
            </a:r>
          </a:p>
          <a:p>
            <a:endParaRPr lang="en-AU" b="1" dirty="0"/>
          </a:p>
          <a:p>
            <a:r>
              <a:rPr lang="en-AU" sz="1680" kern="1200" dirty="0">
                <a:solidFill>
                  <a:schemeClr val="tx1"/>
                </a:solidFill>
                <a:effectLst/>
                <a:latin typeface="+mn-lt"/>
                <a:ea typeface="+mn-ea"/>
                <a:cs typeface="+mn-cs"/>
              </a:rPr>
              <a:t>a.) We are able to assess wide-area environmental patterns of leaf proteins with specific function, at any level of protein organisation. Here we show a heatmap of correlations between environmental variables, functional traits, gas exchange measurements and major protein functional categories. </a:t>
            </a:r>
            <a:r>
              <a:rPr lang="en-AU" b="0" dirty="0"/>
              <a:t>Pearson correlations between pairs of variables are represented by coloured tiles where p &lt; 0.05. Relative protein abundances (i.e. as a proportion of total leaf protein abundance) are used to calculate correlations presented in the top/left diagonal and protein abundances on a per leaf area basis (mg protein / m2 leaf area) are used to calculate correlations presented in the bottom/right diagonal.</a:t>
            </a:r>
          </a:p>
          <a:p>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Protein abundances tend to be strongly cross-correlated on a per leaf area basis.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 JMAX?</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1280160" rtl="0" eaLnBrk="1" fontAlgn="auto" latinLnBrk="0" hangingPunct="1">
              <a:lnSpc>
                <a:spcPct val="100000"/>
              </a:lnSpc>
              <a:spcBef>
                <a:spcPts val="0"/>
              </a:spcBef>
              <a:spcAft>
                <a:spcPts val="0"/>
              </a:spcAft>
              <a:buClrTx/>
              <a:buSzTx/>
              <a:buFontTx/>
              <a:buNone/>
              <a:tabLst/>
              <a:defRPr/>
            </a:pPr>
            <a:r>
              <a:rPr lang="en-AU" b="0" dirty="0"/>
              <a:t>Relative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Relative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b="0" dirty="0"/>
          </a:p>
          <a:p>
            <a:r>
              <a:rPr lang="en-AU" b="0" dirty="0" smtClean="0"/>
              <a:t>b.) We </a:t>
            </a:r>
            <a:r>
              <a:rPr lang="en-AU" b="0" dirty="0"/>
              <a:t>selected several </a:t>
            </a:r>
            <a:r>
              <a:rPr lang="en-AU" b="0" dirty="0" smtClean="0"/>
              <a:t>relationships</a:t>
            </a:r>
            <a:r>
              <a:rPr lang="en-AU" b="0" baseline="0" dirty="0" smtClean="0"/>
              <a:t> </a:t>
            </a:r>
            <a:r>
              <a:rPr lang="en-AU" b="0" dirty="0" smtClean="0"/>
              <a:t>for deeper analysis which are of current interest</a:t>
            </a:r>
            <a:r>
              <a:rPr lang="en-AU" b="0" baseline="0" dirty="0" smtClean="0"/>
              <a:t> to the vegetation modelling community, but which to date have only been investigated via proxies. </a:t>
            </a:r>
            <a:r>
              <a:rPr lang="en-AU" b="0" dirty="0" smtClean="0"/>
              <a:t>Trends </a:t>
            </a:r>
            <a:r>
              <a:rPr lang="en-AU" b="0" dirty="0"/>
              <a:t>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smtClean="0"/>
              <a:t>i,ii</a:t>
            </a:r>
            <a:r>
              <a:rPr lang="en-AU" b="0" dirty="0" smtClean="0"/>
              <a:t>.) </a:t>
            </a:r>
            <a:r>
              <a:rPr lang="en-AU" b="0" dirty="0"/>
              <a:t>canopy-corrected mean annual irradiance (MJ/m2/year), R2 = , modelled change (%) = , p = ; </a:t>
            </a:r>
            <a:r>
              <a:rPr lang="en-AU" b="0" dirty="0" err="1" smtClean="0"/>
              <a:t>iii,iv</a:t>
            </a:r>
            <a:r>
              <a:rPr lang="en-AU" b="0" dirty="0" smtClean="0"/>
              <a:t>.) </a:t>
            </a:r>
            <a:r>
              <a:rPr lang="en-AU" b="0" dirty="0"/>
              <a:t>mean annual precipitation (mm/year) R2 = , modelled change (%) = , p = ; </a:t>
            </a:r>
            <a:r>
              <a:rPr lang="en-AU" b="0" dirty="0" err="1" smtClean="0"/>
              <a:t>v,vi</a:t>
            </a:r>
            <a:r>
              <a:rPr lang="en-AU" b="0" dirty="0" smtClean="0"/>
              <a:t>.) </a:t>
            </a:r>
            <a:r>
              <a:rPr lang="en-AU" b="0" dirty="0"/>
              <a:t>mean annual temperature R2 = , modelled change (%) = , p = </a:t>
            </a:r>
            <a:r>
              <a:rPr lang="en-AU" b="0" dirty="0" smtClean="0"/>
              <a:t>; </a:t>
            </a:r>
            <a:r>
              <a:rPr lang="en-AU" b="0" dirty="0" err="1" smtClean="0"/>
              <a:t>vii,viii</a:t>
            </a:r>
            <a:r>
              <a:rPr lang="en-AU" b="0" dirty="0" smtClean="0"/>
              <a:t>.) </a:t>
            </a:r>
            <a:r>
              <a:rPr lang="en-AU" b="0" dirty="0"/>
              <a:t>leaf mass per area (LMA, g/m2), R2 = , modelled change (%) = , p =. A full table of univariate OLS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a:t>
            </a:r>
            <a:r>
              <a:rPr lang="en-AU" b="0" dirty="0" smtClean="0"/>
              <a:t>the lower </a:t>
            </a:r>
            <a:r>
              <a:rPr lang="en-AU" b="0" dirty="0"/>
              <a:t>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r>
              <a:rPr lang="en-AU"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smtClean="0"/>
              <a:t>c.)</a:t>
            </a:r>
            <a:r>
              <a:rPr lang="en-AU" b="0" baseline="0" dirty="0" smtClean="0"/>
              <a:t> Multiple regression models are visualised using coloration to indicate the modelled magnitude of protein abundance in two-dimensional environmental space. Here we show models of photosystem and Calvin cycle protein abundance fitted against mean annual precipitation (mm/year) (CHANGE?) and mean annual temperature (</a:t>
            </a:r>
            <a:r>
              <a:rPr lang="en-AU" b="0" baseline="0" dirty="0" err="1" smtClean="0"/>
              <a:t>oC</a:t>
            </a:r>
            <a:r>
              <a:rPr lang="en-AU" b="0" baseline="0" dirty="0" smtClean="0"/>
              <a:t>). Curved contours indicate significant interaction effects between predictors. </a:t>
            </a:r>
            <a:r>
              <a:rPr lang="en-AU" b="0" baseline="0" dirty="0" err="1" smtClean="0"/>
              <a:t>i</a:t>
            </a:r>
            <a:r>
              <a:rPr lang="en-AU" b="0" baseline="0" dirty="0" smtClean="0"/>
              <a:t>.) proportional abundance of photosystem proteins, adjusted multiple R2 (adj.R2) =  , p(interaction)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 The strong univariate relationship between photosystem proportional abundance and MAP is modulated by MAT. At warm sites, PS(prop) abundance follows our expectations and  is highest at warm wet sites, and lowest at warm dry sites. At cool sites, however, the relationship is inverted, with leaves sampled at cool dry sites investing proportionally more in photosystems than those living in cool wet sites. On balance, the univariate PS(prop)-precipitation relationship appears to be driven by warm site samples.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err="1" smtClean="0"/>
              <a:t>i</a:t>
            </a:r>
            <a:r>
              <a:rPr lang="en-AU" b="0" baseline="0" dirty="0" smtClean="0"/>
              <a:t>.) MAT and MAP interactively explain variation in PS(abs), and a univariate relationship between PS(abs) and MAP is only apparent at cool sites. This effect may result from the strong influence of temperature on total leaf protein concentration.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iv.) Evidence for CO2 drawdown hypothesis only at warm sites/ </a:t>
            </a:r>
            <a:r>
              <a:rPr lang="en-AU" b="0" baseline="0" dirty="0" err="1" smtClean="0"/>
              <a:t>Calv</a:t>
            </a:r>
            <a:r>
              <a:rPr lang="en-AU" b="0" baseline="0" dirty="0" smtClean="0"/>
              <a:t>(prop) is highest at warm dry sites. Opposite influence of MAP at cool sites, where investment in </a:t>
            </a:r>
            <a:r>
              <a:rPr lang="en-AU" b="0" baseline="0" dirty="0" err="1" smtClean="0"/>
              <a:t>Calv</a:t>
            </a:r>
            <a:r>
              <a:rPr lang="en-AU" b="0" baseline="0" dirty="0" smtClean="0"/>
              <a:t> is lowest at cold dry sites. Most interesting here is actually MAP modulation of MAT effect, because the strongest change in </a:t>
            </a:r>
            <a:r>
              <a:rPr lang="en-AU" b="0" baseline="0" dirty="0" err="1" smtClean="0"/>
              <a:t>Calv</a:t>
            </a:r>
            <a:r>
              <a:rPr lang="en-AU" b="0" baseline="0" dirty="0" smtClean="0"/>
              <a:t>(prop) is over temperature gradient at dry sites.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b="0" baseline="0" dirty="0" smtClean="0"/>
              <a:t>iii.) </a:t>
            </a:r>
            <a:r>
              <a:rPr lang="en-AU" b="0" baseline="0" dirty="0" err="1" smtClean="0"/>
              <a:t>Calv</a:t>
            </a:r>
            <a:r>
              <a:rPr lang="en-AU" b="0" baseline="0" dirty="0" smtClean="0"/>
              <a:t>(abs) is related to MAT and MAP by a simple additive relationship, similar in nature to and likely not independent of MAP/MAT influence on total leaf protein (Fig 1e)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8</a:t>
            </a:fld>
            <a:endParaRPr lang="en-AU"/>
          </a:p>
        </p:txBody>
      </p:sp>
    </p:spTree>
    <p:extLst>
      <p:ext uri="{BB962C8B-B14F-4D97-AF65-F5344CB8AC3E}">
        <p14:creationId xmlns:p14="http://schemas.microsoft.com/office/powerpoint/2010/main" val="3080118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dirty="0"/>
              <a:t>3.) </a:t>
            </a:r>
            <a:r>
              <a:rPr lang="en-AU" b="1" dirty="0"/>
              <a:t>Trends in abundance of light harvesting and carbon assimilation proteins across continental-scale environmental gradients. </a:t>
            </a:r>
          </a:p>
          <a:p>
            <a:endParaRPr lang="en-AU" b="0" dirty="0"/>
          </a:p>
          <a:p>
            <a:r>
              <a:rPr lang="en-AU" b="0" dirty="0"/>
              <a:t>Trends 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across gradients of: </a:t>
            </a:r>
            <a:r>
              <a:rPr lang="en-AU" b="0" dirty="0" err="1"/>
              <a:t>a,b</a:t>
            </a:r>
            <a:r>
              <a:rPr lang="en-AU" b="0" dirty="0"/>
              <a:t>.) canopy-corrected mean annual irradiance (MJ/m2/year), R2 = , modelled change (%) = , p = ; </a:t>
            </a:r>
            <a:r>
              <a:rPr lang="en-AU" b="0" dirty="0" err="1"/>
              <a:t>c,d</a:t>
            </a:r>
            <a:r>
              <a:rPr lang="en-AU" b="0" dirty="0"/>
              <a:t>.) mean annual precipitation (mm/year) R2 = , modelled change (%) = , p = ; </a:t>
            </a:r>
            <a:r>
              <a:rPr lang="en-AU" b="0" dirty="0" err="1"/>
              <a:t>e,f</a:t>
            </a:r>
            <a:r>
              <a:rPr lang="en-AU" b="0" dirty="0"/>
              <a:t>.) mean annual temperature R2 = , modelled change (%) = , p = . A full table of univariate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the 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p>
          <a:p>
            <a:endParaRPr lang="en-AU" b="1" dirty="0"/>
          </a:p>
        </p:txBody>
      </p:sp>
      <p:sp>
        <p:nvSpPr>
          <p:cNvPr id="4" name="Slide Number Placeholder 3"/>
          <p:cNvSpPr>
            <a:spLocks noGrp="1"/>
          </p:cNvSpPr>
          <p:nvPr>
            <p:ph type="sldNum" sz="quarter" idx="10"/>
          </p:nvPr>
        </p:nvSpPr>
        <p:spPr/>
        <p:txBody>
          <a:bodyPr/>
          <a:lstStyle/>
          <a:p>
            <a:fld id="{C73DF9B0-E08B-4862-93DE-9A4C9A8C6C80}" type="slidenum">
              <a:rPr lang="en-AU" smtClean="0"/>
              <a:t>9</a:t>
            </a:fld>
            <a:endParaRPr lang="en-AU"/>
          </a:p>
        </p:txBody>
      </p:sp>
    </p:spTree>
    <p:extLst>
      <p:ext uri="{BB962C8B-B14F-4D97-AF65-F5344CB8AC3E}">
        <p14:creationId xmlns:p14="http://schemas.microsoft.com/office/powerpoint/2010/main" val="140793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dirty="0"/>
              <a:t>4.) </a:t>
            </a:r>
            <a:r>
              <a:rPr lang="en-AU" b="1" dirty="0"/>
              <a:t>Abundance of photosynthetic proteins in relation to total leaf protein content and leaf mass per area. </a:t>
            </a:r>
          </a:p>
          <a:p>
            <a:endParaRPr lang="en-AU" b="0" dirty="0"/>
          </a:p>
          <a:p>
            <a:r>
              <a:rPr lang="en-AU" b="0" dirty="0"/>
              <a:t>Trends in abundance of photosystem proteins [</a:t>
            </a:r>
            <a:r>
              <a:rPr lang="en-AU" b="0" dirty="0" err="1"/>
              <a:t>symb</a:t>
            </a:r>
            <a:r>
              <a:rPr lang="en-AU" b="0" dirty="0"/>
              <a:t>, col], rubisco [</a:t>
            </a:r>
            <a:r>
              <a:rPr lang="en-AU" b="0" dirty="0" err="1"/>
              <a:t>symb</a:t>
            </a:r>
            <a:r>
              <a:rPr lang="en-AU" b="0" dirty="0"/>
              <a:t>, col], and other Calvin cycle enzymes [</a:t>
            </a:r>
            <a:r>
              <a:rPr lang="en-AU" b="0" dirty="0" err="1"/>
              <a:t>symb</a:t>
            </a:r>
            <a:r>
              <a:rPr lang="en-AU" b="0" dirty="0"/>
              <a:t>, col] in relation to: </a:t>
            </a:r>
            <a:r>
              <a:rPr lang="en-AU" b="0" dirty="0" err="1"/>
              <a:t>a,b</a:t>
            </a:r>
            <a:r>
              <a:rPr lang="en-AU" b="0" dirty="0"/>
              <a:t>.) leaf mass per area (g/m2), R2 = , modelled change (%) = , p = ; </a:t>
            </a:r>
            <a:r>
              <a:rPr lang="en-AU" b="0" dirty="0" err="1"/>
              <a:t>c,d</a:t>
            </a:r>
            <a:r>
              <a:rPr lang="en-AU" b="0" dirty="0"/>
              <a:t>.) total leaf protein (mm/year) R2 = , modelled change (%) = , p = . A full table of univariate regression statistics is provided in the supplementary materials.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The top row of the panel (2 </a:t>
            </a:r>
            <a:r>
              <a:rPr lang="en-AU" b="0" dirty="0" err="1"/>
              <a:t>a,c,e</a:t>
            </a:r>
            <a:r>
              <a:rPr lang="en-AU" b="0" dirty="0"/>
              <a:t>) shows models fit using protein abundances expressed on a proportional basis (i.e. as a proportion of total leaf protein abundance); the bottom row shows models fit using protein abundances expressed on a per leaf area basis (mg protein / m2 leaf area).</a:t>
            </a:r>
          </a:p>
          <a:p>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12</a:t>
            </a:fld>
            <a:endParaRPr lang="en-AU"/>
          </a:p>
        </p:txBody>
      </p:sp>
    </p:spTree>
    <p:extLst>
      <p:ext uri="{BB962C8B-B14F-4D97-AF65-F5344CB8AC3E}">
        <p14:creationId xmlns:p14="http://schemas.microsoft.com/office/powerpoint/2010/main" val="236528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22/06/2017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22/06/2017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22/06/2017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22/06/2017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22/06/2017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22/06/2017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22/06/2017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tif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tiff"/><Relationship Id="rId5" Type="http://schemas.openxmlformats.org/officeDocument/2006/relationships/image" Target="../media/image30.tiff"/><Relationship Id="rId4" Type="http://schemas.openxmlformats.org/officeDocument/2006/relationships/image" Target="../media/image44.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17.tiff"/><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tiff"/><Relationship Id="rId17" Type="http://schemas.openxmlformats.org/officeDocument/2006/relationships/image" Target="../media/image21.tiff"/><Relationship Id="rId2" Type="http://schemas.openxmlformats.org/officeDocument/2006/relationships/notesSlide" Target="../notesSlides/notesSlide3.xml"/><Relationship Id="rId16" Type="http://schemas.openxmlformats.org/officeDocument/2006/relationships/image" Target="../media/image20.tiff"/><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tiff"/><Relationship Id="rId5" Type="http://schemas.openxmlformats.org/officeDocument/2006/relationships/image" Target="../media/image9.png"/><Relationship Id="rId15" Type="http://schemas.openxmlformats.org/officeDocument/2006/relationships/image" Target="../media/image19.tiff"/><Relationship Id="rId10" Type="http://schemas.openxmlformats.org/officeDocument/2006/relationships/image" Target="../media/image14.tiff"/><Relationship Id="rId4" Type="http://schemas.openxmlformats.org/officeDocument/2006/relationships/image" Target="../media/image8.png"/><Relationship Id="rId9" Type="http://schemas.openxmlformats.org/officeDocument/2006/relationships/image" Target="../media/image13.tiff"/><Relationship Id="rId14" Type="http://schemas.openxmlformats.org/officeDocument/2006/relationships/image" Target="../media/image18.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5.tiff"/><Relationship Id="rId13"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24.tiff"/><Relationship Id="rId12" Type="http://schemas.openxmlformats.org/officeDocument/2006/relationships/image" Target="../media/image10.png"/><Relationship Id="rId17" Type="http://schemas.openxmlformats.org/officeDocument/2006/relationships/image" Target="../media/image31.tiff"/><Relationship Id="rId2" Type="http://schemas.openxmlformats.org/officeDocument/2006/relationships/notesSlide" Target="../notesSlides/notesSlide4.xml"/><Relationship Id="rId16" Type="http://schemas.openxmlformats.org/officeDocument/2006/relationships/image" Target="../media/image30.tiff"/><Relationship Id="rId1" Type="http://schemas.openxmlformats.org/officeDocument/2006/relationships/slideLayout" Target="../slideLayouts/slideLayout1.xml"/><Relationship Id="rId6" Type="http://schemas.openxmlformats.org/officeDocument/2006/relationships/image" Target="../media/image23.tiff"/><Relationship Id="rId11" Type="http://schemas.openxmlformats.org/officeDocument/2006/relationships/image" Target="../media/image7.png"/><Relationship Id="rId5" Type="http://schemas.openxmlformats.org/officeDocument/2006/relationships/image" Target="../media/image22.tiff"/><Relationship Id="rId15" Type="http://schemas.openxmlformats.org/officeDocument/2006/relationships/image" Target="../media/image29.tiff"/><Relationship Id="rId10" Type="http://schemas.openxmlformats.org/officeDocument/2006/relationships/image" Target="../media/image27.tiff"/><Relationship Id="rId4" Type="http://schemas.openxmlformats.org/officeDocument/2006/relationships/image" Target="../media/image9.png"/><Relationship Id="rId9" Type="http://schemas.openxmlformats.org/officeDocument/2006/relationships/image" Target="../media/image26.tiff"/><Relationship Id="rId14" Type="http://schemas.openxmlformats.org/officeDocument/2006/relationships/image" Target="../media/image28.tiff"/></Relationships>
</file>

<file path=ppt/slides/_rels/slide6.xml.rels><?xml version="1.0" encoding="UTF-8" standalone="yes"?>
<Relationships xmlns="http://schemas.openxmlformats.org/package/2006/relationships"><Relationship Id="rId8" Type="http://schemas.openxmlformats.org/officeDocument/2006/relationships/image" Target="../media/image26.tiff"/><Relationship Id="rId13" Type="http://schemas.openxmlformats.org/officeDocument/2006/relationships/image" Target="../media/image11.png"/><Relationship Id="rId1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25.tiff"/><Relationship Id="rId12" Type="http://schemas.openxmlformats.org/officeDocument/2006/relationships/image" Target="../media/image10.png"/><Relationship Id="rId17" Type="http://schemas.openxmlformats.org/officeDocument/2006/relationships/image" Target="../media/image2.png"/><Relationship Id="rId2" Type="http://schemas.openxmlformats.org/officeDocument/2006/relationships/notesSlide" Target="../notesSlides/notesSlide5.xml"/><Relationship Id="rId16" Type="http://schemas.openxmlformats.org/officeDocument/2006/relationships/image" Target="../media/image1.pn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tiff"/><Relationship Id="rId11" Type="http://schemas.openxmlformats.org/officeDocument/2006/relationships/image" Target="../media/image29.tiff"/><Relationship Id="rId5" Type="http://schemas.openxmlformats.org/officeDocument/2006/relationships/image" Target="../media/image23.tiff"/><Relationship Id="rId15" Type="http://schemas.openxmlformats.org/officeDocument/2006/relationships/image" Target="../media/image33.png"/><Relationship Id="rId10" Type="http://schemas.openxmlformats.org/officeDocument/2006/relationships/image" Target="../media/image28.tiff"/><Relationship Id="rId19" Type="http://schemas.openxmlformats.org/officeDocument/2006/relationships/image" Target="../media/image4.png"/><Relationship Id="rId4" Type="http://schemas.openxmlformats.org/officeDocument/2006/relationships/image" Target="../media/image22.tiff"/><Relationship Id="rId9" Type="http://schemas.openxmlformats.org/officeDocument/2006/relationships/image" Target="../media/image27.tiff"/><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24.tiff"/><Relationship Id="rId13" Type="http://schemas.openxmlformats.org/officeDocument/2006/relationships/image" Target="../media/image29.tiff"/><Relationship Id="rId3" Type="http://schemas.openxmlformats.org/officeDocument/2006/relationships/image" Target="../media/image8.png"/><Relationship Id="rId7" Type="http://schemas.openxmlformats.org/officeDocument/2006/relationships/image" Target="../media/image23.tiff"/><Relationship Id="rId12" Type="http://schemas.openxmlformats.org/officeDocument/2006/relationships/image" Target="../media/image28.tif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tiff"/><Relationship Id="rId11" Type="http://schemas.openxmlformats.org/officeDocument/2006/relationships/image" Target="../media/image27.tiff"/><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26.tiff"/><Relationship Id="rId4" Type="http://schemas.openxmlformats.org/officeDocument/2006/relationships/image" Target="../media/image9.png"/><Relationship Id="rId9" Type="http://schemas.openxmlformats.org/officeDocument/2006/relationships/image" Target="../media/image25.tiff"/><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6.tiff"/><Relationship Id="rId13" Type="http://schemas.openxmlformats.org/officeDocument/2006/relationships/image" Target="../media/image11.png"/><Relationship Id="rId1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25.tiff"/><Relationship Id="rId12" Type="http://schemas.openxmlformats.org/officeDocument/2006/relationships/image" Target="../media/image10.png"/><Relationship Id="rId17" Type="http://schemas.openxmlformats.org/officeDocument/2006/relationships/image" Target="../media/image2.png"/><Relationship Id="rId2" Type="http://schemas.openxmlformats.org/officeDocument/2006/relationships/notesSlide" Target="../notesSlides/notesSlide7.xml"/><Relationship Id="rId16" Type="http://schemas.openxmlformats.org/officeDocument/2006/relationships/image" Target="../media/image1.pn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tiff"/><Relationship Id="rId11" Type="http://schemas.openxmlformats.org/officeDocument/2006/relationships/image" Target="../media/image29.tiff"/><Relationship Id="rId5" Type="http://schemas.openxmlformats.org/officeDocument/2006/relationships/image" Target="../media/image23.tiff"/><Relationship Id="rId15" Type="http://schemas.openxmlformats.org/officeDocument/2006/relationships/image" Target="../media/image33.png"/><Relationship Id="rId10" Type="http://schemas.openxmlformats.org/officeDocument/2006/relationships/image" Target="../media/image28.tiff"/><Relationship Id="rId19" Type="http://schemas.openxmlformats.org/officeDocument/2006/relationships/image" Target="../media/image4.png"/><Relationship Id="rId4" Type="http://schemas.openxmlformats.org/officeDocument/2006/relationships/image" Target="../media/image22.tiff"/><Relationship Id="rId9" Type="http://schemas.openxmlformats.org/officeDocument/2006/relationships/image" Target="../media/image27.tiff"/><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40.tiff"/><Relationship Id="rId3" Type="http://schemas.openxmlformats.org/officeDocument/2006/relationships/image" Target="../media/image35.tiff"/><Relationship Id="rId7" Type="http://schemas.openxmlformats.org/officeDocument/2006/relationships/image" Target="../media/image39.tif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8.tiff"/><Relationship Id="rId5" Type="http://schemas.openxmlformats.org/officeDocument/2006/relationships/image" Target="../media/image37.tiff"/><Relationship Id="rId4" Type="http://schemas.openxmlformats.org/officeDocument/2006/relationships/image" Target="../media/image3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2783472" y="553191"/>
            <a:ext cx="2132167" cy="1625871"/>
          </a:xfrm>
          <a:prstGeom prst="rect">
            <a:avLst/>
          </a:prstGeom>
        </p:spPr>
      </p:pic>
      <p:grpSp>
        <p:nvGrpSpPr>
          <p:cNvPr id="37" name="Group 36">
            <a:extLst>
              <a:ext uri="{FF2B5EF4-FFF2-40B4-BE49-F238E27FC236}">
                <a16:creationId xmlns="" xmlns:a16="http://schemas.microsoft.com/office/drawing/2014/main" id="{334CF8EC-60BE-4F39-9DAB-83E63FCF813B}"/>
              </a:ext>
            </a:extLst>
          </p:cNvPr>
          <p:cNvGrpSpPr/>
          <p:nvPr/>
        </p:nvGrpSpPr>
        <p:grpSpPr>
          <a:xfrm>
            <a:off x="2849819" y="2165548"/>
            <a:ext cx="2364935" cy="1911897"/>
            <a:chOff x="8328954" y="3313508"/>
            <a:chExt cx="3712734" cy="3091427"/>
          </a:xfrm>
        </p:grpSpPr>
        <p:pic>
          <p:nvPicPr>
            <p:cNvPr id="38" name="Picture 37">
              <a:extLst>
                <a:ext uri="{FF2B5EF4-FFF2-40B4-BE49-F238E27FC236}">
                  <a16:creationId xmlns="" xmlns:a16="http://schemas.microsoft.com/office/drawing/2014/main"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39" name="TextBox 38">
              <a:extLst>
                <a:ext uri="{FF2B5EF4-FFF2-40B4-BE49-F238E27FC236}">
                  <a16:creationId xmlns=""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spTree>
    <p:extLst>
      <p:ext uri="{BB962C8B-B14F-4D97-AF65-F5344CB8AC3E}">
        <p14:creationId xmlns:p14="http://schemas.microsoft.com/office/powerpoint/2010/main" val="2094103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2B60BDE6-468B-4B41-915D-F4BE457F4728}"/>
              </a:ext>
            </a:extLst>
          </p:cNvPr>
          <p:cNvGraphicFramePr>
            <a:graphicFrameLocks noGrp="1"/>
          </p:cNvGraphicFramePr>
          <p:nvPr>
            <p:extLst>
              <p:ext uri="{D42A27DB-BD31-4B8C-83A1-F6EECF244321}">
                <p14:modId xmlns:p14="http://schemas.microsoft.com/office/powerpoint/2010/main" val="3775783099"/>
              </p:ext>
            </p:extLst>
          </p:nvPr>
        </p:nvGraphicFramePr>
        <p:xfrm>
          <a:off x="2063890" y="4525859"/>
          <a:ext cx="5580860" cy="4600602"/>
        </p:xfrm>
        <a:graphic>
          <a:graphicData uri="http://schemas.openxmlformats.org/drawingml/2006/table">
            <a:tbl>
              <a:tblPr firstRow="1" bandRow="1">
                <a:tableStyleId>{5C22544A-7EE6-4342-B048-85BDC9FD1C3A}</a:tableStyleId>
              </a:tblPr>
              <a:tblGrid>
                <a:gridCol w="1395215">
                  <a:extLst>
                    <a:ext uri="{9D8B030D-6E8A-4147-A177-3AD203B41FA5}">
                      <a16:colId xmlns="" xmlns:a16="http://schemas.microsoft.com/office/drawing/2014/main" val="3039109222"/>
                    </a:ext>
                  </a:extLst>
                </a:gridCol>
                <a:gridCol w="1395215">
                  <a:extLst>
                    <a:ext uri="{9D8B030D-6E8A-4147-A177-3AD203B41FA5}">
                      <a16:colId xmlns="" xmlns:a16="http://schemas.microsoft.com/office/drawing/2014/main" val="3479897244"/>
                    </a:ext>
                  </a:extLst>
                </a:gridCol>
                <a:gridCol w="1395215">
                  <a:extLst>
                    <a:ext uri="{9D8B030D-6E8A-4147-A177-3AD203B41FA5}">
                      <a16:colId xmlns="" xmlns:a16="http://schemas.microsoft.com/office/drawing/2014/main" val="3897391879"/>
                    </a:ext>
                  </a:extLst>
                </a:gridCol>
                <a:gridCol w="1395215">
                  <a:extLst>
                    <a:ext uri="{9D8B030D-6E8A-4147-A177-3AD203B41FA5}">
                      <a16:colId xmlns="" xmlns:a16="http://schemas.microsoft.com/office/drawing/2014/main" val="1714546555"/>
                    </a:ext>
                  </a:extLst>
                </a:gridCol>
              </a:tblGrid>
              <a:tr h="280036">
                <a:tc>
                  <a:txBody>
                    <a:bodyPr/>
                    <a:lstStyle/>
                    <a:p>
                      <a:endParaRPr lang="en-AU" sz="1500" dirty="0"/>
                    </a:p>
                  </a:txBody>
                  <a:tcPr marL="51435" marR="51435" marT="25719" marB="25719"/>
                </a:tc>
                <a:tc>
                  <a:txBody>
                    <a:bodyPr/>
                    <a:lstStyle/>
                    <a:p>
                      <a:r>
                        <a:rPr lang="en-AU" sz="1500" dirty="0" err="1"/>
                        <a:t>Pval</a:t>
                      </a:r>
                      <a:endParaRPr lang="en-AU" sz="1500" dirty="0"/>
                    </a:p>
                  </a:txBody>
                  <a:tcPr marL="51435" marR="51435" marT="25719" marB="25719"/>
                </a:tc>
                <a:tc>
                  <a:txBody>
                    <a:bodyPr/>
                    <a:lstStyle/>
                    <a:p>
                      <a:r>
                        <a:rPr lang="en-AU" sz="1500" dirty="0"/>
                        <a:t>R2</a:t>
                      </a:r>
                    </a:p>
                  </a:txBody>
                  <a:tcPr marL="51435" marR="51435" marT="25719" marB="25719"/>
                </a:tc>
                <a:tc>
                  <a:txBody>
                    <a:bodyPr/>
                    <a:lstStyle/>
                    <a:p>
                      <a:r>
                        <a:rPr lang="en-AU" sz="1500" dirty="0"/>
                        <a:t>Effect size</a:t>
                      </a:r>
                    </a:p>
                  </a:txBody>
                  <a:tcPr marL="51435" marR="51435" marT="25719" marB="25719"/>
                </a:tc>
                <a:extLst>
                  <a:ext uri="{0D108BD9-81ED-4DB2-BD59-A6C34878D82A}">
                    <a16:rowId xmlns="" xmlns:a16="http://schemas.microsoft.com/office/drawing/2014/main" val="2583003098"/>
                  </a:ext>
                </a:extLst>
              </a:tr>
              <a:tr h="360047">
                <a:tc>
                  <a:txBody>
                    <a:bodyPr/>
                    <a:lstStyle/>
                    <a:p>
                      <a:r>
                        <a:rPr lang="en-AU" sz="1500" dirty="0" err="1"/>
                        <a:t>Irrad</a:t>
                      </a:r>
                      <a:r>
                        <a:rPr lang="en-AU" sz="1500" dirty="0"/>
                        <a:t> ~ </a:t>
                      </a:r>
                      <a:r>
                        <a:rPr lang="en-AU" sz="1500" dirty="0" err="1"/>
                        <a:t>phot_rel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98113291"/>
                  </a:ext>
                </a:extLst>
              </a:tr>
              <a:tr h="360047">
                <a:tc>
                  <a:txBody>
                    <a:bodyPr/>
                    <a:lstStyle/>
                    <a:p>
                      <a:r>
                        <a:rPr lang="en-AU" sz="1500" dirty="0" err="1"/>
                        <a:t>Irrad</a:t>
                      </a:r>
                      <a:r>
                        <a:rPr lang="en-AU" sz="1500" dirty="0"/>
                        <a:t> ~ </a:t>
                      </a:r>
                      <a:r>
                        <a:rPr lang="en-AU" sz="1500" dirty="0" err="1"/>
                        <a:t>calv_rel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a:p>
                  </a:txBody>
                  <a:tcPr marL="51435" marR="51435" marT="25719" marB="25719"/>
                </a:tc>
                <a:tc>
                  <a:txBody>
                    <a:bodyPr/>
                    <a:lstStyle/>
                    <a:p>
                      <a:endParaRPr lang="en-AU" sz="1500"/>
                    </a:p>
                  </a:txBody>
                  <a:tcPr marL="51435" marR="51435" marT="25719" marB="25719"/>
                </a:tc>
                <a:extLst>
                  <a:ext uri="{0D108BD9-81ED-4DB2-BD59-A6C34878D82A}">
                    <a16:rowId xmlns="" xmlns:a16="http://schemas.microsoft.com/office/drawing/2014/main" val="827891891"/>
                  </a:ext>
                </a:extLst>
              </a:tr>
              <a:tr h="360047">
                <a:tc>
                  <a:txBody>
                    <a:bodyPr/>
                    <a:lstStyle/>
                    <a:p>
                      <a:r>
                        <a:rPr lang="en-AU" sz="1500" dirty="0" err="1"/>
                        <a:t>Irrad</a:t>
                      </a:r>
                      <a:r>
                        <a:rPr lang="en-AU" sz="1500" dirty="0"/>
                        <a:t> ~ </a:t>
                      </a:r>
                      <a:r>
                        <a:rPr lang="en-AU" sz="1500" dirty="0" err="1"/>
                        <a:t>phot_abs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a:p>
                  </a:txBody>
                  <a:tcPr marL="51435" marR="51435" marT="25719" marB="25719"/>
                </a:tc>
                <a:extLst>
                  <a:ext uri="{0D108BD9-81ED-4DB2-BD59-A6C34878D82A}">
                    <a16:rowId xmlns="" xmlns:a16="http://schemas.microsoft.com/office/drawing/2014/main" val="3586711820"/>
                  </a:ext>
                </a:extLst>
              </a:tr>
              <a:tr h="360047">
                <a:tc>
                  <a:txBody>
                    <a:bodyPr/>
                    <a:lstStyle/>
                    <a:p>
                      <a:r>
                        <a:rPr lang="en-AU" sz="1500" dirty="0" err="1"/>
                        <a:t>Irrad</a:t>
                      </a:r>
                      <a:r>
                        <a:rPr lang="en-AU" sz="1500" dirty="0"/>
                        <a:t> ~ </a:t>
                      </a:r>
                      <a:r>
                        <a:rPr lang="en-AU" sz="1500" dirty="0" err="1"/>
                        <a:t>calv_abs</a:t>
                      </a:r>
                      <a:endParaRPr lang="en-AU" sz="1500" dirty="0"/>
                    </a:p>
                  </a:txBody>
                  <a:tcPr marL="51435" marR="51435" marT="25719" marB="25719"/>
                </a:tc>
                <a:tc>
                  <a:txBody>
                    <a:bodyPr/>
                    <a:lstStyle/>
                    <a:p>
                      <a:endParaRPr lang="en-AU" sz="150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637990643"/>
                  </a:ext>
                </a:extLst>
              </a:tr>
              <a:tr h="360047">
                <a:tc>
                  <a:txBody>
                    <a:bodyPr/>
                    <a:lstStyle/>
                    <a:p>
                      <a:r>
                        <a:rPr lang="en-AU" sz="1500" dirty="0" err="1"/>
                        <a:t>prec</a:t>
                      </a:r>
                      <a:r>
                        <a:rPr lang="en-AU" sz="1500" dirty="0"/>
                        <a:t> ~ </a:t>
                      </a:r>
                      <a:r>
                        <a:rPr lang="en-AU" sz="1500" dirty="0" err="1"/>
                        <a:t>phot_rel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2843742975"/>
                  </a:ext>
                </a:extLst>
              </a:tr>
              <a:tr h="360047">
                <a:tc>
                  <a:txBody>
                    <a:bodyPr/>
                    <a:lstStyle/>
                    <a:p>
                      <a:r>
                        <a:rPr lang="en-AU" sz="1500" dirty="0" err="1"/>
                        <a:t>prec</a:t>
                      </a:r>
                      <a:r>
                        <a:rPr lang="en-AU" sz="1500" dirty="0"/>
                        <a:t> ~ </a:t>
                      </a:r>
                      <a:r>
                        <a:rPr lang="en-AU" sz="1500" dirty="0" err="1"/>
                        <a:t>calv_rel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2400051476"/>
                  </a:ext>
                </a:extLst>
              </a:tr>
              <a:tr h="360047">
                <a:tc>
                  <a:txBody>
                    <a:bodyPr/>
                    <a:lstStyle/>
                    <a:p>
                      <a:r>
                        <a:rPr lang="en-AU" sz="1500" dirty="0" err="1"/>
                        <a:t>prec</a:t>
                      </a:r>
                      <a:r>
                        <a:rPr lang="en-AU" sz="1500" dirty="0"/>
                        <a:t> ~ </a:t>
                      </a:r>
                      <a:r>
                        <a:rPr lang="en-AU" sz="1500" dirty="0" err="1"/>
                        <a:t>phot_abs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3460084497"/>
                  </a:ext>
                </a:extLst>
              </a:tr>
              <a:tr h="360047">
                <a:tc>
                  <a:txBody>
                    <a:bodyPr/>
                    <a:lstStyle/>
                    <a:p>
                      <a:r>
                        <a:rPr lang="en-AU" sz="1500" dirty="0" err="1"/>
                        <a:t>prec</a:t>
                      </a:r>
                      <a:r>
                        <a:rPr lang="en-AU" sz="1500" dirty="0"/>
                        <a:t> ~ </a:t>
                      </a:r>
                      <a:r>
                        <a:rPr lang="en-AU" sz="1500" dirty="0" err="1"/>
                        <a:t>calv_abs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3992140725"/>
                  </a:ext>
                </a:extLst>
              </a:tr>
              <a:tr h="360047">
                <a:tc>
                  <a:txBody>
                    <a:bodyPr/>
                    <a:lstStyle/>
                    <a:p>
                      <a:r>
                        <a:rPr lang="en-AU" sz="1500" dirty="0" err="1"/>
                        <a:t>tavg</a:t>
                      </a:r>
                      <a:r>
                        <a:rPr lang="en-AU" sz="1500" dirty="0"/>
                        <a:t> ~ </a:t>
                      </a:r>
                      <a:r>
                        <a:rPr lang="en-AU" sz="1500" dirty="0" err="1"/>
                        <a:t>phot_rel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3999029833"/>
                  </a:ext>
                </a:extLst>
              </a:tr>
              <a:tr h="360047">
                <a:tc>
                  <a:txBody>
                    <a:bodyPr/>
                    <a:lstStyle/>
                    <a:p>
                      <a:r>
                        <a:rPr lang="en-AU" sz="1500" dirty="0" err="1"/>
                        <a:t>tavg</a:t>
                      </a:r>
                      <a:r>
                        <a:rPr lang="en-AU" sz="1500" dirty="0"/>
                        <a:t> ~ </a:t>
                      </a:r>
                      <a:r>
                        <a:rPr lang="en-AU" sz="1500" dirty="0" err="1"/>
                        <a:t>calv_rel</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1942469712"/>
                  </a:ext>
                </a:extLst>
              </a:tr>
              <a:tr h="360047">
                <a:tc>
                  <a:txBody>
                    <a:bodyPr/>
                    <a:lstStyle/>
                    <a:p>
                      <a:r>
                        <a:rPr lang="en-AU" sz="1500" dirty="0" err="1"/>
                        <a:t>tavg</a:t>
                      </a:r>
                      <a:r>
                        <a:rPr lang="en-AU" sz="1500" dirty="0"/>
                        <a:t> ~ </a:t>
                      </a:r>
                      <a:r>
                        <a:rPr lang="en-AU" sz="1500" dirty="0" err="1"/>
                        <a:t>phot_abs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111496904"/>
                  </a:ext>
                </a:extLst>
              </a:tr>
              <a:tr h="360047">
                <a:tc>
                  <a:txBody>
                    <a:bodyPr/>
                    <a:lstStyle/>
                    <a:p>
                      <a:r>
                        <a:rPr lang="en-AU" sz="1500" dirty="0" err="1"/>
                        <a:t>tavg</a:t>
                      </a:r>
                      <a:r>
                        <a:rPr lang="en-AU" sz="1500" dirty="0"/>
                        <a:t> ~ </a:t>
                      </a:r>
                      <a:r>
                        <a:rPr lang="en-AU" sz="1500" dirty="0" err="1"/>
                        <a:t>calv_abs</a:t>
                      </a:r>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tc>
                  <a:txBody>
                    <a:bodyPr/>
                    <a:lstStyle/>
                    <a:p>
                      <a:endParaRPr lang="en-AU" sz="1500" dirty="0"/>
                    </a:p>
                  </a:txBody>
                  <a:tcPr marL="51435" marR="51435" marT="25719" marB="25719"/>
                </a:tc>
                <a:extLst>
                  <a:ext uri="{0D108BD9-81ED-4DB2-BD59-A6C34878D82A}">
                    <a16:rowId xmlns="" xmlns:a16="http://schemas.microsoft.com/office/drawing/2014/main" val="3598782544"/>
                  </a:ext>
                </a:extLst>
              </a:tr>
            </a:tbl>
          </a:graphicData>
        </a:graphic>
      </p:graphicFrame>
    </p:spTree>
    <p:extLst>
      <p:ext uri="{BB962C8B-B14F-4D97-AF65-F5344CB8AC3E}">
        <p14:creationId xmlns:p14="http://schemas.microsoft.com/office/powerpoint/2010/main" val="323744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6A96AAD-3E6B-4A81-B109-D7BA17274CEF}"/>
              </a:ext>
            </a:extLst>
          </p:cNvPr>
          <p:cNvPicPr>
            <a:picLocks noChangeAspect="1"/>
          </p:cNvPicPr>
          <p:nvPr/>
        </p:nvPicPr>
        <p:blipFill>
          <a:blip r:embed="rId2"/>
          <a:stretch>
            <a:fillRect/>
          </a:stretch>
        </p:blipFill>
        <p:spPr>
          <a:xfrm>
            <a:off x="2125805" y="5269761"/>
            <a:ext cx="2918383" cy="2270315"/>
          </a:xfrm>
          <a:prstGeom prst="rect">
            <a:avLst/>
          </a:prstGeom>
        </p:spPr>
      </p:pic>
      <p:pic>
        <p:nvPicPr>
          <p:cNvPr id="5" name="Picture 4">
            <a:extLst>
              <a:ext uri="{FF2B5EF4-FFF2-40B4-BE49-F238E27FC236}">
                <a16:creationId xmlns="" xmlns:a16="http://schemas.microsoft.com/office/drawing/2014/main" id="{A758DDB9-009D-4214-9AA3-D0448AAEBBC3}"/>
              </a:ext>
            </a:extLst>
          </p:cNvPr>
          <p:cNvPicPr>
            <a:picLocks noChangeAspect="1"/>
          </p:cNvPicPr>
          <p:nvPr/>
        </p:nvPicPr>
        <p:blipFill>
          <a:blip r:embed="rId3"/>
          <a:stretch>
            <a:fillRect/>
          </a:stretch>
        </p:blipFill>
        <p:spPr>
          <a:xfrm>
            <a:off x="5044185" y="5269763"/>
            <a:ext cx="2951227" cy="2295867"/>
          </a:xfrm>
          <a:prstGeom prst="rect">
            <a:avLst/>
          </a:prstGeom>
        </p:spPr>
      </p:pic>
    </p:spTree>
    <p:extLst>
      <p:ext uri="{BB962C8B-B14F-4D97-AF65-F5344CB8AC3E}">
        <p14:creationId xmlns:p14="http://schemas.microsoft.com/office/powerpoint/2010/main" val="3514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858" y="6470882"/>
            <a:ext cx="1880775" cy="17361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5858" y="4640887"/>
            <a:ext cx="1880775" cy="17361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297" y="6470882"/>
            <a:ext cx="1880775" cy="17361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25959" y="4659511"/>
            <a:ext cx="1880775" cy="1736100"/>
          </a:xfrm>
          <a:prstGeom prst="rect">
            <a:avLst/>
          </a:prstGeom>
        </p:spPr>
      </p:pic>
      <p:sp>
        <p:nvSpPr>
          <p:cNvPr id="9" name="TextBox 8"/>
          <p:cNvSpPr txBox="1"/>
          <p:nvPr/>
        </p:nvSpPr>
        <p:spPr>
          <a:xfrm>
            <a:off x="5978019" y="3984326"/>
            <a:ext cx="2016580" cy="715837"/>
          </a:xfrm>
          <a:prstGeom prst="rect">
            <a:avLst/>
          </a:prstGeom>
          <a:noFill/>
        </p:spPr>
        <p:txBody>
          <a:bodyPr wrap="square" rtlCol="0">
            <a:spAutoFit/>
          </a:bodyPr>
          <a:lstStyle/>
          <a:p>
            <a:r>
              <a:rPr lang="en-AU" sz="1013" dirty="0"/>
              <a:t>Room to move figure? (non-aggregated data to allow leaf-level variation in in protein/trait relationships).</a:t>
            </a:r>
          </a:p>
        </p:txBody>
      </p:sp>
      <p:sp>
        <p:nvSpPr>
          <p:cNvPr id="2" name="TextBox 1"/>
          <p:cNvSpPr txBox="1"/>
          <p:nvPr/>
        </p:nvSpPr>
        <p:spPr>
          <a:xfrm>
            <a:off x="-375046" y="4635528"/>
            <a:ext cx="101798" cy="248209"/>
          </a:xfrm>
          <a:prstGeom prst="rect">
            <a:avLst/>
          </a:prstGeom>
          <a:noFill/>
        </p:spPr>
        <p:txBody>
          <a:bodyPr wrap="square" rtlCol="0">
            <a:spAutoFit/>
          </a:bodyPr>
          <a:lstStyle/>
          <a:p>
            <a:r>
              <a:rPr lang="en-AU" sz="1013" dirty="0"/>
              <a:t>a</a:t>
            </a:r>
          </a:p>
        </p:txBody>
      </p:sp>
      <p:sp>
        <p:nvSpPr>
          <p:cNvPr id="10" name="TextBox 9"/>
          <p:cNvSpPr txBox="1"/>
          <p:nvPr/>
        </p:nvSpPr>
        <p:spPr>
          <a:xfrm>
            <a:off x="-300037" y="6452257"/>
            <a:ext cx="101798" cy="248209"/>
          </a:xfrm>
          <a:prstGeom prst="rect">
            <a:avLst/>
          </a:prstGeom>
          <a:noFill/>
        </p:spPr>
        <p:txBody>
          <a:bodyPr wrap="square" rtlCol="0">
            <a:spAutoFit/>
          </a:bodyPr>
          <a:lstStyle/>
          <a:p>
            <a:r>
              <a:rPr lang="en-AU" sz="1013" dirty="0"/>
              <a:t>b</a:t>
            </a:r>
          </a:p>
        </p:txBody>
      </p:sp>
      <p:sp>
        <p:nvSpPr>
          <p:cNvPr id="11" name="TextBox 10"/>
          <p:cNvSpPr txBox="1"/>
          <p:nvPr/>
        </p:nvSpPr>
        <p:spPr>
          <a:xfrm>
            <a:off x="3822153" y="4640890"/>
            <a:ext cx="101799" cy="248209"/>
          </a:xfrm>
          <a:prstGeom prst="rect">
            <a:avLst/>
          </a:prstGeom>
          <a:noFill/>
        </p:spPr>
        <p:txBody>
          <a:bodyPr wrap="square" rtlCol="0">
            <a:spAutoFit/>
          </a:bodyPr>
          <a:lstStyle/>
          <a:p>
            <a:r>
              <a:rPr lang="en-AU" sz="1013" dirty="0"/>
              <a:t>c</a:t>
            </a:r>
          </a:p>
        </p:txBody>
      </p:sp>
      <p:sp>
        <p:nvSpPr>
          <p:cNvPr id="12" name="TextBox 11"/>
          <p:cNvSpPr txBox="1"/>
          <p:nvPr/>
        </p:nvSpPr>
        <p:spPr>
          <a:xfrm>
            <a:off x="3839654" y="6452261"/>
            <a:ext cx="101799" cy="248209"/>
          </a:xfrm>
          <a:prstGeom prst="rect">
            <a:avLst/>
          </a:prstGeom>
          <a:noFill/>
        </p:spPr>
        <p:txBody>
          <a:bodyPr wrap="square" rtlCol="0">
            <a:spAutoFit/>
          </a:bodyPr>
          <a:lstStyle/>
          <a:p>
            <a:r>
              <a:rPr lang="en-AU" sz="1013" dirty="0"/>
              <a:t>d</a:t>
            </a:r>
          </a:p>
        </p:txBody>
      </p:sp>
    </p:spTree>
    <p:extLst>
      <p:ext uri="{BB962C8B-B14F-4D97-AF65-F5344CB8AC3E}">
        <p14:creationId xmlns:p14="http://schemas.microsoft.com/office/powerpoint/2010/main" val="140904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20821" y="623277"/>
            <a:ext cx="4707460" cy="444487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186" y="145997"/>
            <a:ext cx="5159481" cy="5232707"/>
          </a:xfrm>
          <a:prstGeom prst="rect">
            <a:avLst/>
          </a:prstGeom>
        </p:spPr>
      </p:pic>
      <p:grpSp>
        <p:nvGrpSpPr>
          <p:cNvPr id="36" name="Group 35">
            <a:extLst>
              <a:ext uri="{FF2B5EF4-FFF2-40B4-BE49-F238E27FC236}">
                <a16:creationId xmlns="" xmlns:a16="http://schemas.microsoft.com/office/drawing/2014/main" id="{1F8EBAAF-05A7-4CCD-A872-1B1D66E657C7}"/>
              </a:ext>
            </a:extLst>
          </p:cNvPr>
          <p:cNvGrpSpPr/>
          <p:nvPr/>
        </p:nvGrpSpPr>
        <p:grpSpPr>
          <a:xfrm>
            <a:off x="420821" y="5649576"/>
            <a:ext cx="2886384" cy="2338193"/>
            <a:chOff x="8401727" y="317777"/>
            <a:chExt cx="3584681" cy="2887132"/>
          </a:xfrm>
        </p:grpSpPr>
        <p:grpSp>
          <p:nvGrpSpPr>
            <p:cNvPr id="37" name="Group 36">
              <a:extLst>
                <a:ext uri="{FF2B5EF4-FFF2-40B4-BE49-F238E27FC236}">
                  <a16:creationId xmlns="" xmlns:a16="http://schemas.microsoft.com/office/drawing/2014/main" id="{C9FFF9FF-C604-459E-BA51-CAAD744824C9}"/>
                </a:ext>
              </a:extLst>
            </p:cNvPr>
            <p:cNvGrpSpPr/>
            <p:nvPr/>
          </p:nvGrpSpPr>
          <p:grpSpPr>
            <a:xfrm>
              <a:off x="8401727" y="591413"/>
              <a:ext cx="3584681" cy="2613496"/>
              <a:chOff x="-3343354" y="1339480"/>
              <a:chExt cx="4852762" cy="3296988"/>
            </a:xfrm>
          </p:grpSpPr>
          <p:pic>
            <p:nvPicPr>
              <p:cNvPr id="39" name="Picture 38" descr="abundance_rank_90pc.png">
                <a:extLst>
                  <a:ext uri="{FF2B5EF4-FFF2-40B4-BE49-F238E27FC236}">
                    <a16:creationId xmlns=""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40" name="TextBox 39">
                <a:extLst>
                  <a:ext uri="{FF2B5EF4-FFF2-40B4-BE49-F238E27FC236}">
                    <a16:creationId xmlns=""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38" name="TextBox 37">
              <a:extLst>
                <a:ext uri="{FF2B5EF4-FFF2-40B4-BE49-F238E27FC236}">
                  <a16:creationId xmlns="" xmlns:a16="http://schemas.microsoft.com/office/drawing/2014/main" id="{CCE041C1-E9A0-43CB-BB28-E6F61AB11C6E}"/>
                </a:ext>
              </a:extLst>
            </p:cNvPr>
            <p:cNvSpPr txBox="1"/>
            <p:nvPr/>
          </p:nvSpPr>
          <p:spPr>
            <a:xfrm>
              <a:off x="8401729" y="317777"/>
              <a:ext cx="416962" cy="353235"/>
            </a:xfrm>
            <a:prstGeom prst="rect">
              <a:avLst/>
            </a:prstGeom>
            <a:noFill/>
          </p:spPr>
          <p:txBody>
            <a:bodyPr wrap="none" rtlCol="0">
              <a:spAutoFit/>
            </a:bodyPr>
            <a:lstStyle/>
            <a:p>
              <a:r>
                <a:rPr lang="en-AU" sz="1013" dirty="0"/>
                <a:t>d</a:t>
              </a:r>
            </a:p>
          </p:txBody>
        </p:sp>
      </p:grpSp>
      <p:sp>
        <p:nvSpPr>
          <p:cNvPr id="4" name="Rectangle 3"/>
          <p:cNvSpPr/>
          <p:nvPr/>
        </p:nvSpPr>
        <p:spPr>
          <a:xfrm>
            <a:off x="3657600" y="5436214"/>
            <a:ext cx="5143500" cy="2764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552950" y="6172342"/>
            <a:ext cx="3752850" cy="646331"/>
          </a:xfrm>
          <a:prstGeom prst="rect">
            <a:avLst/>
          </a:prstGeom>
          <a:noFill/>
        </p:spPr>
        <p:txBody>
          <a:bodyPr wrap="square" rtlCol="0">
            <a:spAutoFit/>
          </a:bodyPr>
          <a:lstStyle/>
          <a:p>
            <a:r>
              <a:rPr lang="en-AU" dirty="0" smtClean="0"/>
              <a:t>Cumulative abundance / abundance rank plots for yeast, mammalian cell</a:t>
            </a:r>
            <a:endParaRPr lang="en-AU" dirty="0"/>
          </a:p>
        </p:txBody>
      </p:sp>
    </p:spTree>
    <p:extLst>
      <p:ext uri="{BB962C8B-B14F-4D97-AF65-F5344CB8AC3E}">
        <p14:creationId xmlns:p14="http://schemas.microsoft.com/office/powerpoint/2010/main" val="1655962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25938" y="2434378"/>
            <a:ext cx="5628086" cy="4576108"/>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sp>
        <p:nvSpPr>
          <p:cNvPr id="29" name="TextBox 28">
            <a:extLst>
              <a:ext uri="{FF2B5EF4-FFF2-40B4-BE49-F238E27FC236}">
                <a16:creationId xmlns="" xmlns:a16="http://schemas.microsoft.com/office/drawing/2014/main" id="{036694F8-822A-4EA9-A83F-BB11CF14A3AC}"/>
              </a:ext>
            </a:extLst>
          </p:cNvPr>
          <p:cNvSpPr txBox="1"/>
          <p:nvPr/>
        </p:nvSpPr>
        <p:spPr>
          <a:xfrm>
            <a:off x="272997" y="6646209"/>
            <a:ext cx="205508" cy="276999"/>
          </a:xfrm>
          <a:prstGeom prst="rect">
            <a:avLst/>
          </a:prstGeom>
          <a:noFill/>
        </p:spPr>
        <p:txBody>
          <a:bodyPr wrap="square" rtlCol="0">
            <a:spAutoFit/>
          </a:bodyPr>
          <a:lstStyle/>
          <a:p>
            <a:r>
              <a:rPr lang="en-AU" sz="1200" dirty="0" smtClean="0"/>
              <a:t>b</a:t>
            </a:r>
            <a:endParaRPr lang="en-AU" sz="1200" dirty="0"/>
          </a:p>
        </p:txBody>
      </p:sp>
      <p:sp>
        <p:nvSpPr>
          <p:cNvPr id="39" name="TextBox 38">
            <a:extLst>
              <a:ext uri="{FF2B5EF4-FFF2-40B4-BE49-F238E27FC236}">
                <a16:creationId xmlns="" xmlns:a16="http://schemas.microsoft.com/office/drawing/2014/main" id="{036694F8-822A-4EA9-A83F-BB11CF14A3AC}"/>
              </a:ext>
            </a:extLst>
          </p:cNvPr>
          <p:cNvSpPr txBox="1"/>
          <p:nvPr/>
        </p:nvSpPr>
        <p:spPr>
          <a:xfrm>
            <a:off x="5433494" y="2595437"/>
            <a:ext cx="205508" cy="276999"/>
          </a:xfrm>
          <a:prstGeom prst="rect">
            <a:avLst/>
          </a:prstGeom>
          <a:noFill/>
        </p:spPr>
        <p:txBody>
          <a:bodyPr wrap="square" rtlCol="0">
            <a:spAutoFit/>
          </a:bodyPr>
          <a:lstStyle/>
          <a:p>
            <a:r>
              <a:rPr lang="en-AU" sz="1200" dirty="0"/>
              <a:t>c</a:t>
            </a:r>
            <a:endParaRPr lang="en-AU" sz="1200" dirty="0"/>
          </a:p>
        </p:txBody>
      </p:sp>
      <p:grpSp>
        <p:nvGrpSpPr>
          <p:cNvPr id="77" name="Group 76"/>
          <p:cNvGrpSpPr/>
          <p:nvPr/>
        </p:nvGrpSpPr>
        <p:grpSpPr>
          <a:xfrm>
            <a:off x="5622156" y="7024471"/>
            <a:ext cx="3833662" cy="3298326"/>
            <a:chOff x="5588938" y="6923208"/>
            <a:chExt cx="3833662" cy="3298326"/>
          </a:xfrm>
        </p:grpSpPr>
        <p:pic>
          <p:nvPicPr>
            <p:cNvPr id="36" name="Picture 35"/>
            <p:cNvPicPr>
              <a:picLocks noChangeAspect="1"/>
            </p:cNvPicPr>
            <p:nvPr/>
          </p:nvPicPr>
          <p:blipFill>
            <a:blip r:embed="rId4"/>
            <a:stretch>
              <a:fillRect/>
            </a:stretch>
          </p:blipFill>
          <p:spPr>
            <a:xfrm>
              <a:off x="5740354" y="7214861"/>
              <a:ext cx="1867948" cy="1546751"/>
            </a:xfrm>
            <a:prstGeom prst="rect">
              <a:avLst/>
            </a:prstGeom>
          </p:spPr>
        </p:pic>
        <p:pic>
          <p:nvPicPr>
            <p:cNvPr id="37" name="Picture 36"/>
            <p:cNvPicPr>
              <a:picLocks noChangeAspect="1"/>
            </p:cNvPicPr>
            <p:nvPr/>
          </p:nvPicPr>
          <p:blipFill>
            <a:blip r:embed="rId5"/>
            <a:stretch>
              <a:fillRect/>
            </a:stretch>
          </p:blipFill>
          <p:spPr>
            <a:xfrm>
              <a:off x="7606940" y="7198471"/>
              <a:ext cx="1815660" cy="1556180"/>
            </a:xfrm>
            <a:prstGeom prst="rect">
              <a:avLst/>
            </a:prstGeom>
          </p:spPr>
        </p:pic>
        <p:pic>
          <p:nvPicPr>
            <p:cNvPr id="21" name="Picture 20">
              <a:extLst>
                <a:ext uri="{FF2B5EF4-FFF2-40B4-BE49-F238E27FC236}">
                  <a16:creationId xmlns="" xmlns:a16="http://schemas.microsoft.com/office/drawing/2014/main" id="{13F0A1E6-029C-42BD-8050-7DCD7C7A3AC6}"/>
                </a:ext>
              </a:extLst>
            </p:cNvPr>
            <p:cNvPicPr>
              <a:picLocks noChangeAspect="1"/>
            </p:cNvPicPr>
            <p:nvPr/>
          </p:nvPicPr>
          <p:blipFill>
            <a:blip r:embed="rId6"/>
            <a:stretch>
              <a:fillRect/>
            </a:stretch>
          </p:blipFill>
          <p:spPr>
            <a:xfrm>
              <a:off x="5756165" y="8715287"/>
              <a:ext cx="1861626" cy="1504763"/>
            </a:xfrm>
            <a:prstGeom prst="rect">
              <a:avLst/>
            </a:prstGeom>
          </p:spPr>
        </p:pic>
        <p:pic>
          <p:nvPicPr>
            <p:cNvPr id="22" name="Picture 21">
              <a:extLst>
                <a:ext uri="{FF2B5EF4-FFF2-40B4-BE49-F238E27FC236}">
                  <a16:creationId xmlns="" xmlns:a16="http://schemas.microsoft.com/office/drawing/2014/main" id="{79F456E4-257F-43D2-90FC-8D7AD20652A6}"/>
                </a:ext>
              </a:extLst>
            </p:cNvPr>
            <p:cNvPicPr>
              <a:picLocks noChangeAspect="1"/>
            </p:cNvPicPr>
            <p:nvPr/>
          </p:nvPicPr>
          <p:blipFill>
            <a:blip r:embed="rId7"/>
            <a:stretch>
              <a:fillRect/>
            </a:stretch>
          </p:blipFill>
          <p:spPr>
            <a:xfrm>
              <a:off x="7477422" y="8733675"/>
              <a:ext cx="1818978" cy="1487859"/>
            </a:xfrm>
            <a:prstGeom prst="rect">
              <a:avLst/>
            </a:prstGeom>
          </p:spPr>
        </p:pic>
        <p:sp>
          <p:nvSpPr>
            <p:cNvPr id="25" name="TextBox 24">
              <a:extLst>
                <a:ext uri="{FF2B5EF4-FFF2-40B4-BE49-F238E27FC236}">
                  <a16:creationId xmlns="" xmlns:a16="http://schemas.microsoft.com/office/drawing/2014/main" id="{AD6123DE-61B3-46F1-A296-E628EA6BDA66}"/>
                </a:ext>
              </a:extLst>
            </p:cNvPr>
            <p:cNvSpPr txBox="1"/>
            <p:nvPr/>
          </p:nvSpPr>
          <p:spPr>
            <a:xfrm>
              <a:off x="5716427" y="8658395"/>
              <a:ext cx="291897" cy="268154"/>
            </a:xfrm>
            <a:prstGeom prst="rect">
              <a:avLst/>
            </a:prstGeom>
            <a:noFill/>
          </p:spPr>
          <p:txBody>
            <a:bodyPr wrap="square" rtlCol="0">
              <a:spAutoFit/>
            </a:bodyPr>
            <a:lstStyle/>
            <a:p>
              <a:r>
                <a:rPr lang="en-AU" sz="1013" dirty="0" smtClean="0"/>
                <a:t>ii</a:t>
              </a:r>
              <a:endParaRPr lang="en-AU" sz="1013" dirty="0"/>
            </a:p>
          </p:txBody>
        </p:sp>
        <p:sp>
          <p:nvSpPr>
            <p:cNvPr id="26" name="TextBox 25">
              <a:extLst>
                <a:ext uri="{FF2B5EF4-FFF2-40B4-BE49-F238E27FC236}">
                  <a16:creationId xmlns="" xmlns:a16="http://schemas.microsoft.com/office/drawing/2014/main" id="{AD6123DE-61B3-46F1-A296-E628EA6BDA66}"/>
                </a:ext>
              </a:extLst>
            </p:cNvPr>
            <p:cNvSpPr txBox="1"/>
            <p:nvPr/>
          </p:nvSpPr>
          <p:spPr>
            <a:xfrm>
              <a:off x="7513918" y="8658393"/>
              <a:ext cx="403088" cy="268154"/>
            </a:xfrm>
            <a:prstGeom prst="rect">
              <a:avLst/>
            </a:prstGeom>
            <a:noFill/>
          </p:spPr>
          <p:txBody>
            <a:bodyPr wrap="square" rtlCol="0">
              <a:spAutoFit/>
            </a:bodyPr>
            <a:lstStyle/>
            <a:p>
              <a:r>
                <a:rPr lang="en-AU" sz="1013" dirty="0" smtClean="0"/>
                <a:t>iv</a:t>
              </a:r>
              <a:endParaRPr lang="en-AU" sz="1013" dirty="0"/>
            </a:p>
          </p:txBody>
        </p:sp>
        <p:sp>
          <p:nvSpPr>
            <p:cNvPr id="27" name="TextBox 26">
              <a:extLst>
                <a:ext uri="{FF2B5EF4-FFF2-40B4-BE49-F238E27FC236}">
                  <a16:creationId xmlns="" xmlns:a16="http://schemas.microsoft.com/office/drawing/2014/main" id="{AD6123DE-61B3-46F1-A296-E628EA6BDA66}"/>
                </a:ext>
              </a:extLst>
            </p:cNvPr>
            <p:cNvSpPr txBox="1"/>
            <p:nvPr/>
          </p:nvSpPr>
          <p:spPr>
            <a:xfrm>
              <a:off x="5740354" y="7145240"/>
              <a:ext cx="468631" cy="268154"/>
            </a:xfrm>
            <a:prstGeom prst="rect">
              <a:avLst/>
            </a:prstGeom>
            <a:noFill/>
          </p:spPr>
          <p:txBody>
            <a:bodyPr wrap="square" rtlCol="0">
              <a:spAutoFit/>
            </a:bodyPr>
            <a:lstStyle/>
            <a:p>
              <a:r>
                <a:rPr lang="en-AU" sz="1013" dirty="0" err="1" smtClean="0"/>
                <a:t>i</a:t>
              </a:r>
              <a:endParaRPr lang="en-AU" sz="1013" dirty="0"/>
            </a:p>
          </p:txBody>
        </p:sp>
        <p:sp>
          <p:nvSpPr>
            <p:cNvPr id="28" name="TextBox 27">
              <a:extLst>
                <a:ext uri="{FF2B5EF4-FFF2-40B4-BE49-F238E27FC236}">
                  <a16:creationId xmlns="" xmlns:a16="http://schemas.microsoft.com/office/drawing/2014/main" id="{AD6123DE-61B3-46F1-A296-E628EA6BDA66}"/>
                </a:ext>
              </a:extLst>
            </p:cNvPr>
            <p:cNvSpPr txBox="1"/>
            <p:nvPr/>
          </p:nvSpPr>
          <p:spPr>
            <a:xfrm>
              <a:off x="7413646" y="7110667"/>
              <a:ext cx="337775" cy="268154"/>
            </a:xfrm>
            <a:prstGeom prst="rect">
              <a:avLst/>
            </a:prstGeom>
            <a:noFill/>
          </p:spPr>
          <p:txBody>
            <a:bodyPr wrap="square" rtlCol="0">
              <a:spAutoFit/>
            </a:bodyPr>
            <a:lstStyle/>
            <a:p>
              <a:r>
                <a:rPr lang="en-AU" sz="1013" dirty="0" smtClean="0"/>
                <a:t>iii</a:t>
              </a:r>
              <a:endParaRPr lang="en-AU" sz="1013" dirty="0"/>
            </a:p>
          </p:txBody>
        </p:sp>
        <p:sp>
          <p:nvSpPr>
            <p:cNvPr id="40" name="TextBox 39">
              <a:extLst>
                <a:ext uri="{FF2B5EF4-FFF2-40B4-BE49-F238E27FC236}">
                  <a16:creationId xmlns="" xmlns:a16="http://schemas.microsoft.com/office/drawing/2014/main" id="{036694F8-822A-4EA9-A83F-BB11CF14A3AC}"/>
                </a:ext>
              </a:extLst>
            </p:cNvPr>
            <p:cNvSpPr txBox="1"/>
            <p:nvPr/>
          </p:nvSpPr>
          <p:spPr>
            <a:xfrm>
              <a:off x="5588938" y="6923208"/>
              <a:ext cx="222021" cy="299257"/>
            </a:xfrm>
            <a:prstGeom prst="rect">
              <a:avLst/>
            </a:prstGeom>
            <a:noFill/>
          </p:spPr>
          <p:txBody>
            <a:bodyPr wrap="square" rtlCol="0">
              <a:spAutoFit/>
            </a:bodyPr>
            <a:lstStyle/>
            <a:p>
              <a:r>
                <a:rPr lang="en-AU" sz="1200" dirty="0" smtClean="0"/>
                <a:t>d</a:t>
              </a:r>
              <a:endParaRPr lang="en-AU" sz="1200" dirty="0"/>
            </a:p>
          </p:txBody>
        </p:sp>
      </p:grpSp>
      <p:grpSp>
        <p:nvGrpSpPr>
          <p:cNvPr id="65" name="Group 64"/>
          <p:cNvGrpSpPr/>
          <p:nvPr/>
        </p:nvGrpSpPr>
        <p:grpSpPr>
          <a:xfrm>
            <a:off x="284022" y="7259985"/>
            <a:ext cx="5144404" cy="3030710"/>
            <a:chOff x="-8906730" y="884867"/>
            <a:chExt cx="6375532" cy="3395275"/>
          </a:xfrm>
        </p:grpSpPr>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29361" y="2597487"/>
              <a:ext cx="2103319" cy="1682655"/>
            </a:xfrm>
            <a:prstGeom prst="rect">
              <a:avLst/>
            </a:prstGeom>
          </p:spPr>
        </p:pic>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34517" y="885321"/>
              <a:ext cx="2103319" cy="1682655"/>
            </a:xfrm>
            <a:prstGeom prst="rect">
              <a:avLst/>
            </a:prstGeom>
          </p:spPr>
        </p:pic>
        <p:pic>
          <p:nvPicPr>
            <p:cNvPr id="59" name="Picture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32680" y="2597487"/>
              <a:ext cx="2103319" cy="1682655"/>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7836" y="884867"/>
              <a:ext cx="2103319" cy="1682655"/>
            </a:xfrm>
            <a:prstGeom prst="rect">
              <a:avLst/>
            </a:prstGeom>
          </p:spPr>
        </p:pic>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906730" y="2567522"/>
              <a:ext cx="2103319" cy="1682655"/>
            </a:xfrm>
            <a:prstGeom prst="rect">
              <a:avLst/>
            </a:prstGeom>
          </p:spPr>
        </p:pic>
        <p:pic>
          <p:nvPicPr>
            <p:cNvPr id="62" name="Picture 6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85937" y="884868"/>
              <a:ext cx="2103319" cy="1682655"/>
            </a:xfrm>
            <a:prstGeom prst="rect">
              <a:avLst/>
            </a:prstGeom>
          </p:spPr>
        </p:pic>
      </p:grpSp>
      <p:grpSp>
        <p:nvGrpSpPr>
          <p:cNvPr id="66" name="Group 65"/>
          <p:cNvGrpSpPr/>
          <p:nvPr/>
        </p:nvGrpSpPr>
        <p:grpSpPr>
          <a:xfrm>
            <a:off x="5647568" y="3153662"/>
            <a:ext cx="3428614" cy="3048312"/>
            <a:chOff x="-7227368" y="6212616"/>
            <a:chExt cx="4249128" cy="3414995"/>
          </a:xfrm>
        </p:grpSpPr>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81559" y="7944465"/>
              <a:ext cx="2103319" cy="1682655"/>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48" y="6262301"/>
              <a:ext cx="2103319" cy="1682655"/>
            </a:xfrm>
            <a:prstGeom prst="rect">
              <a:avLst/>
            </a:prstGeom>
          </p:spPr>
        </p:pic>
        <p:pic>
          <p:nvPicPr>
            <p:cNvPr id="63" name="Picture 6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27368" y="7944956"/>
              <a:ext cx="2103319" cy="1682655"/>
            </a:xfrm>
            <a:prstGeom prst="rect">
              <a:avLst/>
            </a:prstGeom>
          </p:spPr>
        </p:pic>
        <p:pic>
          <p:nvPicPr>
            <p:cNvPr id="64" name="Picture 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27367" y="6212616"/>
              <a:ext cx="2103319" cy="1682655"/>
            </a:xfrm>
            <a:prstGeom prst="rect">
              <a:avLst/>
            </a:prstGeom>
          </p:spPr>
        </p:pic>
      </p:grpSp>
      <p:sp>
        <p:nvSpPr>
          <p:cNvPr id="67" name="TextBox 66"/>
          <p:cNvSpPr txBox="1"/>
          <p:nvPr/>
        </p:nvSpPr>
        <p:spPr>
          <a:xfrm>
            <a:off x="478505" y="7160481"/>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184754" y="7160481"/>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856570" y="7160481"/>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451975" y="8673634"/>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125522" y="8673634"/>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823780" y="8673634"/>
            <a:ext cx="300810" cy="261610"/>
          </a:xfrm>
          <a:prstGeom prst="rect">
            <a:avLst/>
          </a:prstGeom>
          <a:noFill/>
        </p:spPr>
        <p:txBody>
          <a:bodyPr wrap="square" rtlCol="0">
            <a:spAutoFit/>
          </a:bodyPr>
          <a:lstStyle/>
          <a:p>
            <a:r>
              <a:rPr lang="en-AU" sz="1100" dirty="0" smtClean="0"/>
              <a:t>vi</a:t>
            </a:r>
            <a:endParaRPr lang="en-AU" sz="1200" dirty="0"/>
          </a:p>
        </p:txBody>
      </p:sp>
      <p:sp>
        <p:nvSpPr>
          <p:cNvPr id="73" name="TextBox 72"/>
          <p:cNvSpPr txBox="1"/>
          <p:nvPr/>
        </p:nvSpPr>
        <p:spPr>
          <a:xfrm>
            <a:off x="5771054" y="3022857"/>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468218" y="303647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12519" y="456875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38987" y="4599922"/>
            <a:ext cx="293444" cy="261610"/>
          </a:xfrm>
          <a:prstGeom prst="rect">
            <a:avLst/>
          </a:prstGeom>
          <a:noFill/>
        </p:spPr>
        <p:txBody>
          <a:bodyPr wrap="square" rtlCol="0">
            <a:spAutoFit/>
          </a:bodyPr>
          <a:lstStyle/>
          <a:p>
            <a:r>
              <a:rPr lang="en-AU" sz="1100" dirty="0" smtClean="0"/>
              <a:t>iv</a:t>
            </a:r>
            <a:endParaRPr lang="en-AU" sz="1200" dirty="0"/>
          </a:p>
        </p:txBody>
      </p:sp>
    </p:spTree>
    <p:extLst>
      <p:ext uri="{BB962C8B-B14F-4D97-AF65-F5344CB8AC3E}">
        <p14:creationId xmlns:p14="http://schemas.microsoft.com/office/powerpoint/2010/main" val="2572049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28551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5958659" y="7074333"/>
            <a:ext cx="1729015" cy="1431707"/>
          </a:xfrm>
          <a:prstGeom prst="rect">
            <a:avLst/>
          </a:prstGeom>
        </p:spPr>
      </p:pic>
      <p:pic>
        <p:nvPicPr>
          <p:cNvPr id="37" name="Picture 36"/>
          <p:cNvPicPr>
            <a:picLocks noChangeAspect="1"/>
          </p:cNvPicPr>
          <p:nvPr/>
        </p:nvPicPr>
        <p:blipFill>
          <a:blip r:embed="rId4"/>
          <a:stretch>
            <a:fillRect/>
          </a:stretch>
        </p:blipFill>
        <p:spPr>
          <a:xfrm>
            <a:off x="7686413" y="7059162"/>
            <a:ext cx="1680616" cy="1440435"/>
          </a:xfrm>
          <a:prstGeom prst="rect">
            <a:avLst/>
          </a:prstGeom>
        </p:spPr>
      </p:pic>
      <p:grpSp>
        <p:nvGrpSpPr>
          <p:cNvPr id="4" name="Group 3">
            <a:extLst>
              <a:ext uri="{FF2B5EF4-FFF2-40B4-BE49-F238E27FC236}">
                <a16:creationId xmlns="" xmlns:a16="http://schemas.microsoft.com/office/drawing/2014/main" id="{FBF5E462-AC13-4A49-B4B4-3A2B59E5C881}"/>
              </a:ext>
            </a:extLst>
          </p:cNvPr>
          <p:cNvGrpSpPr/>
          <p:nvPr/>
        </p:nvGrpSpPr>
        <p:grpSpPr>
          <a:xfrm>
            <a:off x="215689" y="6986919"/>
            <a:ext cx="4974992" cy="3078692"/>
            <a:chOff x="-231893" y="0"/>
            <a:chExt cx="10189600" cy="6305664"/>
          </a:xfrm>
        </p:grpSpPr>
        <p:pic>
          <p:nvPicPr>
            <p:cNvPr id="5" name="Picture 4">
              <a:extLst>
                <a:ext uri="{FF2B5EF4-FFF2-40B4-BE49-F238E27FC236}">
                  <a16:creationId xmlns="" xmlns:a16="http://schemas.microsoft.com/office/drawing/2014/main" id="{106FBEE7-6DE1-4B03-9854-01262475BE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a:extLst>
                <a:ext uri="{FF2B5EF4-FFF2-40B4-BE49-F238E27FC236}">
                  <a16:creationId xmlns="" xmlns:a16="http://schemas.microsoft.com/office/drawing/2014/main" id="{34641227-D612-477A-8E4A-6454D5C986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8" name="Picture 7">
              <a:extLst>
                <a:ext uri="{FF2B5EF4-FFF2-40B4-BE49-F238E27FC236}">
                  <a16:creationId xmlns="" xmlns:a16="http://schemas.microsoft.com/office/drawing/2014/main" id="{7410AE68-85B1-4D85-B319-CF695F3F0F5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9" name="Picture 8">
              <a:extLst>
                <a:ext uri="{FF2B5EF4-FFF2-40B4-BE49-F238E27FC236}">
                  <a16:creationId xmlns="" xmlns:a16="http://schemas.microsoft.com/office/drawing/2014/main" id="{333D2446-7AC7-4486-834D-DFAF89E9DBE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1" name="Picture 10">
              <a:extLst>
                <a:ext uri="{FF2B5EF4-FFF2-40B4-BE49-F238E27FC236}">
                  <a16:creationId xmlns="" xmlns:a16="http://schemas.microsoft.com/office/drawing/2014/main" id="{FA2AC9E4-0587-4BC4-AEB0-D04EFC8CA12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2" name="Picture 11">
              <a:extLst>
                <a:ext uri="{FF2B5EF4-FFF2-40B4-BE49-F238E27FC236}">
                  <a16:creationId xmlns="" xmlns:a16="http://schemas.microsoft.com/office/drawing/2014/main" id="{EF1F7286-09B7-44A2-AC60-E52A26DD23F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13" name="TextBox 12">
              <a:extLst>
                <a:ext uri="{FF2B5EF4-FFF2-40B4-BE49-F238E27FC236}">
                  <a16:creationId xmlns="" xmlns:a16="http://schemas.microsoft.com/office/drawing/2014/main" id="{AD6123DE-61B3-46F1-A296-E628EA6BDA66}"/>
                </a:ext>
              </a:extLst>
            </p:cNvPr>
            <p:cNvSpPr txBox="1"/>
            <p:nvPr/>
          </p:nvSpPr>
          <p:spPr>
            <a:xfrm>
              <a:off x="137821" y="0"/>
              <a:ext cx="420910" cy="508373"/>
            </a:xfrm>
            <a:prstGeom prst="rect">
              <a:avLst/>
            </a:prstGeom>
            <a:noFill/>
          </p:spPr>
          <p:txBody>
            <a:bodyPr wrap="square" rtlCol="0">
              <a:spAutoFit/>
            </a:bodyPr>
            <a:lstStyle/>
            <a:p>
              <a:r>
                <a:rPr lang="en-AU" sz="1013" dirty="0" err="1"/>
                <a:t>i</a:t>
              </a:r>
              <a:endParaRPr lang="en-AU" sz="1013" dirty="0"/>
            </a:p>
          </p:txBody>
        </p:sp>
        <p:sp>
          <p:nvSpPr>
            <p:cNvPr id="14" name="TextBox 13">
              <a:extLst>
                <a:ext uri="{FF2B5EF4-FFF2-40B4-BE49-F238E27FC236}">
                  <a16:creationId xmlns="" xmlns:a16="http://schemas.microsoft.com/office/drawing/2014/main" id="{815BAC82-11C8-4285-AF8C-8524EA937DEF}"/>
                </a:ext>
              </a:extLst>
            </p:cNvPr>
            <p:cNvSpPr txBox="1"/>
            <p:nvPr/>
          </p:nvSpPr>
          <p:spPr>
            <a:xfrm>
              <a:off x="232565" y="3219264"/>
              <a:ext cx="493485" cy="827632"/>
            </a:xfrm>
            <a:prstGeom prst="rect">
              <a:avLst/>
            </a:prstGeom>
            <a:noFill/>
          </p:spPr>
          <p:txBody>
            <a:bodyPr wrap="square" rtlCol="0">
              <a:spAutoFit/>
            </a:bodyPr>
            <a:lstStyle/>
            <a:p>
              <a:r>
                <a:rPr lang="en-AU" sz="1013" dirty="0"/>
                <a:t>ii</a:t>
              </a:r>
            </a:p>
          </p:txBody>
        </p:sp>
        <p:sp>
          <p:nvSpPr>
            <p:cNvPr id="15" name="TextBox 14">
              <a:extLst>
                <a:ext uri="{FF2B5EF4-FFF2-40B4-BE49-F238E27FC236}">
                  <a16:creationId xmlns="" xmlns:a16="http://schemas.microsoft.com/office/drawing/2014/main" id="{E83528BA-3893-4069-829D-0F1CFDD14069}"/>
                </a:ext>
              </a:extLst>
            </p:cNvPr>
            <p:cNvSpPr txBox="1"/>
            <p:nvPr/>
          </p:nvSpPr>
          <p:spPr>
            <a:xfrm>
              <a:off x="3560256" y="25006"/>
              <a:ext cx="565371" cy="508373"/>
            </a:xfrm>
            <a:prstGeom prst="rect">
              <a:avLst/>
            </a:prstGeom>
            <a:noFill/>
          </p:spPr>
          <p:txBody>
            <a:bodyPr wrap="none" rtlCol="0">
              <a:spAutoFit/>
            </a:bodyPr>
            <a:lstStyle/>
            <a:p>
              <a:r>
                <a:rPr lang="en-AU" sz="1013" dirty="0"/>
                <a:t>iii</a:t>
              </a:r>
            </a:p>
          </p:txBody>
        </p:sp>
        <p:sp>
          <p:nvSpPr>
            <p:cNvPr id="16" name="TextBox 15">
              <a:extLst>
                <a:ext uri="{FF2B5EF4-FFF2-40B4-BE49-F238E27FC236}">
                  <a16:creationId xmlns="" xmlns:a16="http://schemas.microsoft.com/office/drawing/2014/main" id="{6157ED8B-FAFD-42D9-82AD-EDE52BE0EFE2}"/>
                </a:ext>
              </a:extLst>
            </p:cNvPr>
            <p:cNvSpPr txBox="1"/>
            <p:nvPr/>
          </p:nvSpPr>
          <p:spPr>
            <a:xfrm>
              <a:off x="3503264" y="3150806"/>
              <a:ext cx="562086" cy="508373"/>
            </a:xfrm>
            <a:prstGeom prst="rect">
              <a:avLst/>
            </a:prstGeom>
            <a:noFill/>
          </p:spPr>
          <p:txBody>
            <a:bodyPr wrap="none" rtlCol="0">
              <a:spAutoFit/>
            </a:bodyPr>
            <a:lstStyle/>
            <a:p>
              <a:r>
                <a:rPr lang="en-AU" sz="1013" dirty="0"/>
                <a:t>iv</a:t>
              </a:r>
            </a:p>
          </p:txBody>
        </p:sp>
        <p:sp>
          <p:nvSpPr>
            <p:cNvPr id="17" name="TextBox 16">
              <a:extLst>
                <a:ext uri="{FF2B5EF4-FFF2-40B4-BE49-F238E27FC236}">
                  <a16:creationId xmlns="" xmlns:a16="http://schemas.microsoft.com/office/drawing/2014/main" id="{8B10153B-B366-4030-BA3C-D7176A90A03C}"/>
                </a:ext>
              </a:extLst>
            </p:cNvPr>
            <p:cNvSpPr txBox="1"/>
            <p:nvPr/>
          </p:nvSpPr>
          <p:spPr>
            <a:xfrm>
              <a:off x="6942883" y="0"/>
              <a:ext cx="499707" cy="508373"/>
            </a:xfrm>
            <a:prstGeom prst="rect">
              <a:avLst/>
            </a:prstGeom>
            <a:noFill/>
          </p:spPr>
          <p:txBody>
            <a:bodyPr wrap="none" rtlCol="0">
              <a:spAutoFit/>
            </a:bodyPr>
            <a:lstStyle/>
            <a:p>
              <a:r>
                <a:rPr lang="en-AU" sz="1013" dirty="0"/>
                <a:t>v</a:t>
              </a:r>
            </a:p>
          </p:txBody>
        </p:sp>
        <p:sp>
          <p:nvSpPr>
            <p:cNvPr id="18" name="TextBox 17">
              <a:extLst>
                <a:ext uri="{FF2B5EF4-FFF2-40B4-BE49-F238E27FC236}">
                  <a16:creationId xmlns="" xmlns:a16="http://schemas.microsoft.com/office/drawing/2014/main" id="{4516A836-A4A2-46F9-A87E-D712A4CA8ADE}"/>
                </a:ext>
              </a:extLst>
            </p:cNvPr>
            <p:cNvSpPr txBox="1"/>
            <p:nvPr/>
          </p:nvSpPr>
          <p:spPr>
            <a:xfrm>
              <a:off x="7005842" y="3219264"/>
              <a:ext cx="562086" cy="508373"/>
            </a:xfrm>
            <a:prstGeom prst="rect">
              <a:avLst/>
            </a:prstGeom>
            <a:noFill/>
          </p:spPr>
          <p:txBody>
            <a:bodyPr wrap="none" rtlCol="0">
              <a:spAutoFit/>
            </a:bodyPr>
            <a:lstStyle/>
            <a:p>
              <a:r>
                <a:rPr lang="en-AU" sz="1013" dirty="0"/>
                <a:t>vi</a:t>
              </a:r>
            </a:p>
          </p:txBody>
        </p:sp>
      </p:grpSp>
      <p:grpSp>
        <p:nvGrpSpPr>
          <p:cNvPr id="19" name="Group 18"/>
          <p:cNvGrpSpPr/>
          <p:nvPr/>
        </p:nvGrpSpPr>
        <p:grpSpPr>
          <a:xfrm>
            <a:off x="245123" y="2869256"/>
            <a:ext cx="4618017" cy="3935116"/>
            <a:chOff x="-181204" y="2712895"/>
            <a:chExt cx="4618017" cy="3935116"/>
          </a:xfrm>
        </p:grpSpPr>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pic>
        <p:nvPicPr>
          <p:cNvPr id="21" name="Picture 20">
            <a:extLst>
              <a:ext uri="{FF2B5EF4-FFF2-40B4-BE49-F238E27FC236}">
                <a16:creationId xmlns="" xmlns:a16="http://schemas.microsoft.com/office/drawing/2014/main" id="{13F0A1E6-029C-42BD-8050-7DCD7C7A3AC6}"/>
              </a:ext>
            </a:extLst>
          </p:cNvPr>
          <p:cNvPicPr>
            <a:picLocks noChangeAspect="1"/>
          </p:cNvPicPr>
          <p:nvPr/>
        </p:nvPicPr>
        <p:blipFill>
          <a:blip r:embed="rId12"/>
          <a:stretch>
            <a:fillRect/>
          </a:stretch>
        </p:blipFill>
        <p:spPr>
          <a:xfrm>
            <a:off x="5973294" y="8463161"/>
            <a:ext cx="1593239" cy="1515287"/>
          </a:xfrm>
          <a:prstGeom prst="rect">
            <a:avLst/>
          </a:prstGeom>
        </p:spPr>
      </p:pic>
      <p:pic>
        <p:nvPicPr>
          <p:cNvPr id="22" name="Picture 21">
            <a:extLst>
              <a:ext uri="{FF2B5EF4-FFF2-40B4-BE49-F238E27FC236}">
                <a16:creationId xmlns="" xmlns:a16="http://schemas.microsoft.com/office/drawing/2014/main" id="{79F456E4-257F-43D2-90FC-8D7AD20652A6}"/>
              </a:ext>
            </a:extLst>
          </p:cNvPr>
          <p:cNvPicPr>
            <a:picLocks noChangeAspect="1"/>
          </p:cNvPicPr>
          <p:nvPr/>
        </p:nvPicPr>
        <p:blipFill>
          <a:blip r:embed="rId13"/>
          <a:stretch>
            <a:fillRect/>
          </a:stretch>
        </p:blipFill>
        <p:spPr>
          <a:xfrm>
            <a:off x="7566528" y="8480181"/>
            <a:ext cx="1556740" cy="1498265"/>
          </a:xfrm>
          <a:prstGeom prst="rect">
            <a:avLst/>
          </a:prstGeom>
        </p:spPr>
      </p:pic>
      <p:sp>
        <p:nvSpPr>
          <p:cNvPr id="25" name="TextBox 24">
            <a:extLst>
              <a:ext uri="{FF2B5EF4-FFF2-40B4-BE49-F238E27FC236}">
                <a16:creationId xmlns="" xmlns:a16="http://schemas.microsoft.com/office/drawing/2014/main" id="{AD6123DE-61B3-46F1-A296-E628EA6BDA66}"/>
              </a:ext>
            </a:extLst>
          </p:cNvPr>
          <p:cNvSpPr txBox="1"/>
          <p:nvPr/>
        </p:nvSpPr>
        <p:spPr>
          <a:xfrm>
            <a:off x="5936512" y="8410500"/>
            <a:ext cx="270186" cy="248209"/>
          </a:xfrm>
          <a:prstGeom prst="rect">
            <a:avLst/>
          </a:prstGeom>
          <a:noFill/>
        </p:spPr>
        <p:txBody>
          <a:bodyPr wrap="square" rtlCol="0">
            <a:spAutoFit/>
          </a:bodyPr>
          <a:lstStyle/>
          <a:p>
            <a:r>
              <a:rPr lang="en-AU" sz="1013" dirty="0" smtClean="0"/>
              <a:t>ii</a:t>
            </a:r>
            <a:endParaRPr lang="en-AU" sz="1013" dirty="0"/>
          </a:p>
        </p:txBody>
      </p:sp>
      <p:sp>
        <p:nvSpPr>
          <p:cNvPr id="26" name="TextBox 25">
            <a:extLst>
              <a:ext uri="{FF2B5EF4-FFF2-40B4-BE49-F238E27FC236}">
                <a16:creationId xmlns="" xmlns:a16="http://schemas.microsoft.com/office/drawing/2014/main" id="{AD6123DE-61B3-46F1-A296-E628EA6BDA66}"/>
              </a:ext>
            </a:extLst>
          </p:cNvPr>
          <p:cNvSpPr txBox="1"/>
          <p:nvPr/>
        </p:nvSpPr>
        <p:spPr>
          <a:xfrm>
            <a:off x="7600310" y="8410498"/>
            <a:ext cx="373107" cy="248209"/>
          </a:xfrm>
          <a:prstGeom prst="rect">
            <a:avLst/>
          </a:prstGeom>
          <a:noFill/>
        </p:spPr>
        <p:txBody>
          <a:bodyPr wrap="square" rtlCol="0">
            <a:spAutoFit/>
          </a:bodyPr>
          <a:lstStyle/>
          <a:p>
            <a:r>
              <a:rPr lang="en-AU" sz="1013" dirty="0" smtClean="0"/>
              <a:t>iv</a:t>
            </a:r>
            <a:endParaRPr lang="en-AU" sz="1013" dirty="0"/>
          </a:p>
        </p:txBody>
      </p:sp>
      <p:sp>
        <p:nvSpPr>
          <p:cNvPr id="27" name="TextBox 26">
            <a:extLst>
              <a:ext uri="{FF2B5EF4-FFF2-40B4-BE49-F238E27FC236}">
                <a16:creationId xmlns="" xmlns:a16="http://schemas.microsoft.com/office/drawing/2014/main" id="{AD6123DE-61B3-46F1-A296-E628EA6BDA66}"/>
              </a:ext>
            </a:extLst>
          </p:cNvPr>
          <p:cNvSpPr txBox="1"/>
          <p:nvPr/>
        </p:nvSpPr>
        <p:spPr>
          <a:xfrm>
            <a:off x="5958659" y="7009890"/>
            <a:ext cx="433775" cy="248209"/>
          </a:xfrm>
          <a:prstGeom prst="rect">
            <a:avLst/>
          </a:prstGeom>
          <a:noFill/>
        </p:spPr>
        <p:txBody>
          <a:bodyPr wrap="square" rtlCol="0">
            <a:spAutoFit/>
          </a:bodyPr>
          <a:lstStyle/>
          <a:p>
            <a:r>
              <a:rPr lang="en-AU" sz="1013" dirty="0" err="1" smtClean="0"/>
              <a:t>i</a:t>
            </a:r>
            <a:endParaRPr lang="en-AU" sz="1013" dirty="0"/>
          </a:p>
        </p:txBody>
      </p:sp>
      <p:sp>
        <p:nvSpPr>
          <p:cNvPr id="28" name="TextBox 27">
            <a:extLst>
              <a:ext uri="{FF2B5EF4-FFF2-40B4-BE49-F238E27FC236}">
                <a16:creationId xmlns="" xmlns:a16="http://schemas.microsoft.com/office/drawing/2014/main" id="{AD6123DE-61B3-46F1-A296-E628EA6BDA66}"/>
              </a:ext>
            </a:extLst>
          </p:cNvPr>
          <p:cNvSpPr txBox="1"/>
          <p:nvPr/>
        </p:nvSpPr>
        <p:spPr>
          <a:xfrm>
            <a:off x="7507496" y="6977888"/>
            <a:ext cx="312652" cy="248209"/>
          </a:xfrm>
          <a:prstGeom prst="rect">
            <a:avLst/>
          </a:prstGeom>
          <a:noFill/>
        </p:spPr>
        <p:txBody>
          <a:bodyPr wrap="square" rtlCol="0">
            <a:spAutoFit/>
          </a:bodyPr>
          <a:lstStyle/>
          <a:p>
            <a:r>
              <a:rPr lang="en-AU" sz="1013" dirty="0" smtClean="0"/>
              <a:t>iii</a:t>
            </a:r>
            <a:endParaRPr lang="en-AU" sz="1013" dirty="0"/>
          </a:p>
        </p:txBody>
      </p:sp>
      <p:sp>
        <p:nvSpPr>
          <p:cNvPr id="29" name="TextBox 28">
            <a:extLst>
              <a:ext uri="{FF2B5EF4-FFF2-40B4-BE49-F238E27FC236}">
                <a16:creationId xmlns="" xmlns:a16="http://schemas.microsoft.com/office/drawing/2014/main" id="{036694F8-822A-4EA9-A83F-BB11CF14A3AC}"/>
              </a:ext>
            </a:extLst>
          </p:cNvPr>
          <p:cNvSpPr txBox="1"/>
          <p:nvPr/>
        </p:nvSpPr>
        <p:spPr>
          <a:xfrm>
            <a:off x="272997" y="6646209"/>
            <a:ext cx="205508" cy="276999"/>
          </a:xfrm>
          <a:prstGeom prst="rect">
            <a:avLst/>
          </a:prstGeom>
          <a:noFill/>
        </p:spPr>
        <p:txBody>
          <a:bodyPr wrap="square" rtlCol="0">
            <a:spAutoFit/>
          </a:bodyPr>
          <a:lstStyle/>
          <a:p>
            <a:r>
              <a:rPr lang="en-AU" sz="1200" dirty="0" smtClean="0"/>
              <a:t>b</a:t>
            </a:r>
            <a:endParaRPr lang="en-AU" sz="1200" dirty="0"/>
          </a:p>
        </p:txBody>
      </p:sp>
      <p:grpSp>
        <p:nvGrpSpPr>
          <p:cNvPr id="10" name="Group 9"/>
          <p:cNvGrpSpPr/>
          <p:nvPr/>
        </p:nvGrpSpPr>
        <p:grpSpPr>
          <a:xfrm>
            <a:off x="5245444" y="2855969"/>
            <a:ext cx="4157723" cy="3686782"/>
            <a:chOff x="3949319" y="2786002"/>
            <a:chExt cx="4157723" cy="3686782"/>
          </a:xfrm>
        </p:grpSpPr>
        <p:pic>
          <p:nvPicPr>
            <p:cNvPr id="31" name="Picture 30">
              <a:extLst>
                <a:ext uri="{FF2B5EF4-FFF2-40B4-BE49-F238E27FC236}">
                  <a16:creationId xmlns="" xmlns:a16="http://schemas.microsoft.com/office/drawing/2014/main" id="{8711F23A-77A2-4272-9D0C-292342F7E758}"/>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81300" y="4541134"/>
              <a:ext cx="2092619" cy="1931650"/>
            </a:xfrm>
            <a:prstGeom prst="rect">
              <a:avLst/>
            </a:prstGeom>
          </p:spPr>
        </p:pic>
        <p:pic>
          <p:nvPicPr>
            <p:cNvPr id="32" name="Picture 31">
              <a:extLst>
                <a:ext uri="{FF2B5EF4-FFF2-40B4-BE49-F238E27FC236}">
                  <a16:creationId xmlns="" xmlns:a16="http://schemas.microsoft.com/office/drawing/2014/main" id="{01CF0F5A-6F4D-4AB4-87B2-A56DF4BFDE4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014423" y="2828593"/>
              <a:ext cx="2092619" cy="1931650"/>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949319" y="4732309"/>
              <a:ext cx="1880775" cy="1736100"/>
            </a:xfrm>
            <a:prstGeom prst="rect">
              <a:avLst/>
            </a:prstGeom>
          </p:spPr>
        </p:pic>
        <p:pic>
          <p:nvPicPr>
            <p:cNvPr id="38" name="Picture 3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993981" y="2920938"/>
              <a:ext cx="1880775" cy="1736100"/>
            </a:xfrm>
            <a:prstGeom prst="rect">
              <a:avLst/>
            </a:prstGeom>
          </p:spPr>
        </p:pic>
        <p:sp>
          <p:nvSpPr>
            <p:cNvPr id="39" name="TextBox 38">
              <a:extLst>
                <a:ext uri="{FF2B5EF4-FFF2-40B4-BE49-F238E27FC236}">
                  <a16:creationId xmlns="" xmlns:a16="http://schemas.microsoft.com/office/drawing/2014/main" id="{036694F8-822A-4EA9-A83F-BB11CF14A3AC}"/>
                </a:ext>
              </a:extLst>
            </p:cNvPr>
            <p:cNvSpPr txBox="1"/>
            <p:nvPr/>
          </p:nvSpPr>
          <p:spPr>
            <a:xfrm>
              <a:off x="4173883" y="2786002"/>
              <a:ext cx="205508" cy="276999"/>
            </a:xfrm>
            <a:prstGeom prst="rect">
              <a:avLst/>
            </a:prstGeom>
            <a:noFill/>
          </p:spPr>
          <p:txBody>
            <a:bodyPr wrap="square" rtlCol="0">
              <a:spAutoFit/>
            </a:bodyPr>
            <a:lstStyle/>
            <a:p>
              <a:r>
                <a:rPr lang="en-AU" sz="1200" dirty="0"/>
                <a:t>c</a:t>
              </a:r>
              <a:endParaRPr lang="en-AU" sz="1200" dirty="0"/>
            </a:p>
          </p:txBody>
        </p:sp>
      </p:grpSp>
      <p:sp>
        <p:nvSpPr>
          <p:cNvPr id="40" name="TextBox 39">
            <a:extLst>
              <a:ext uri="{FF2B5EF4-FFF2-40B4-BE49-F238E27FC236}">
                <a16:creationId xmlns="" xmlns:a16="http://schemas.microsoft.com/office/drawing/2014/main" id="{036694F8-822A-4EA9-A83F-BB11CF14A3AC}"/>
              </a:ext>
            </a:extLst>
          </p:cNvPr>
          <p:cNvSpPr txBox="1"/>
          <p:nvPr/>
        </p:nvSpPr>
        <p:spPr>
          <a:xfrm>
            <a:off x="5818505" y="6804372"/>
            <a:ext cx="205508"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121020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264" y="486797"/>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grpSp>
        <p:nvGrpSpPr>
          <p:cNvPr id="19" name="Group 18"/>
          <p:cNvGrpSpPr/>
          <p:nvPr/>
        </p:nvGrpSpPr>
        <p:grpSpPr>
          <a:xfrm>
            <a:off x="-242071" y="4370440"/>
            <a:ext cx="6869789" cy="3345303"/>
            <a:chOff x="2648377" y="4325522"/>
            <a:chExt cx="6869789" cy="3345303"/>
          </a:xfrm>
        </p:grpSpPr>
        <p:grpSp>
          <p:nvGrpSpPr>
            <p:cNvPr id="4" name="Group 3">
              <a:extLst>
                <a:ext uri="{FF2B5EF4-FFF2-40B4-BE49-F238E27FC236}">
                  <a16:creationId xmlns="" xmlns:a16="http://schemas.microsoft.com/office/drawing/2014/main" id="{FBF5E462-AC13-4A49-B4B4-3A2B59E5C881}"/>
                </a:ext>
              </a:extLst>
            </p:cNvPr>
            <p:cNvGrpSpPr/>
            <p:nvPr/>
          </p:nvGrpSpPr>
          <p:grpSpPr>
            <a:xfrm>
              <a:off x="2910684" y="4538374"/>
              <a:ext cx="4974992" cy="3078692"/>
              <a:chOff x="-231893" y="0"/>
              <a:chExt cx="10189600" cy="6305664"/>
            </a:xfrm>
          </p:grpSpPr>
          <p:pic>
            <p:nvPicPr>
              <p:cNvPr id="5" name="Picture 4">
                <a:extLst>
                  <a:ext uri="{FF2B5EF4-FFF2-40B4-BE49-F238E27FC236}">
                    <a16:creationId xmlns="" xmlns:a16="http://schemas.microsoft.com/office/drawing/2014/main" id="{106FBEE7-6DE1-4B03-9854-01262475BE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a:extLst>
                  <a:ext uri="{FF2B5EF4-FFF2-40B4-BE49-F238E27FC236}">
                    <a16:creationId xmlns="" xmlns:a16="http://schemas.microsoft.com/office/drawing/2014/main" id="{34641227-D612-477A-8E4A-6454D5C986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8" name="Picture 7">
                <a:extLst>
                  <a:ext uri="{FF2B5EF4-FFF2-40B4-BE49-F238E27FC236}">
                    <a16:creationId xmlns="" xmlns:a16="http://schemas.microsoft.com/office/drawing/2014/main" id="{7410AE68-85B1-4D85-B319-CF695F3F0F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9" name="Picture 8">
                <a:extLst>
                  <a:ext uri="{FF2B5EF4-FFF2-40B4-BE49-F238E27FC236}">
                    <a16:creationId xmlns="" xmlns:a16="http://schemas.microsoft.com/office/drawing/2014/main" id="{333D2446-7AC7-4486-834D-DFAF89E9DB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1" name="Picture 10">
                <a:extLst>
                  <a:ext uri="{FF2B5EF4-FFF2-40B4-BE49-F238E27FC236}">
                    <a16:creationId xmlns="" xmlns:a16="http://schemas.microsoft.com/office/drawing/2014/main" id="{FA2AC9E4-0587-4BC4-AEB0-D04EFC8CA1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2" name="Picture 11">
                <a:extLst>
                  <a:ext uri="{FF2B5EF4-FFF2-40B4-BE49-F238E27FC236}">
                    <a16:creationId xmlns="" xmlns:a16="http://schemas.microsoft.com/office/drawing/2014/main" id="{EF1F7286-09B7-44A2-AC60-E52A26DD23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13" name="TextBox 12">
                <a:extLst>
                  <a:ext uri="{FF2B5EF4-FFF2-40B4-BE49-F238E27FC236}">
                    <a16:creationId xmlns="" xmlns:a16="http://schemas.microsoft.com/office/drawing/2014/main" id="{AD6123DE-61B3-46F1-A296-E628EA6BDA66}"/>
                  </a:ext>
                </a:extLst>
              </p:cNvPr>
              <p:cNvSpPr txBox="1"/>
              <p:nvPr/>
            </p:nvSpPr>
            <p:spPr>
              <a:xfrm>
                <a:off x="137821" y="0"/>
                <a:ext cx="420910" cy="508373"/>
              </a:xfrm>
              <a:prstGeom prst="rect">
                <a:avLst/>
              </a:prstGeom>
              <a:noFill/>
            </p:spPr>
            <p:txBody>
              <a:bodyPr wrap="square" rtlCol="0">
                <a:spAutoFit/>
              </a:bodyPr>
              <a:lstStyle/>
              <a:p>
                <a:r>
                  <a:rPr lang="en-AU" sz="1013" dirty="0" err="1"/>
                  <a:t>i</a:t>
                </a:r>
                <a:endParaRPr lang="en-AU" sz="1013" dirty="0"/>
              </a:p>
            </p:txBody>
          </p:sp>
          <p:sp>
            <p:nvSpPr>
              <p:cNvPr id="14" name="TextBox 13">
                <a:extLst>
                  <a:ext uri="{FF2B5EF4-FFF2-40B4-BE49-F238E27FC236}">
                    <a16:creationId xmlns="" xmlns:a16="http://schemas.microsoft.com/office/drawing/2014/main" id="{815BAC82-11C8-4285-AF8C-8524EA937DEF}"/>
                  </a:ext>
                </a:extLst>
              </p:cNvPr>
              <p:cNvSpPr txBox="1"/>
              <p:nvPr/>
            </p:nvSpPr>
            <p:spPr>
              <a:xfrm>
                <a:off x="232565" y="3219264"/>
                <a:ext cx="493485" cy="827632"/>
              </a:xfrm>
              <a:prstGeom prst="rect">
                <a:avLst/>
              </a:prstGeom>
              <a:noFill/>
            </p:spPr>
            <p:txBody>
              <a:bodyPr wrap="square" rtlCol="0">
                <a:spAutoFit/>
              </a:bodyPr>
              <a:lstStyle/>
              <a:p>
                <a:r>
                  <a:rPr lang="en-AU" sz="1013" dirty="0"/>
                  <a:t>ii</a:t>
                </a:r>
              </a:p>
            </p:txBody>
          </p:sp>
          <p:sp>
            <p:nvSpPr>
              <p:cNvPr id="15" name="TextBox 14">
                <a:extLst>
                  <a:ext uri="{FF2B5EF4-FFF2-40B4-BE49-F238E27FC236}">
                    <a16:creationId xmlns="" xmlns:a16="http://schemas.microsoft.com/office/drawing/2014/main" id="{E83528BA-3893-4069-829D-0F1CFDD14069}"/>
                  </a:ext>
                </a:extLst>
              </p:cNvPr>
              <p:cNvSpPr txBox="1"/>
              <p:nvPr/>
            </p:nvSpPr>
            <p:spPr>
              <a:xfrm>
                <a:off x="3560256" y="25006"/>
                <a:ext cx="565371" cy="508373"/>
              </a:xfrm>
              <a:prstGeom prst="rect">
                <a:avLst/>
              </a:prstGeom>
              <a:noFill/>
            </p:spPr>
            <p:txBody>
              <a:bodyPr wrap="none" rtlCol="0">
                <a:spAutoFit/>
              </a:bodyPr>
              <a:lstStyle/>
              <a:p>
                <a:r>
                  <a:rPr lang="en-AU" sz="1013" dirty="0"/>
                  <a:t>iii</a:t>
                </a:r>
              </a:p>
            </p:txBody>
          </p:sp>
          <p:sp>
            <p:nvSpPr>
              <p:cNvPr id="16" name="TextBox 15">
                <a:extLst>
                  <a:ext uri="{FF2B5EF4-FFF2-40B4-BE49-F238E27FC236}">
                    <a16:creationId xmlns="" xmlns:a16="http://schemas.microsoft.com/office/drawing/2014/main" id="{6157ED8B-FAFD-42D9-82AD-EDE52BE0EFE2}"/>
                  </a:ext>
                </a:extLst>
              </p:cNvPr>
              <p:cNvSpPr txBox="1"/>
              <p:nvPr/>
            </p:nvSpPr>
            <p:spPr>
              <a:xfrm>
                <a:off x="3503264" y="3150806"/>
                <a:ext cx="562086" cy="508373"/>
              </a:xfrm>
              <a:prstGeom prst="rect">
                <a:avLst/>
              </a:prstGeom>
              <a:noFill/>
            </p:spPr>
            <p:txBody>
              <a:bodyPr wrap="none" rtlCol="0">
                <a:spAutoFit/>
              </a:bodyPr>
              <a:lstStyle/>
              <a:p>
                <a:r>
                  <a:rPr lang="en-AU" sz="1013" dirty="0"/>
                  <a:t>iv</a:t>
                </a:r>
              </a:p>
            </p:txBody>
          </p:sp>
          <p:sp>
            <p:nvSpPr>
              <p:cNvPr id="17" name="TextBox 16">
                <a:extLst>
                  <a:ext uri="{FF2B5EF4-FFF2-40B4-BE49-F238E27FC236}">
                    <a16:creationId xmlns="" xmlns:a16="http://schemas.microsoft.com/office/drawing/2014/main" id="{8B10153B-B366-4030-BA3C-D7176A90A03C}"/>
                  </a:ext>
                </a:extLst>
              </p:cNvPr>
              <p:cNvSpPr txBox="1"/>
              <p:nvPr/>
            </p:nvSpPr>
            <p:spPr>
              <a:xfrm>
                <a:off x="6942883" y="0"/>
                <a:ext cx="499707" cy="508373"/>
              </a:xfrm>
              <a:prstGeom prst="rect">
                <a:avLst/>
              </a:prstGeom>
              <a:noFill/>
            </p:spPr>
            <p:txBody>
              <a:bodyPr wrap="none" rtlCol="0">
                <a:spAutoFit/>
              </a:bodyPr>
              <a:lstStyle/>
              <a:p>
                <a:r>
                  <a:rPr lang="en-AU" sz="1013" dirty="0"/>
                  <a:t>v</a:t>
                </a:r>
              </a:p>
            </p:txBody>
          </p:sp>
          <p:sp>
            <p:nvSpPr>
              <p:cNvPr id="18" name="TextBox 17">
                <a:extLst>
                  <a:ext uri="{FF2B5EF4-FFF2-40B4-BE49-F238E27FC236}">
                    <a16:creationId xmlns="" xmlns:a16="http://schemas.microsoft.com/office/drawing/2014/main" id="{4516A836-A4A2-46F9-A87E-D712A4CA8ADE}"/>
                  </a:ext>
                </a:extLst>
              </p:cNvPr>
              <p:cNvSpPr txBox="1"/>
              <p:nvPr/>
            </p:nvSpPr>
            <p:spPr>
              <a:xfrm>
                <a:off x="7005842" y="3219264"/>
                <a:ext cx="562086" cy="508373"/>
              </a:xfrm>
              <a:prstGeom prst="rect">
                <a:avLst/>
              </a:prstGeom>
              <a:noFill/>
            </p:spPr>
            <p:txBody>
              <a:bodyPr wrap="none" rtlCol="0">
                <a:spAutoFit/>
              </a:bodyPr>
              <a:lstStyle/>
              <a:p>
                <a:r>
                  <a:rPr lang="en-AU" sz="1013" dirty="0"/>
                  <a:t>vi</a:t>
                </a:r>
              </a:p>
            </p:txBody>
          </p:sp>
        </p:grpSp>
        <p:pic>
          <p:nvPicPr>
            <p:cNvPr id="31" name="Picture 30">
              <a:extLst>
                <a:ext uri="{FF2B5EF4-FFF2-40B4-BE49-F238E27FC236}">
                  <a16:creationId xmlns="" xmlns:a16="http://schemas.microsoft.com/office/drawing/2014/main" id="{8711F23A-77A2-4272-9D0C-292342F7E75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67143" y="6146802"/>
              <a:ext cx="1651023" cy="1524023"/>
            </a:xfrm>
            <a:prstGeom prst="rect">
              <a:avLst/>
            </a:prstGeom>
          </p:spPr>
        </p:pic>
        <p:pic>
          <p:nvPicPr>
            <p:cNvPr id="32" name="Picture 31">
              <a:extLst>
                <a:ext uri="{FF2B5EF4-FFF2-40B4-BE49-F238E27FC236}">
                  <a16:creationId xmlns="" xmlns:a16="http://schemas.microsoft.com/office/drawing/2014/main" id="{01CF0F5A-6F4D-4AB4-87B2-A56DF4BFDE4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67143" y="4603543"/>
              <a:ext cx="1651023" cy="1524023"/>
            </a:xfrm>
            <a:prstGeom prst="rect">
              <a:avLst/>
            </a:prstGeom>
          </p:spPr>
        </p:pic>
        <p:sp>
          <p:nvSpPr>
            <p:cNvPr id="33" name="TextBox 32">
              <a:extLst>
                <a:ext uri="{FF2B5EF4-FFF2-40B4-BE49-F238E27FC236}">
                  <a16:creationId xmlns="" xmlns:a16="http://schemas.microsoft.com/office/drawing/2014/main" id="{3BDD5D32-2115-45B5-8500-144125529049}"/>
                </a:ext>
              </a:extLst>
            </p:cNvPr>
            <p:cNvSpPr txBox="1"/>
            <p:nvPr/>
          </p:nvSpPr>
          <p:spPr>
            <a:xfrm>
              <a:off x="8051187" y="4592133"/>
              <a:ext cx="304892" cy="248209"/>
            </a:xfrm>
            <a:prstGeom prst="rect">
              <a:avLst/>
            </a:prstGeom>
            <a:noFill/>
          </p:spPr>
          <p:txBody>
            <a:bodyPr wrap="none" rtlCol="0">
              <a:spAutoFit/>
            </a:bodyPr>
            <a:lstStyle/>
            <a:p>
              <a:r>
                <a:rPr lang="en-AU" sz="1013" dirty="0"/>
                <a:t>vii</a:t>
              </a:r>
            </a:p>
          </p:txBody>
        </p:sp>
        <p:sp>
          <p:nvSpPr>
            <p:cNvPr id="34" name="TextBox 33">
              <a:extLst>
                <a:ext uri="{FF2B5EF4-FFF2-40B4-BE49-F238E27FC236}">
                  <a16:creationId xmlns="" xmlns:a16="http://schemas.microsoft.com/office/drawing/2014/main" id="{67902392-458A-4433-A7FD-916EF24C8C81}"/>
                </a:ext>
              </a:extLst>
            </p:cNvPr>
            <p:cNvSpPr txBox="1"/>
            <p:nvPr/>
          </p:nvSpPr>
          <p:spPr>
            <a:xfrm>
              <a:off x="8122961" y="6142737"/>
              <a:ext cx="335348" cy="248209"/>
            </a:xfrm>
            <a:prstGeom prst="rect">
              <a:avLst/>
            </a:prstGeom>
            <a:noFill/>
          </p:spPr>
          <p:txBody>
            <a:bodyPr wrap="none" rtlCol="0">
              <a:spAutoFit/>
            </a:bodyPr>
            <a:lstStyle/>
            <a:p>
              <a:r>
                <a:rPr lang="en-AU" sz="1013" dirty="0"/>
                <a:t>viii</a:t>
              </a:r>
            </a:p>
          </p:txBody>
        </p:sp>
        <p:sp>
          <p:nvSpPr>
            <p:cNvPr id="29" name="TextBox 28">
              <a:extLst>
                <a:ext uri="{FF2B5EF4-FFF2-40B4-BE49-F238E27FC236}">
                  <a16:creationId xmlns="" xmlns:a16="http://schemas.microsoft.com/office/drawing/2014/main" id="{036694F8-822A-4EA9-A83F-BB11CF14A3AC}"/>
                </a:ext>
              </a:extLst>
            </p:cNvPr>
            <p:cNvSpPr txBox="1"/>
            <p:nvPr/>
          </p:nvSpPr>
          <p:spPr>
            <a:xfrm>
              <a:off x="2648377" y="4325522"/>
              <a:ext cx="205508" cy="276999"/>
            </a:xfrm>
            <a:prstGeom prst="rect">
              <a:avLst/>
            </a:prstGeom>
            <a:noFill/>
          </p:spPr>
          <p:txBody>
            <a:bodyPr wrap="square" rtlCol="0">
              <a:spAutoFit/>
            </a:bodyPr>
            <a:lstStyle/>
            <a:p>
              <a:r>
                <a:rPr lang="en-AU" sz="1200" dirty="0"/>
                <a:t>b</a:t>
              </a:r>
            </a:p>
          </p:txBody>
        </p:sp>
      </p:grpSp>
      <p:grpSp>
        <p:nvGrpSpPr>
          <p:cNvPr id="10" name="Group 9"/>
          <p:cNvGrpSpPr/>
          <p:nvPr/>
        </p:nvGrpSpPr>
        <p:grpSpPr>
          <a:xfrm>
            <a:off x="6570414" y="4421525"/>
            <a:ext cx="3272043" cy="3197551"/>
            <a:chOff x="6329159" y="576021"/>
            <a:chExt cx="3272043" cy="3197551"/>
          </a:xfrm>
        </p:grpSpPr>
        <p:pic>
          <p:nvPicPr>
            <p:cNvPr id="21" name="Picture 20">
              <a:extLst>
                <a:ext uri="{FF2B5EF4-FFF2-40B4-BE49-F238E27FC236}">
                  <a16:creationId xmlns="" xmlns:a16="http://schemas.microsoft.com/office/drawing/2014/main" id="{13F0A1E6-029C-42BD-8050-7DCD7C7A3AC6}"/>
                </a:ext>
              </a:extLst>
            </p:cNvPr>
            <p:cNvPicPr>
              <a:picLocks noChangeAspect="1"/>
            </p:cNvPicPr>
            <p:nvPr/>
          </p:nvPicPr>
          <p:blipFill>
            <a:blip r:embed="rId12"/>
            <a:stretch>
              <a:fillRect/>
            </a:stretch>
          </p:blipFill>
          <p:spPr>
            <a:xfrm>
              <a:off x="6451227" y="853742"/>
              <a:ext cx="1593239" cy="1515287"/>
            </a:xfrm>
            <a:prstGeom prst="rect">
              <a:avLst/>
            </a:prstGeom>
          </p:spPr>
        </p:pic>
        <p:pic>
          <p:nvPicPr>
            <p:cNvPr id="22" name="Picture 21">
              <a:extLst>
                <a:ext uri="{FF2B5EF4-FFF2-40B4-BE49-F238E27FC236}">
                  <a16:creationId xmlns="" xmlns:a16="http://schemas.microsoft.com/office/drawing/2014/main" id="{79F456E4-257F-43D2-90FC-8D7AD20652A6}"/>
                </a:ext>
              </a:extLst>
            </p:cNvPr>
            <p:cNvPicPr>
              <a:picLocks noChangeAspect="1"/>
            </p:cNvPicPr>
            <p:nvPr/>
          </p:nvPicPr>
          <p:blipFill>
            <a:blip r:embed="rId13"/>
            <a:stretch>
              <a:fillRect/>
            </a:stretch>
          </p:blipFill>
          <p:spPr>
            <a:xfrm>
              <a:off x="8044462" y="870765"/>
              <a:ext cx="1556740" cy="1498265"/>
            </a:xfrm>
            <a:prstGeom prst="rect">
              <a:avLst/>
            </a:prstGeom>
          </p:spPr>
        </p:pic>
        <p:pic>
          <p:nvPicPr>
            <p:cNvPr id="23" name="Picture 22">
              <a:extLst>
                <a:ext uri="{FF2B5EF4-FFF2-40B4-BE49-F238E27FC236}">
                  <a16:creationId xmlns="" xmlns:a16="http://schemas.microsoft.com/office/drawing/2014/main" id="{6DCBDF47-F0F6-4D05-AFC0-F3BDB75C8F52}"/>
                </a:ext>
              </a:extLst>
            </p:cNvPr>
            <p:cNvPicPr>
              <a:picLocks noChangeAspect="1"/>
            </p:cNvPicPr>
            <p:nvPr/>
          </p:nvPicPr>
          <p:blipFill>
            <a:blip r:embed="rId14"/>
            <a:stretch>
              <a:fillRect/>
            </a:stretch>
          </p:blipFill>
          <p:spPr>
            <a:xfrm>
              <a:off x="7998206" y="2369029"/>
              <a:ext cx="1593239" cy="1404543"/>
            </a:xfrm>
            <a:prstGeom prst="rect">
              <a:avLst/>
            </a:prstGeom>
          </p:spPr>
        </p:pic>
        <p:pic>
          <p:nvPicPr>
            <p:cNvPr id="24" name="Picture 23">
              <a:extLst>
                <a:ext uri="{FF2B5EF4-FFF2-40B4-BE49-F238E27FC236}">
                  <a16:creationId xmlns="" xmlns:a16="http://schemas.microsoft.com/office/drawing/2014/main" id="{84F4ACA1-A46E-4B5B-90C2-BFCB90CE9D79}"/>
                </a:ext>
              </a:extLst>
            </p:cNvPr>
            <p:cNvPicPr>
              <a:picLocks noChangeAspect="1"/>
            </p:cNvPicPr>
            <p:nvPr/>
          </p:nvPicPr>
          <p:blipFill>
            <a:blip r:embed="rId15"/>
            <a:stretch>
              <a:fillRect/>
            </a:stretch>
          </p:blipFill>
          <p:spPr>
            <a:xfrm>
              <a:off x="6449187" y="2369029"/>
              <a:ext cx="1597319" cy="1404543"/>
            </a:xfrm>
            <a:prstGeom prst="rect">
              <a:avLst/>
            </a:prstGeom>
          </p:spPr>
        </p:pic>
        <p:sp>
          <p:nvSpPr>
            <p:cNvPr id="25" name="TextBox 24">
              <a:extLst>
                <a:ext uri="{FF2B5EF4-FFF2-40B4-BE49-F238E27FC236}">
                  <a16:creationId xmlns="" xmlns:a16="http://schemas.microsoft.com/office/drawing/2014/main" id="{AD6123DE-61B3-46F1-A296-E628EA6BDA66}"/>
                </a:ext>
              </a:extLst>
            </p:cNvPr>
            <p:cNvSpPr txBox="1"/>
            <p:nvPr/>
          </p:nvSpPr>
          <p:spPr>
            <a:xfrm>
              <a:off x="6414446" y="801082"/>
              <a:ext cx="205508" cy="248209"/>
            </a:xfrm>
            <a:prstGeom prst="rect">
              <a:avLst/>
            </a:prstGeom>
            <a:noFill/>
          </p:spPr>
          <p:txBody>
            <a:bodyPr wrap="square" rtlCol="0">
              <a:spAutoFit/>
            </a:bodyPr>
            <a:lstStyle/>
            <a:p>
              <a:r>
                <a:rPr lang="en-AU" sz="1013" dirty="0" err="1"/>
                <a:t>i</a:t>
              </a:r>
              <a:endParaRPr lang="en-AU" sz="1013" dirty="0"/>
            </a:p>
          </p:txBody>
        </p:sp>
        <p:sp>
          <p:nvSpPr>
            <p:cNvPr id="26" name="TextBox 25">
              <a:extLst>
                <a:ext uri="{FF2B5EF4-FFF2-40B4-BE49-F238E27FC236}">
                  <a16:creationId xmlns="" xmlns:a16="http://schemas.microsoft.com/office/drawing/2014/main" id="{AD6123DE-61B3-46F1-A296-E628EA6BDA66}"/>
                </a:ext>
              </a:extLst>
            </p:cNvPr>
            <p:cNvSpPr txBox="1"/>
            <p:nvPr/>
          </p:nvSpPr>
          <p:spPr>
            <a:xfrm>
              <a:off x="8078246" y="801079"/>
              <a:ext cx="255839" cy="404085"/>
            </a:xfrm>
            <a:prstGeom prst="rect">
              <a:avLst/>
            </a:prstGeom>
            <a:noFill/>
          </p:spPr>
          <p:txBody>
            <a:bodyPr wrap="square" rtlCol="0">
              <a:spAutoFit/>
            </a:bodyPr>
            <a:lstStyle/>
            <a:p>
              <a:r>
                <a:rPr lang="en-AU" sz="1013" dirty="0"/>
                <a:t>iii</a:t>
              </a:r>
            </a:p>
          </p:txBody>
        </p:sp>
        <p:sp>
          <p:nvSpPr>
            <p:cNvPr id="27" name="TextBox 26">
              <a:extLst>
                <a:ext uri="{FF2B5EF4-FFF2-40B4-BE49-F238E27FC236}">
                  <a16:creationId xmlns="" xmlns:a16="http://schemas.microsoft.com/office/drawing/2014/main" id="{AD6123DE-61B3-46F1-A296-E628EA6BDA66}"/>
                </a:ext>
              </a:extLst>
            </p:cNvPr>
            <p:cNvSpPr txBox="1"/>
            <p:nvPr/>
          </p:nvSpPr>
          <p:spPr>
            <a:xfrm>
              <a:off x="6414970" y="2316370"/>
              <a:ext cx="205508" cy="404085"/>
            </a:xfrm>
            <a:prstGeom prst="rect">
              <a:avLst/>
            </a:prstGeom>
            <a:noFill/>
          </p:spPr>
          <p:txBody>
            <a:bodyPr wrap="square" rtlCol="0">
              <a:spAutoFit/>
            </a:bodyPr>
            <a:lstStyle/>
            <a:p>
              <a:r>
                <a:rPr lang="en-AU" sz="1013" dirty="0"/>
                <a:t>ii</a:t>
              </a:r>
            </a:p>
          </p:txBody>
        </p:sp>
        <p:sp>
          <p:nvSpPr>
            <p:cNvPr id="28" name="TextBox 27">
              <a:extLst>
                <a:ext uri="{FF2B5EF4-FFF2-40B4-BE49-F238E27FC236}">
                  <a16:creationId xmlns="" xmlns:a16="http://schemas.microsoft.com/office/drawing/2014/main" id="{AD6123DE-61B3-46F1-A296-E628EA6BDA66}"/>
                </a:ext>
              </a:extLst>
            </p:cNvPr>
            <p:cNvSpPr txBox="1"/>
            <p:nvPr/>
          </p:nvSpPr>
          <p:spPr>
            <a:xfrm>
              <a:off x="8021433" y="2316370"/>
              <a:ext cx="312652" cy="248209"/>
            </a:xfrm>
            <a:prstGeom prst="rect">
              <a:avLst/>
            </a:prstGeom>
            <a:noFill/>
          </p:spPr>
          <p:txBody>
            <a:bodyPr wrap="square" rtlCol="0">
              <a:spAutoFit/>
            </a:bodyPr>
            <a:lstStyle/>
            <a:p>
              <a:r>
                <a:rPr lang="en-AU" sz="1013" dirty="0"/>
                <a:t>iv</a:t>
              </a:r>
            </a:p>
          </p:txBody>
        </p:sp>
        <p:sp>
          <p:nvSpPr>
            <p:cNvPr id="30" name="TextBox 29">
              <a:extLst>
                <a:ext uri="{FF2B5EF4-FFF2-40B4-BE49-F238E27FC236}">
                  <a16:creationId xmlns="" xmlns:a16="http://schemas.microsoft.com/office/drawing/2014/main" id="{036694F8-822A-4EA9-A83F-BB11CF14A3AC}"/>
                </a:ext>
              </a:extLst>
            </p:cNvPr>
            <p:cNvSpPr txBox="1"/>
            <p:nvPr/>
          </p:nvSpPr>
          <p:spPr>
            <a:xfrm>
              <a:off x="6329159" y="576021"/>
              <a:ext cx="205508" cy="276999"/>
            </a:xfrm>
            <a:prstGeom prst="rect">
              <a:avLst/>
            </a:prstGeom>
            <a:noFill/>
          </p:spPr>
          <p:txBody>
            <a:bodyPr wrap="square" rtlCol="0">
              <a:spAutoFit/>
            </a:bodyPr>
            <a:lstStyle/>
            <a:p>
              <a:r>
                <a:rPr lang="en-AU" sz="1200" dirty="0"/>
                <a:t>c</a:t>
              </a:r>
            </a:p>
          </p:txBody>
        </p:sp>
      </p:grpSp>
      <p:sp>
        <p:nvSpPr>
          <p:cNvPr id="2" name="Rectangle 1"/>
          <p:cNvSpPr/>
          <p:nvPr/>
        </p:nvSpPr>
        <p:spPr>
          <a:xfrm>
            <a:off x="10869930" y="6839823"/>
            <a:ext cx="1421606" cy="219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a:p>
        </p:txBody>
      </p:sp>
      <p:sp>
        <p:nvSpPr>
          <p:cNvPr id="3" name="TextBox 2"/>
          <p:cNvSpPr txBox="1"/>
          <p:nvPr/>
        </p:nvSpPr>
        <p:spPr>
          <a:xfrm>
            <a:off x="10961294" y="7066849"/>
            <a:ext cx="1316298" cy="1131720"/>
          </a:xfrm>
          <a:prstGeom prst="rect">
            <a:avLst/>
          </a:prstGeom>
          <a:noFill/>
        </p:spPr>
        <p:txBody>
          <a:bodyPr wrap="square" rtlCol="0">
            <a:spAutoFit/>
          </a:bodyPr>
          <a:lstStyle/>
          <a:p>
            <a:r>
              <a:rPr lang="en-AU" sz="1351" dirty="0"/>
              <a:t>Missing:</a:t>
            </a:r>
          </a:p>
          <a:p>
            <a:r>
              <a:rPr lang="en-AU" sz="1351" dirty="0"/>
              <a:t> ~ total protein, pending </a:t>
            </a:r>
            <a:r>
              <a:rPr lang="en-AU" sz="1351" dirty="0" err="1"/>
              <a:t>qconcat</a:t>
            </a:r>
            <a:r>
              <a:rPr lang="en-AU" sz="1351" dirty="0"/>
              <a:t> calculations</a:t>
            </a:r>
          </a:p>
        </p:txBody>
      </p:sp>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17"/>
          <a:stretch>
            <a:fillRect/>
          </a:stretch>
        </p:blipFill>
        <p:spPr>
          <a:xfrm>
            <a:off x="2933618" y="602560"/>
            <a:ext cx="2132167" cy="1625871"/>
          </a:xfrm>
          <a:prstGeom prst="rect">
            <a:avLst/>
          </a:prstGeom>
        </p:spPr>
      </p:pic>
      <p:grpSp>
        <p:nvGrpSpPr>
          <p:cNvPr id="37" name="Group 36">
            <a:extLst>
              <a:ext uri="{FF2B5EF4-FFF2-40B4-BE49-F238E27FC236}">
                <a16:creationId xmlns="" xmlns:a16="http://schemas.microsoft.com/office/drawing/2014/main" id="{334CF8EC-60BE-4F39-9DAB-83E63FCF813B}"/>
              </a:ext>
            </a:extLst>
          </p:cNvPr>
          <p:cNvGrpSpPr/>
          <p:nvPr/>
        </p:nvGrpSpPr>
        <p:grpSpPr>
          <a:xfrm>
            <a:off x="2999965" y="2214917"/>
            <a:ext cx="2364935" cy="1911897"/>
            <a:chOff x="8328954" y="3313508"/>
            <a:chExt cx="3712734" cy="3091427"/>
          </a:xfrm>
        </p:grpSpPr>
        <p:pic>
          <p:nvPicPr>
            <p:cNvPr id="38" name="Picture 37">
              <a:extLst>
                <a:ext uri="{FF2B5EF4-FFF2-40B4-BE49-F238E27FC236}">
                  <a16:creationId xmlns="" xmlns:a16="http://schemas.microsoft.com/office/drawing/2014/main" id="{4DEA67FD-D5A0-4C43-AE8C-3FD531A15958}"/>
                </a:ext>
              </a:extLst>
            </p:cNvPr>
            <p:cNvPicPr>
              <a:picLocks noChangeAspect="1"/>
            </p:cNvPicPr>
            <p:nvPr/>
          </p:nvPicPr>
          <p:blipFill>
            <a:blip r:embed="rId18"/>
            <a:stretch>
              <a:fillRect/>
            </a:stretch>
          </p:blipFill>
          <p:spPr>
            <a:xfrm>
              <a:off x="8328954" y="3428025"/>
              <a:ext cx="3712734" cy="2976910"/>
            </a:xfrm>
            <a:prstGeom prst="rect">
              <a:avLst/>
            </a:prstGeom>
          </p:spPr>
        </p:pic>
        <p:sp>
          <p:nvSpPr>
            <p:cNvPr id="39" name="TextBox 38">
              <a:extLst>
                <a:ext uri="{FF2B5EF4-FFF2-40B4-BE49-F238E27FC236}">
                  <a16:creationId xmlns=""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grpSp>
        <p:nvGrpSpPr>
          <p:cNvPr id="40" name="Group 39"/>
          <p:cNvGrpSpPr/>
          <p:nvPr/>
        </p:nvGrpSpPr>
        <p:grpSpPr>
          <a:xfrm>
            <a:off x="36731" y="7889239"/>
            <a:ext cx="5001479" cy="4649503"/>
            <a:chOff x="671824" y="1653267"/>
            <a:chExt cx="6668639" cy="6199336"/>
          </a:xfrm>
        </p:grpSpPr>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42" name="TextBox 41"/>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43" name="TextBox 42"/>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44" name="Picture 4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839958" y="7889237"/>
            <a:ext cx="4504500" cy="4568431"/>
          </a:xfrm>
          <a:prstGeom prst="rect">
            <a:avLst/>
          </a:prstGeom>
        </p:spPr>
      </p:pic>
    </p:spTree>
    <p:extLst>
      <p:ext uri="{BB962C8B-B14F-4D97-AF65-F5344CB8AC3E}">
        <p14:creationId xmlns:p14="http://schemas.microsoft.com/office/powerpoint/2010/main" val="1961538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4173674" y="4820767"/>
            <a:ext cx="1729015" cy="1431707"/>
          </a:xfrm>
          <a:prstGeom prst="rect">
            <a:avLst/>
          </a:prstGeom>
        </p:spPr>
      </p:pic>
      <p:pic>
        <p:nvPicPr>
          <p:cNvPr id="37" name="Picture 36"/>
          <p:cNvPicPr>
            <a:picLocks noChangeAspect="1"/>
          </p:cNvPicPr>
          <p:nvPr/>
        </p:nvPicPr>
        <p:blipFill>
          <a:blip r:embed="rId4"/>
          <a:stretch>
            <a:fillRect/>
          </a:stretch>
        </p:blipFill>
        <p:spPr>
          <a:xfrm>
            <a:off x="5901428" y="4805596"/>
            <a:ext cx="1680616" cy="144043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282" y="2936543"/>
            <a:ext cx="4618017" cy="3915492"/>
          </a:xfrm>
          <a:prstGeom prst="rect">
            <a:avLst/>
          </a:prstGeom>
        </p:spPr>
      </p:pic>
      <p:grpSp>
        <p:nvGrpSpPr>
          <p:cNvPr id="4" name="Group 3">
            <a:extLst>
              <a:ext uri="{FF2B5EF4-FFF2-40B4-BE49-F238E27FC236}">
                <a16:creationId xmlns="" xmlns:a16="http://schemas.microsoft.com/office/drawing/2014/main" id="{FBF5E462-AC13-4A49-B4B4-3A2B59E5C881}"/>
              </a:ext>
            </a:extLst>
          </p:cNvPr>
          <p:cNvGrpSpPr/>
          <p:nvPr/>
        </p:nvGrpSpPr>
        <p:grpSpPr>
          <a:xfrm>
            <a:off x="535308" y="6859061"/>
            <a:ext cx="4974992" cy="3078692"/>
            <a:chOff x="-231893" y="0"/>
            <a:chExt cx="10189600" cy="6305664"/>
          </a:xfrm>
        </p:grpSpPr>
        <p:pic>
          <p:nvPicPr>
            <p:cNvPr id="5" name="Picture 4">
              <a:extLst>
                <a:ext uri="{FF2B5EF4-FFF2-40B4-BE49-F238E27FC236}">
                  <a16:creationId xmlns="" xmlns:a16="http://schemas.microsoft.com/office/drawing/2014/main" id="{106FBEE7-6DE1-4B03-9854-01262475BE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a:extLst>
                <a:ext uri="{FF2B5EF4-FFF2-40B4-BE49-F238E27FC236}">
                  <a16:creationId xmlns="" xmlns:a16="http://schemas.microsoft.com/office/drawing/2014/main" id="{34641227-D612-477A-8E4A-6454D5C986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8" name="Picture 7">
              <a:extLst>
                <a:ext uri="{FF2B5EF4-FFF2-40B4-BE49-F238E27FC236}">
                  <a16:creationId xmlns="" xmlns:a16="http://schemas.microsoft.com/office/drawing/2014/main" id="{7410AE68-85B1-4D85-B319-CF695F3F0F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9" name="Picture 8">
              <a:extLst>
                <a:ext uri="{FF2B5EF4-FFF2-40B4-BE49-F238E27FC236}">
                  <a16:creationId xmlns="" xmlns:a16="http://schemas.microsoft.com/office/drawing/2014/main" id="{333D2446-7AC7-4486-834D-DFAF89E9DBE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1" name="Picture 10">
              <a:extLst>
                <a:ext uri="{FF2B5EF4-FFF2-40B4-BE49-F238E27FC236}">
                  <a16:creationId xmlns="" xmlns:a16="http://schemas.microsoft.com/office/drawing/2014/main" id="{FA2AC9E4-0587-4BC4-AEB0-D04EFC8CA12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2" name="Picture 11">
              <a:extLst>
                <a:ext uri="{FF2B5EF4-FFF2-40B4-BE49-F238E27FC236}">
                  <a16:creationId xmlns="" xmlns:a16="http://schemas.microsoft.com/office/drawing/2014/main" id="{EF1F7286-09B7-44A2-AC60-E52A26DD23F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13" name="TextBox 12">
              <a:extLst>
                <a:ext uri="{FF2B5EF4-FFF2-40B4-BE49-F238E27FC236}">
                  <a16:creationId xmlns="" xmlns:a16="http://schemas.microsoft.com/office/drawing/2014/main" id="{AD6123DE-61B3-46F1-A296-E628EA6BDA66}"/>
                </a:ext>
              </a:extLst>
            </p:cNvPr>
            <p:cNvSpPr txBox="1"/>
            <p:nvPr/>
          </p:nvSpPr>
          <p:spPr>
            <a:xfrm>
              <a:off x="137821" y="0"/>
              <a:ext cx="420910" cy="508373"/>
            </a:xfrm>
            <a:prstGeom prst="rect">
              <a:avLst/>
            </a:prstGeom>
            <a:noFill/>
          </p:spPr>
          <p:txBody>
            <a:bodyPr wrap="square" rtlCol="0">
              <a:spAutoFit/>
            </a:bodyPr>
            <a:lstStyle/>
            <a:p>
              <a:r>
                <a:rPr lang="en-AU" sz="1013" dirty="0" err="1"/>
                <a:t>i</a:t>
              </a:r>
              <a:endParaRPr lang="en-AU" sz="1013" dirty="0"/>
            </a:p>
          </p:txBody>
        </p:sp>
        <p:sp>
          <p:nvSpPr>
            <p:cNvPr id="14" name="TextBox 13">
              <a:extLst>
                <a:ext uri="{FF2B5EF4-FFF2-40B4-BE49-F238E27FC236}">
                  <a16:creationId xmlns="" xmlns:a16="http://schemas.microsoft.com/office/drawing/2014/main" id="{815BAC82-11C8-4285-AF8C-8524EA937DEF}"/>
                </a:ext>
              </a:extLst>
            </p:cNvPr>
            <p:cNvSpPr txBox="1"/>
            <p:nvPr/>
          </p:nvSpPr>
          <p:spPr>
            <a:xfrm>
              <a:off x="232565" y="3219264"/>
              <a:ext cx="493485" cy="827632"/>
            </a:xfrm>
            <a:prstGeom prst="rect">
              <a:avLst/>
            </a:prstGeom>
            <a:noFill/>
          </p:spPr>
          <p:txBody>
            <a:bodyPr wrap="square" rtlCol="0">
              <a:spAutoFit/>
            </a:bodyPr>
            <a:lstStyle/>
            <a:p>
              <a:r>
                <a:rPr lang="en-AU" sz="1013" dirty="0"/>
                <a:t>ii</a:t>
              </a:r>
            </a:p>
          </p:txBody>
        </p:sp>
        <p:sp>
          <p:nvSpPr>
            <p:cNvPr id="15" name="TextBox 14">
              <a:extLst>
                <a:ext uri="{FF2B5EF4-FFF2-40B4-BE49-F238E27FC236}">
                  <a16:creationId xmlns="" xmlns:a16="http://schemas.microsoft.com/office/drawing/2014/main" id="{E83528BA-3893-4069-829D-0F1CFDD14069}"/>
                </a:ext>
              </a:extLst>
            </p:cNvPr>
            <p:cNvSpPr txBox="1"/>
            <p:nvPr/>
          </p:nvSpPr>
          <p:spPr>
            <a:xfrm>
              <a:off x="3560256" y="25006"/>
              <a:ext cx="565371" cy="508373"/>
            </a:xfrm>
            <a:prstGeom prst="rect">
              <a:avLst/>
            </a:prstGeom>
            <a:noFill/>
          </p:spPr>
          <p:txBody>
            <a:bodyPr wrap="none" rtlCol="0">
              <a:spAutoFit/>
            </a:bodyPr>
            <a:lstStyle/>
            <a:p>
              <a:r>
                <a:rPr lang="en-AU" sz="1013" dirty="0"/>
                <a:t>iii</a:t>
              </a:r>
            </a:p>
          </p:txBody>
        </p:sp>
        <p:sp>
          <p:nvSpPr>
            <p:cNvPr id="16" name="TextBox 15">
              <a:extLst>
                <a:ext uri="{FF2B5EF4-FFF2-40B4-BE49-F238E27FC236}">
                  <a16:creationId xmlns="" xmlns:a16="http://schemas.microsoft.com/office/drawing/2014/main" id="{6157ED8B-FAFD-42D9-82AD-EDE52BE0EFE2}"/>
                </a:ext>
              </a:extLst>
            </p:cNvPr>
            <p:cNvSpPr txBox="1"/>
            <p:nvPr/>
          </p:nvSpPr>
          <p:spPr>
            <a:xfrm>
              <a:off x="3503264" y="3150806"/>
              <a:ext cx="562086" cy="508373"/>
            </a:xfrm>
            <a:prstGeom prst="rect">
              <a:avLst/>
            </a:prstGeom>
            <a:noFill/>
          </p:spPr>
          <p:txBody>
            <a:bodyPr wrap="none" rtlCol="0">
              <a:spAutoFit/>
            </a:bodyPr>
            <a:lstStyle/>
            <a:p>
              <a:r>
                <a:rPr lang="en-AU" sz="1013" dirty="0"/>
                <a:t>iv</a:t>
              </a:r>
            </a:p>
          </p:txBody>
        </p:sp>
        <p:sp>
          <p:nvSpPr>
            <p:cNvPr id="17" name="TextBox 16">
              <a:extLst>
                <a:ext uri="{FF2B5EF4-FFF2-40B4-BE49-F238E27FC236}">
                  <a16:creationId xmlns="" xmlns:a16="http://schemas.microsoft.com/office/drawing/2014/main" id="{8B10153B-B366-4030-BA3C-D7176A90A03C}"/>
                </a:ext>
              </a:extLst>
            </p:cNvPr>
            <p:cNvSpPr txBox="1"/>
            <p:nvPr/>
          </p:nvSpPr>
          <p:spPr>
            <a:xfrm>
              <a:off x="6942883" y="0"/>
              <a:ext cx="499707" cy="508373"/>
            </a:xfrm>
            <a:prstGeom prst="rect">
              <a:avLst/>
            </a:prstGeom>
            <a:noFill/>
          </p:spPr>
          <p:txBody>
            <a:bodyPr wrap="none" rtlCol="0">
              <a:spAutoFit/>
            </a:bodyPr>
            <a:lstStyle/>
            <a:p>
              <a:r>
                <a:rPr lang="en-AU" sz="1013" dirty="0"/>
                <a:t>v</a:t>
              </a:r>
            </a:p>
          </p:txBody>
        </p:sp>
        <p:sp>
          <p:nvSpPr>
            <p:cNvPr id="18" name="TextBox 17">
              <a:extLst>
                <a:ext uri="{FF2B5EF4-FFF2-40B4-BE49-F238E27FC236}">
                  <a16:creationId xmlns="" xmlns:a16="http://schemas.microsoft.com/office/drawing/2014/main" id="{4516A836-A4A2-46F9-A87E-D712A4CA8ADE}"/>
                </a:ext>
              </a:extLst>
            </p:cNvPr>
            <p:cNvSpPr txBox="1"/>
            <p:nvPr/>
          </p:nvSpPr>
          <p:spPr>
            <a:xfrm>
              <a:off x="7005842" y="3219264"/>
              <a:ext cx="562086" cy="508373"/>
            </a:xfrm>
            <a:prstGeom prst="rect">
              <a:avLst/>
            </a:prstGeom>
            <a:noFill/>
          </p:spPr>
          <p:txBody>
            <a:bodyPr wrap="none" rtlCol="0">
              <a:spAutoFit/>
            </a:bodyPr>
            <a:lstStyle/>
            <a:p>
              <a:r>
                <a:rPr lang="en-AU" sz="1013" dirty="0"/>
                <a:t>vi</a:t>
              </a:r>
            </a:p>
          </p:txBody>
        </p:sp>
      </p:grpSp>
      <p:sp>
        <p:nvSpPr>
          <p:cNvPr id="20" name="TextBox 19">
            <a:extLst>
              <a:ext uri="{FF2B5EF4-FFF2-40B4-BE49-F238E27FC236}">
                <a16:creationId xmlns="" xmlns:a16="http://schemas.microsoft.com/office/drawing/2014/main" id="{036694F8-822A-4EA9-A83F-BB11CF14A3AC}"/>
              </a:ext>
            </a:extLst>
          </p:cNvPr>
          <p:cNvSpPr txBox="1"/>
          <p:nvPr/>
        </p:nvSpPr>
        <p:spPr>
          <a:xfrm>
            <a:off x="193757" y="2917307"/>
            <a:ext cx="205508" cy="276999"/>
          </a:xfrm>
          <a:prstGeom prst="rect">
            <a:avLst/>
          </a:prstGeom>
          <a:noFill/>
        </p:spPr>
        <p:txBody>
          <a:bodyPr wrap="square" rtlCol="0">
            <a:spAutoFit/>
          </a:bodyPr>
          <a:lstStyle/>
          <a:p>
            <a:r>
              <a:rPr lang="en-AU" sz="1200" dirty="0"/>
              <a:t>a</a:t>
            </a:r>
          </a:p>
        </p:txBody>
      </p:sp>
      <p:pic>
        <p:nvPicPr>
          <p:cNvPr id="31" name="Picture 30">
            <a:extLst>
              <a:ext uri="{FF2B5EF4-FFF2-40B4-BE49-F238E27FC236}">
                <a16:creationId xmlns="" xmlns:a16="http://schemas.microsoft.com/office/drawing/2014/main" id="{8711F23A-77A2-4272-9D0C-292342F7E75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91763" y="8467490"/>
            <a:ext cx="1651023" cy="1524023"/>
          </a:xfrm>
          <a:prstGeom prst="rect">
            <a:avLst/>
          </a:prstGeom>
        </p:spPr>
      </p:pic>
      <p:pic>
        <p:nvPicPr>
          <p:cNvPr id="32" name="Picture 31">
            <a:extLst>
              <a:ext uri="{FF2B5EF4-FFF2-40B4-BE49-F238E27FC236}">
                <a16:creationId xmlns="" xmlns:a16="http://schemas.microsoft.com/office/drawing/2014/main" id="{01CF0F5A-6F4D-4AB4-87B2-A56DF4BFDE4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91763" y="6924231"/>
            <a:ext cx="1651023" cy="1524023"/>
          </a:xfrm>
          <a:prstGeom prst="rect">
            <a:avLst/>
          </a:prstGeom>
        </p:spPr>
      </p:pic>
      <p:sp>
        <p:nvSpPr>
          <p:cNvPr id="33" name="TextBox 32">
            <a:extLst>
              <a:ext uri="{FF2B5EF4-FFF2-40B4-BE49-F238E27FC236}">
                <a16:creationId xmlns="" xmlns:a16="http://schemas.microsoft.com/office/drawing/2014/main" id="{3BDD5D32-2115-45B5-8500-144125529049}"/>
              </a:ext>
            </a:extLst>
          </p:cNvPr>
          <p:cNvSpPr txBox="1"/>
          <p:nvPr/>
        </p:nvSpPr>
        <p:spPr>
          <a:xfrm>
            <a:off x="5675807" y="6912821"/>
            <a:ext cx="304892" cy="248209"/>
          </a:xfrm>
          <a:prstGeom prst="rect">
            <a:avLst/>
          </a:prstGeom>
          <a:noFill/>
        </p:spPr>
        <p:txBody>
          <a:bodyPr wrap="none" rtlCol="0">
            <a:spAutoFit/>
          </a:bodyPr>
          <a:lstStyle/>
          <a:p>
            <a:r>
              <a:rPr lang="en-AU" sz="1013" dirty="0"/>
              <a:t>vii</a:t>
            </a:r>
          </a:p>
        </p:txBody>
      </p:sp>
      <p:sp>
        <p:nvSpPr>
          <p:cNvPr id="34" name="TextBox 33">
            <a:extLst>
              <a:ext uri="{FF2B5EF4-FFF2-40B4-BE49-F238E27FC236}">
                <a16:creationId xmlns="" xmlns:a16="http://schemas.microsoft.com/office/drawing/2014/main" id="{67902392-458A-4433-A7FD-916EF24C8C81}"/>
              </a:ext>
            </a:extLst>
          </p:cNvPr>
          <p:cNvSpPr txBox="1"/>
          <p:nvPr/>
        </p:nvSpPr>
        <p:spPr>
          <a:xfrm>
            <a:off x="5747581" y="8463425"/>
            <a:ext cx="335348" cy="248209"/>
          </a:xfrm>
          <a:prstGeom prst="rect">
            <a:avLst/>
          </a:prstGeom>
          <a:noFill/>
        </p:spPr>
        <p:txBody>
          <a:bodyPr wrap="none" rtlCol="0">
            <a:spAutoFit/>
          </a:bodyPr>
          <a:lstStyle/>
          <a:p>
            <a:r>
              <a:rPr lang="en-AU" sz="1013" dirty="0"/>
              <a:t>viii</a:t>
            </a:r>
          </a:p>
        </p:txBody>
      </p:sp>
      <p:pic>
        <p:nvPicPr>
          <p:cNvPr id="21" name="Picture 20">
            <a:extLst>
              <a:ext uri="{FF2B5EF4-FFF2-40B4-BE49-F238E27FC236}">
                <a16:creationId xmlns="" xmlns:a16="http://schemas.microsoft.com/office/drawing/2014/main" id="{13F0A1E6-029C-42BD-8050-7DCD7C7A3AC6}"/>
              </a:ext>
            </a:extLst>
          </p:cNvPr>
          <p:cNvPicPr>
            <a:picLocks noChangeAspect="1"/>
          </p:cNvPicPr>
          <p:nvPr/>
        </p:nvPicPr>
        <p:blipFill>
          <a:blip r:embed="rId14"/>
          <a:stretch>
            <a:fillRect/>
          </a:stretch>
        </p:blipFill>
        <p:spPr>
          <a:xfrm>
            <a:off x="4152307" y="3261697"/>
            <a:ext cx="1593239" cy="1515287"/>
          </a:xfrm>
          <a:prstGeom prst="rect">
            <a:avLst/>
          </a:prstGeom>
        </p:spPr>
      </p:pic>
      <p:pic>
        <p:nvPicPr>
          <p:cNvPr id="22" name="Picture 21">
            <a:extLst>
              <a:ext uri="{FF2B5EF4-FFF2-40B4-BE49-F238E27FC236}">
                <a16:creationId xmlns="" xmlns:a16="http://schemas.microsoft.com/office/drawing/2014/main" id="{79F456E4-257F-43D2-90FC-8D7AD20652A6}"/>
              </a:ext>
            </a:extLst>
          </p:cNvPr>
          <p:cNvPicPr>
            <a:picLocks noChangeAspect="1"/>
          </p:cNvPicPr>
          <p:nvPr/>
        </p:nvPicPr>
        <p:blipFill>
          <a:blip r:embed="rId15"/>
          <a:stretch>
            <a:fillRect/>
          </a:stretch>
        </p:blipFill>
        <p:spPr>
          <a:xfrm>
            <a:off x="5745541" y="3278717"/>
            <a:ext cx="1556740" cy="1498265"/>
          </a:xfrm>
          <a:prstGeom prst="rect">
            <a:avLst/>
          </a:prstGeom>
        </p:spPr>
      </p:pic>
      <p:sp>
        <p:nvSpPr>
          <p:cNvPr id="25" name="TextBox 24">
            <a:extLst>
              <a:ext uri="{FF2B5EF4-FFF2-40B4-BE49-F238E27FC236}">
                <a16:creationId xmlns="" xmlns:a16="http://schemas.microsoft.com/office/drawing/2014/main" id="{AD6123DE-61B3-46F1-A296-E628EA6BDA66}"/>
              </a:ext>
            </a:extLst>
          </p:cNvPr>
          <p:cNvSpPr txBox="1"/>
          <p:nvPr/>
        </p:nvSpPr>
        <p:spPr>
          <a:xfrm>
            <a:off x="4115525" y="3209036"/>
            <a:ext cx="205508" cy="248209"/>
          </a:xfrm>
          <a:prstGeom prst="rect">
            <a:avLst/>
          </a:prstGeom>
          <a:noFill/>
        </p:spPr>
        <p:txBody>
          <a:bodyPr wrap="square" rtlCol="0">
            <a:spAutoFit/>
          </a:bodyPr>
          <a:lstStyle/>
          <a:p>
            <a:r>
              <a:rPr lang="en-AU" sz="1013" dirty="0" err="1"/>
              <a:t>i</a:t>
            </a:r>
            <a:endParaRPr lang="en-AU" sz="1013" dirty="0"/>
          </a:p>
        </p:txBody>
      </p:sp>
      <p:sp>
        <p:nvSpPr>
          <p:cNvPr id="26" name="TextBox 25">
            <a:extLst>
              <a:ext uri="{FF2B5EF4-FFF2-40B4-BE49-F238E27FC236}">
                <a16:creationId xmlns="" xmlns:a16="http://schemas.microsoft.com/office/drawing/2014/main" id="{AD6123DE-61B3-46F1-A296-E628EA6BDA66}"/>
              </a:ext>
            </a:extLst>
          </p:cNvPr>
          <p:cNvSpPr txBox="1"/>
          <p:nvPr/>
        </p:nvSpPr>
        <p:spPr>
          <a:xfrm>
            <a:off x="5779323" y="3209034"/>
            <a:ext cx="255839" cy="404085"/>
          </a:xfrm>
          <a:prstGeom prst="rect">
            <a:avLst/>
          </a:prstGeom>
          <a:noFill/>
        </p:spPr>
        <p:txBody>
          <a:bodyPr wrap="square" rtlCol="0">
            <a:spAutoFit/>
          </a:bodyPr>
          <a:lstStyle/>
          <a:p>
            <a:r>
              <a:rPr lang="en-AU" sz="1013" dirty="0"/>
              <a:t>iii</a:t>
            </a:r>
          </a:p>
        </p:txBody>
      </p:sp>
      <p:sp>
        <p:nvSpPr>
          <p:cNvPr id="27" name="TextBox 26">
            <a:extLst>
              <a:ext uri="{FF2B5EF4-FFF2-40B4-BE49-F238E27FC236}">
                <a16:creationId xmlns="" xmlns:a16="http://schemas.microsoft.com/office/drawing/2014/main" id="{AD6123DE-61B3-46F1-A296-E628EA6BDA66}"/>
              </a:ext>
            </a:extLst>
          </p:cNvPr>
          <p:cNvSpPr txBox="1"/>
          <p:nvPr/>
        </p:nvSpPr>
        <p:spPr>
          <a:xfrm>
            <a:off x="4173674" y="4756324"/>
            <a:ext cx="433775" cy="248209"/>
          </a:xfrm>
          <a:prstGeom prst="rect">
            <a:avLst/>
          </a:prstGeom>
          <a:noFill/>
        </p:spPr>
        <p:txBody>
          <a:bodyPr wrap="square" rtlCol="0">
            <a:spAutoFit/>
          </a:bodyPr>
          <a:lstStyle/>
          <a:p>
            <a:r>
              <a:rPr lang="en-AU" sz="1013" dirty="0"/>
              <a:t>ii</a:t>
            </a:r>
          </a:p>
        </p:txBody>
      </p:sp>
      <p:sp>
        <p:nvSpPr>
          <p:cNvPr id="28" name="TextBox 27">
            <a:extLst>
              <a:ext uri="{FF2B5EF4-FFF2-40B4-BE49-F238E27FC236}">
                <a16:creationId xmlns="" xmlns:a16="http://schemas.microsoft.com/office/drawing/2014/main" id="{AD6123DE-61B3-46F1-A296-E628EA6BDA66}"/>
              </a:ext>
            </a:extLst>
          </p:cNvPr>
          <p:cNvSpPr txBox="1"/>
          <p:nvPr/>
        </p:nvSpPr>
        <p:spPr>
          <a:xfrm>
            <a:off x="5722511" y="4724322"/>
            <a:ext cx="312652" cy="248209"/>
          </a:xfrm>
          <a:prstGeom prst="rect">
            <a:avLst/>
          </a:prstGeom>
          <a:noFill/>
        </p:spPr>
        <p:txBody>
          <a:bodyPr wrap="square" rtlCol="0">
            <a:spAutoFit/>
          </a:bodyPr>
          <a:lstStyle/>
          <a:p>
            <a:r>
              <a:rPr lang="en-AU" sz="1013" dirty="0"/>
              <a:t>iv</a:t>
            </a:r>
          </a:p>
        </p:txBody>
      </p:sp>
      <p:sp>
        <p:nvSpPr>
          <p:cNvPr id="29" name="TextBox 28">
            <a:extLst>
              <a:ext uri="{FF2B5EF4-FFF2-40B4-BE49-F238E27FC236}">
                <a16:creationId xmlns="" xmlns:a16="http://schemas.microsoft.com/office/drawing/2014/main" id="{036694F8-822A-4EA9-A83F-BB11CF14A3AC}"/>
              </a:ext>
            </a:extLst>
          </p:cNvPr>
          <p:cNvSpPr txBox="1"/>
          <p:nvPr/>
        </p:nvSpPr>
        <p:spPr>
          <a:xfrm>
            <a:off x="272997" y="6646209"/>
            <a:ext cx="205508" cy="276999"/>
          </a:xfrm>
          <a:prstGeom prst="rect">
            <a:avLst/>
          </a:prstGeom>
          <a:noFill/>
        </p:spPr>
        <p:txBody>
          <a:bodyPr wrap="square" rtlCol="0">
            <a:spAutoFit/>
          </a:bodyPr>
          <a:lstStyle/>
          <a:p>
            <a:r>
              <a:rPr lang="en-AU" sz="1200" dirty="0"/>
              <a:t>b</a:t>
            </a:r>
          </a:p>
        </p:txBody>
      </p:sp>
      <p:sp>
        <p:nvSpPr>
          <p:cNvPr id="30" name="TextBox 29">
            <a:extLst>
              <a:ext uri="{FF2B5EF4-FFF2-40B4-BE49-F238E27FC236}">
                <a16:creationId xmlns="" xmlns:a16="http://schemas.microsoft.com/office/drawing/2014/main" id="{036694F8-822A-4EA9-A83F-BB11CF14A3AC}"/>
              </a:ext>
            </a:extLst>
          </p:cNvPr>
          <p:cNvSpPr txBox="1"/>
          <p:nvPr/>
        </p:nvSpPr>
        <p:spPr>
          <a:xfrm>
            <a:off x="4030238" y="2983973"/>
            <a:ext cx="205508" cy="276999"/>
          </a:xfrm>
          <a:prstGeom prst="rect">
            <a:avLst/>
          </a:prstGeom>
          <a:noFill/>
        </p:spPr>
        <p:txBody>
          <a:bodyPr wrap="square" rtlCol="0">
            <a:spAutoFit/>
          </a:bodyPr>
          <a:lstStyle/>
          <a:p>
            <a:r>
              <a:rPr lang="en-AU" sz="1200" dirty="0"/>
              <a:t>c</a:t>
            </a:r>
          </a:p>
        </p:txBody>
      </p:sp>
      <p:sp>
        <p:nvSpPr>
          <p:cNvPr id="2" name="Rectangle 1"/>
          <p:cNvSpPr/>
          <p:nvPr/>
        </p:nvSpPr>
        <p:spPr>
          <a:xfrm>
            <a:off x="7658103" y="7250908"/>
            <a:ext cx="1421607" cy="219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a:p>
        </p:txBody>
      </p:sp>
      <p:sp>
        <p:nvSpPr>
          <p:cNvPr id="3" name="TextBox 2"/>
          <p:cNvSpPr txBox="1"/>
          <p:nvPr/>
        </p:nvSpPr>
        <p:spPr>
          <a:xfrm>
            <a:off x="7749464" y="7477935"/>
            <a:ext cx="1316299" cy="1131720"/>
          </a:xfrm>
          <a:prstGeom prst="rect">
            <a:avLst/>
          </a:prstGeom>
          <a:noFill/>
        </p:spPr>
        <p:txBody>
          <a:bodyPr wrap="square" rtlCol="0">
            <a:spAutoFit/>
          </a:bodyPr>
          <a:lstStyle/>
          <a:p>
            <a:r>
              <a:rPr lang="en-AU" sz="1351" dirty="0"/>
              <a:t>Missing:</a:t>
            </a:r>
          </a:p>
          <a:p>
            <a:r>
              <a:rPr lang="en-AU" sz="1351" dirty="0"/>
              <a:t> ~ total protein, pending </a:t>
            </a:r>
            <a:r>
              <a:rPr lang="en-AU" sz="1351" dirty="0" err="1"/>
              <a:t>qconcat</a:t>
            </a:r>
            <a:r>
              <a:rPr lang="en-AU" sz="1351" dirty="0"/>
              <a:t> calculations</a:t>
            </a:r>
          </a:p>
        </p:txBody>
      </p:sp>
    </p:spTree>
    <p:extLst>
      <p:ext uri="{BB962C8B-B14F-4D97-AF65-F5344CB8AC3E}">
        <p14:creationId xmlns:p14="http://schemas.microsoft.com/office/powerpoint/2010/main" val="261369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22" y="4868891"/>
            <a:ext cx="5059379" cy="4289711"/>
          </a:xfrm>
          <a:prstGeom prst="rect">
            <a:avLst/>
          </a:prstGeom>
        </p:spPr>
      </p:pic>
      <p:grpSp>
        <p:nvGrpSpPr>
          <p:cNvPr id="4" name="Group 3">
            <a:extLst>
              <a:ext uri="{FF2B5EF4-FFF2-40B4-BE49-F238E27FC236}">
                <a16:creationId xmlns="" xmlns:a16="http://schemas.microsoft.com/office/drawing/2014/main" id="{FBF5E462-AC13-4A49-B4B4-3A2B59E5C881}"/>
              </a:ext>
            </a:extLst>
          </p:cNvPr>
          <p:cNvGrpSpPr/>
          <p:nvPr/>
        </p:nvGrpSpPr>
        <p:grpSpPr>
          <a:xfrm>
            <a:off x="-232951" y="9264840"/>
            <a:ext cx="4974992" cy="3078692"/>
            <a:chOff x="-231893" y="0"/>
            <a:chExt cx="10189600" cy="6305664"/>
          </a:xfrm>
        </p:grpSpPr>
        <p:pic>
          <p:nvPicPr>
            <p:cNvPr id="5" name="Picture 4">
              <a:extLst>
                <a:ext uri="{FF2B5EF4-FFF2-40B4-BE49-F238E27FC236}">
                  <a16:creationId xmlns="" xmlns:a16="http://schemas.microsoft.com/office/drawing/2014/main" id="{106FBEE7-6DE1-4B03-9854-01262475BE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a:extLst>
                <a:ext uri="{FF2B5EF4-FFF2-40B4-BE49-F238E27FC236}">
                  <a16:creationId xmlns="" xmlns:a16="http://schemas.microsoft.com/office/drawing/2014/main" id="{34641227-D612-477A-8E4A-6454D5C986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8" name="Picture 7">
              <a:extLst>
                <a:ext uri="{FF2B5EF4-FFF2-40B4-BE49-F238E27FC236}">
                  <a16:creationId xmlns="" xmlns:a16="http://schemas.microsoft.com/office/drawing/2014/main" id="{7410AE68-85B1-4D85-B319-CF695F3F0F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9" name="Picture 8">
              <a:extLst>
                <a:ext uri="{FF2B5EF4-FFF2-40B4-BE49-F238E27FC236}">
                  <a16:creationId xmlns="" xmlns:a16="http://schemas.microsoft.com/office/drawing/2014/main" id="{333D2446-7AC7-4486-834D-DFAF89E9DB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1" name="Picture 10">
              <a:extLst>
                <a:ext uri="{FF2B5EF4-FFF2-40B4-BE49-F238E27FC236}">
                  <a16:creationId xmlns="" xmlns:a16="http://schemas.microsoft.com/office/drawing/2014/main" id="{FA2AC9E4-0587-4BC4-AEB0-D04EFC8CA1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2" name="Picture 11">
              <a:extLst>
                <a:ext uri="{FF2B5EF4-FFF2-40B4-BE49-F238E27FC236}">
                  <a16:creationId xmlns="" xmlns:a16="http://schemas.microsoft.com/office/drawing/2014/main" id="{EF1F7286-09B7-44A2-AC60-E52A26DD23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13" name="TextBox 12">
              <a:extLst>
                <a:ext uri="{FF2B5EF4-FFF2-40B4-BE49-F238E27FC236}">
                  <a16:creationId xmlns="" xmlns:a16="http://schemas.microsoft.com/office/drawing/2014/main" id="{AD6123DE-61B3-46F1-A296-E628EA6BDA66}"/>
                </a:ext>
              </a:extLst>
            </p:cNvPr>
            <p:cNvSpPr txBox="1"/>
            <p:nvPr/>
          </p:nvSpPr>
          <p:spPr>
            <a:xfrm>
              <a:off x="137821" y="0"/>
              <a:ext cx="420910" cy="508373"/>
            </a:xfrm>
            <a:prstGeom prst="rect">
              <a:avLst/>
            </a:prstGeom>
            <a:noFill/>
          </p:spPr>
          <p:txBody>
            <a:bodyPr wrap="square" rtlCol="0">
              <a:spAutoFit/>
            </a:bodyPr>
            <a:lstStyle/>
            <a:p>
              <a:r>
                <a:rPr lang="en-AU" sz="1013" dirty="0" err="1"/>
                <a:t>i</a:t>
              </a:r>
              <a:endParaRPr lang="en-AU" sz="1013" dirty="0"/>
            </a:p>
          </p:txBody>
        </p:sp>
        <p:sp>
          <p:nvSpPr>
            <p:cNvPr id="14" name="TextBox 13">
              <a:extLst>
                <a:ext uri="{FF2B5EF4-FFF2-40B4-BE49-F238E27FC236}">
                  <a16:creationId xmlns="" xmlns:a16="http://schemas.microsoft.com/office/drawing/2014/main" id="{815BAC82-11C8-4285-AF8C-8524EA937DEF}"/>
                </a:ext>
              </a:extLst>
            </p:cNvPr>
            <p:cNvSpPr txBox="1"/>
            <p:nvPr/>
          </p:nvSpPr>
          <p:spPr>
            <a:xfrm>
              <a:off x="232565" y="3219264"/>
              <a:ext cx="493485" cy="827632"/>
            </a:xfrm>
            <a:prstGeom prst="rect">
              <a:avLst/>
            </a:prstGeom>
            <a:noFill/>
          </p:spPr>
          <p:txBody>
            <a:bodyPr wrap="square" rtlCol="0">
              <a:spAutoFit/>
            </a:bodyPr>
            <a:lstStyle/>
            <a:p>
              <a:r>
                <a:rPr lang="en-AU" sz="1013" dirty="0"/>
                <a:t>ii</a:t>
              </a:r>
            </a:p>
          </p:txBody>
        </p:sp>
        <p:sp>
          <p:nvSpPr>
            <p:cNvPr id="15" name="TextBox 14">
              <a:extLst>
                <a:ext uri="{FF2B5EF4-FFF2-40B4-BE49-F238E27FC236}">
                  <a16:creationId xmlns="" xmlns:a16="http://schemas.microsoft.com/office/drawing/2014/main" id="{E83528BA-3893-4069-829D-0F1CFDD14069}"/>
                </a:ext>
              </a:extLst>
            </p:cNvPr>
            <p:cNvSpPr txBox="1"/>
            <p:nvPr/>
          </p:nvSpPr>
          <p:spPr>
            <a:xfrm>
              <a:off x="3560256" y="25006"/>
              <a:ext cx="565371" cy="508373"/>
            </a:xfrm>
            <a:prstGeom prst="rect">
              <a:avLst/>
            </a:prstGeom>
            <a:noFill/>
          </p:spPr>
          <p:txBody>
            <a:bodyPr wrap="none" rtlCol="0">
              <a:spAutoFit/>
            </a:bodyPr>
            <a:lstStyle/>
            <a:p>
              <a:r>
                <a:rPr lang="en-AU" sz="1013" dirty="0"/>
                <a:t>iii</a:t>
              </a:r>
            </a:p>
          </p:txBody>
        </p:sp>
        <p:sp>
          <p:nvSpPr>
            <p:cNvPr id="16" name="TextBox 15">
              <a:extLst>
                <a:ext uri="{FF2B5EF4-FFF2-40B4-BE49-F238E27FC236}">
                  <a16:creationId xmlns="" xmlns:a16="http://schemas.microsoft.com/office/drawing/2014/main" id="{6157ED8B-FAFD-42D9-82AD-EDE52BE0EFE2}"/>
                </a:ext>
              </a:extLst>
            </p:cNvPr>
            <p:cNvSpPr txBox="1"/>
            <p:nvPr/>
          </p:nvSpPr>
          <p:spPr>
            <a:xfrm>
              <a:off x="3503264" y="3150806"/>
              <a:ext cx="562086" cy="508373"/>
            </a:xfrm>
            <a:prstGeom prst="rect">
              <a:avLst/>
            </a:prstGeom>
            <a:noFill/>
          </p:spPr>
          <p:txBody>
            <a:bodyPr wrap="none" rtlCol="0">
              <a:spAutoFit/>
            </a:bodyPr>
            <a:lstStyle/>
            <a:p>
              <a:r>
                <a:rPr lang="en-AU" sz="1013" dirty="0"/>
                <a:t>iv</a:t>
              </a:r>
            </a:p>
          </p:txBody>
        </p:sp>
        <p:sp>
          <p:nvSpPr>
            <p:cNvPr id="17" name="TextBox 16">
              <a:extLst>
                <a:ext uri="{FF2B5EF4-FFF2-40B4-BE49-F238E27FC236}">
                  <a16:creationId xmlns="" xmlns:a16="http://schemas.microsoft.com/office/drawing/2014/main" id="{8B10153B-B366-4030-BA3C-D7176A90A03C}"/>
                </a:ext>
              </a:extLst>
            </p:cNvPr>
            <p:cNvSpPr txBox="1"/>
            <p:nvPr/>
          </p:nvSpPr>
          <p:spPr>
            <a:xfrm>
              <a:off x="6942883" y="0"/>
              <a:ext cx="499707" cy="508373"/>
            </a:xfrm>
            <a:prstGeom prst="rect">
              <a:avLst/>
            </a:prstGeom>
            <a:noFill/>
          </p:spPr>
          <p:txBody>
            <a:bodyPr wrap="none" rtlCol="0">
              <a:spAutoFit/>
            </a:bodyPr>
            <a:lstStyle/>
            <a:p>
              <a:r>
                <a:rPr lang="en-AU" sz="1013" dirty="0"/>
                <a:t>v</a:t>
              </a:r>
            </a:p>
          </p:txBody>
        </p:sp>
        <p:sp>
          <p:nvSpPr>
            <p:cNvPr id="18" name="TextBox 17">
              <a:extLst>
                <a:ext uri="{FF2B5EF4-FFF2-40B4-BE49-F238E27FC236}">
                  <a16:creationId xmlns="" xmlns:a16="http://schemas.microsoft.com/office/drawing/2014/main" id="{4516A836-A4A2-46F9-A87E-D712A4CA8ADE}"/>
                </a:ext>
              </a:extLst>
            </p:cNvPr>
            <p:cNvSpPr txBox="1"/>
            <p:nvPr/>
          </p:nvSpPr>
          <p:spPr>
            <a:xfrm>
              <a:off x="7005842" y="3219264"/>
              <a:ext cx="562086" cy="508373"/>
            </a:xfrm>
            <a:prstGeom prst="rect">
              <a:avLst/>
            </a:prstGeom>
            <a:noFill/>
          </p:spPr>
          <p:txBody>
            <a:bodyPr wrap="none" rtlCol="0">
              <a:spAutoFit/>
            </a:bodyPr>
            <a:lstStyle/>
            <a:p>
              <a:r>
                <a:rPr lang="en-AU" sz="1013" dirty="0"/>
                <a:t>vi</a:t>
              </a:r>
            </a:p>
          </p:txBody>
        </p:sp>
      </p:grpSp>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1" name="Picture 30">
            <a:extLst>
              <a:ext uri="{FF2B5EF4-FFF2-40B4-BE49-F238E27FC236}">
                <a16:creationId xmlns="" xmlns:a16="http://schemas.microsoft.com/office/drawing/2014/main" id="{8711F23A-77A2-4272-9D0C-292342F7E75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23508" y="10873268"/>
            <a:ext cx="1651023" cy="1524023"/>
          </a:xfrm>
          <a:prstGeom prst="rect">
            <a:avLst/>
          </a:prstGeom>
        </p:spPr>
      </p:pic>
      <p:pic>
        <p:nvPicPr>
          <p:cNvPr id="32" name="Picture 31">
            <a:extLst>
              <a:ext uri="{FF2B5EF4-FFF2-40B4-BE49-F238E27FC236}">
                <a16:creationId xmlns="" xmlns:a16="http://schemas.microsoft.com/office/drawing/2014/main" id="{01CF0F5A-6F4D-4AB4-87B2-A56DF4BFDE4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23508" y="9330009"/>
            <a:ext cx="1651023" cy="1524023"/>
          </a:xfrm>
          <a:prstGeom prst="rect">
            <a:avLst/>
          </a:prstGeom>
        </p:spPr>
      </p:pic>
      <p:sp>
        <p:nvSpPr>
          <p:cNvPr id="33" name="TextBox 32">
            <a:extLst>
              <a:ext uri="{FF2B5EF4-FFF2-40B4-BE49-F238E27FC236}">
                <a16:creationId xmlns="" xmlns:a16="http://schemas.microsoft.com/office/drawing/2014/main" id="{3BDD5D32-2115-45B5-8500-144125529049}"/>
              </a:ext>
            </a:extLst>
          </p:cNvPr>
          <p:cNvSpPr txBox="1"/>
          <p:nvPr/>
        </p:nvSpPr>
        <p:spPr>
          <a:xfrm>
            <a:off x="4907552" y="9318599"/>
            <a:ext cx="304892" cy="248209"/>
          </a:xfrm>
          <a:prstGeom prst="rect">
            <a:avLst/>
          </a:prstGeom>
          <a:noFill/>
        </p:spPr>
        <p:txBody>
          <a:bodyPr wrap="none" rtlCol="0">
            <a:spAutoFit/>
          </a:bodyPr>
          <a:lstStyle/>
          <a:p>
            <a:r>
              <a:rPr lang="en-AU" sz="1013" dirty="0"/>
              <a:t>vii</a:t>
            </a:r>
          </a:p>
        </p:txBody>
      </p:sp>
      <p:sp>
        <p:nvSpPr>
          <p:cNvPr id="34" name="TextBox 33">
            <a:extLst>
              <a:ext uri="{FF2B5EF4-FFF2-40B4-BE49-F238E27FC236}">
                <a16:creationId xmlns="" xmlns:a16="http://schemas.microsoft.com/office/drawing/2014/main" id="{67902392-458A-4433-A7FD-916EF24C8C81}"/>
              </a:ext>
            </a:extLst>
          </p:cNvPr>
          <p:cNvSpPr txBox="1"/>
          <p:nvPr/>
        </p:nvSpPr>
        <p:spPr>
          <a:xfrm>
            <a:off x="4979326" y="10869203"/>
            <a:ext cx="335348" cy="248209"/>
          </a:xfrm>
          <a:prstGeom prst="rect">
            <a:avLst/>
          </a:prstGeom>
          <a:noFill/>
        </p:spPr>
        <p:txBody>
          <a:bodyPr wrap="none" rtlCol="0">
            <a:spAutoFit/>
          </a:bodyPr>
          <a:lstStyle/>
          <a:p>
            <a:r>
              <a:rPr lang="en-AU" sz="1013" dirty="0"/>
              <a:t>viii</a:t>
            </a:r>
          </a:p>
        </p:txBody>
      </p:sp>
      <p:sp>
        <p:nvSpPr>
          <p:cNvPr id="29" name="TextBox 28">
            <a:extLst>
              <a:ext uri="{FF2B5EF4-FFF2-40B4-BE49-F238E27FC236}">
                <a16:creationId xmlns="" xmlns:a16="http://schemas.microsoft.com/office/drawing/2014/main" id="{036694F8-822A-4EA9-A83F-BB11CF14A3AC}"/>
              </a:ext>
            </a:extLst>
          </p:cNvPr>
          <p:cNvSpPr txBox="1"/>
          <p:nvPr/>
        </p:nvSpPr>
        <p:spPr>
          <a:xfrm>
            <a:off x="1304481" y="8987841"/>
            <a:ext cx="205508" cy="276999"/>
          </a:xfrm>
          <a:prstGeom prst="rect">
            <a:avLst/>
          </a:prstGeom>
          <a:noFill/>
        </p:spPr>
        <p:txBody>
          <a:bodyPr wrap="square" rtlCol="0">
            <a:spAutoFit/>
          </a:bodyPr>
          <a:lstStyle/>
          <a:p>
            <a:r>
              <a:rPr lang="en-AU" sz="1200" dirty="0"/>
              <a:t>b</a:t>
            </a:r>
          </a:p>
        </p:txBody>
      </p:sp>
      <p:pic>
        <p:nvPicPr>
          <p:cNvPr id="21" name="Picture 20">
            <a:extLst>
              <a:ext uri="{FF2B5EF4-FFF2-40B4-BE49-F238E27FC236}">
                <a16:creationId xmlns="" xmlns:a16="http://schemas.microsoft.com/office/drawing/2014/main" id="{13F0A1E6-029C-42BD-8050-7DCD7C7A3AC6}"/>
              </a:ext>
            </a:extLst>
          </p:cNvPr>
          <p:cNvPicPr>
            <a:picLocks noChangeAspect="1"/>
          </p:cNvPicPr>
          <p:nvPr/>
        </p:nvPicPr>
        <p:blipFill>
          <a:blip r:embed="rId12"/>
          <a:stretch>
            <a:fillRect/>
          </a:stretch>
        </p:blipFill>
        <p:spPr>
          <a:xfrm>
            <a:off x="6587518" y="9565284"/>
            <a:ext cx="1593239" cy="1515287"/>
          </a:xfrm>
          <a:prstGeom prst="rect">
            <a:avLst/>
          </a:prstGeom>
        </p:spPr>
      </p:pic>
      <p:pic>
        <p:nvPicPr>
          <p:cNvPr id="22" name="Picture 21">
            <a:extLst>
              <a:ext uri="{FF2B5EF4-FFF2-40B4-BE49-F238E27FC236}">
                <a16:creationId xmlns="" xmlns:a16="http://schemas.microsoft.com/office/drawing/2014/main" id="{79F456E4-257F-43D2-90FC-8D7AD20652A6}"/>
              </a:ext>
            </a:extLst>
          </p:cNvPr>
          <p:cNvPicPr>
            <a:picLocks noChangeAspect="1"/>
          </p:cNvPicPr>
          <p:nvPr/>
        </p:nvPicPr>
        <p:blipFill>
          <a:blip r:embed="rId13"/>
          <a:stretch>
            <a:fillRect/>
          </a:stretch>
        </p:blipFill>
        <p:spPr>
          <a:xfrm>
            <a:off x="7997440" y="9582307"/>
            <a:ext cx="1556740" cy="1498265"/>
          </a:xfrm>
          <a:prstGeom prst="rect">
            <a:avLst/>
          </a:prstGeom>
        </p:spPr>
      </p:pic>
      <p:pic>
        <p:nvPicPr>
          <p:cNvPr id="23" name="Picture 22">
            <a:extLst>
              <a:ext uri="{FF2B5EF4-FFF2-40B4-BE49-F238E27FC236}">
                <a16:creationId xmlns="" xmlns:a16="http://schemas.microsoft.com/office/drawing/2014/main" id="{6DCBDF47-F0F6-4D05-AFC0-F3BDB75C8F52}"/>
              </a:ext>
            </a:extLst>
          </p:cNvPr>
          <p:cNvPicPr>
            <a:picLocks noChangeAspect="1"/>
          </p:cNvPicPr>
          <p:nvPr/>
        </p:nvPicPr>
        <p:blipFill>
          <a:blip r:embed="rId14"/>
          <a:stretch>
            <a:fillRect/>
          </a:stretch>
        </p:blipFill>
        <p:spPr>
          <a:xfrm>
            <a:off x="8134497" y="11080571"/>
            <a:ext cx="1433153" cy="1404543"/>
          </a:xfrm>
          <a:prstGeom prst="rect">
            <a:avLst/>
          </a:prstGeom>
        </p:spPr>
      </p:pic>
      <p:pic>
        <p:nvPicPr>
          <p:cNvPr id="24" name="Picture 23">
            <a:extLst>
              <a:ext uri="{FF2B5EF4-FFF2-40B4-BE49-F238E27FC236}">
                <a16:creationId xmlns="" xmlns:a16="http://schemas.microsoft.com/office/drawing/2014/main" id="{84F4ACA1-A46E-4B5B-90C2-BFCB90CE9D79}"/>
              </a:ext>
            </a:extLst>
          </p:cNvPr>
          <p:cNvPicPr>
            <a:picLocks noChangeAspect="1"/>
          </p:cNvPicPr>
          <p:nvPr/>
        </p:nvPicPr>
        <p:blipFill>
          <a:blip r:embed="rId15"/>
          <a:stretch>
            <a:fillRect/>
          </a:stretch>
        </p:blipFill>
        <p:spPr>
          <a:xfrm>
            <a:off x="6585478" y="11080571"/>
            <a:ext cx="1436823" cy="1404543"/>
          </a:xfrm>
          <a:prstGeom prst="rect">
            <a:avLst/>
          </a:prstGeom>
        </p:spPr>
      </p:pic>
      <p:sp>
        <p:nvSpPr>
          <p:cNvPr id="25" name="TextBox 24">
            <a:extLst>
              <a:ext uri="{FF2B5EF4-FFF2-40B4-BE49-F238E27FC236}">
                <a16:creationId xmlns="" xmlns:a16="http://schemas.microsoft.com/office/drawing/2014/main" id="{AD6123DE-61B3-46F1-A296-E628EA6BDA66}"/>
              </a:ext>
            </a:extLst>
          </p:cNvPr>
          <p:cNvSpPr txBox="1"/>
          <p:nvPr/>
        </p:nvSpPr>
        <p:spPr>
          <a:xfrm>
            <a:off x="6367424" y="9512624"/>
            <a:ext cx="205508" cy="248209"/>
          </a:xfrm>
          <a:prstGeom prst="rect">
            <a:avLst/>
          </a:prstGeom>
          <a:noFill/>
        </p:spPr>
        <p:txBody>
          <a:bodyPr wrap="square" rtlCol="0">
            <a:spAutoFit/>
          </a:bodyPr>
          <a:lstStyle/>
          <a:p>
            <a:r>
              <a:rPr lang="en-AU" sz="1013" dirty="0" err="1"/>
              <a:t>i</a:t>
            </a:r>
            <a:endParaRPr lang="en-AU" sz="1013" dirty="0"/>
          </a:p>
        </p:txBody>
      </p:sp>
      <p:sp>
        <p:nvSpPr>
          <p:cNvPr id="26" name="TextBox 25">
            <a:extLst>
              <a:ext uri="{FF2B5EF4-FFF2-40B4-BE49-F238E27FC236}">
                <a16:creationId xmlns="" xmlns:a16="http://schemas.microsoft.com/office/drawing/2014/main" id="{AD6123DE-61B3-46F1-A296-E628EA6BDA66}"/>
              </a:ext>
            </a:extLst>
          </p:cNvPr>
          <p:cNvSpPr txBox="1"/>
          <p:nvPr/>
        </p:nvSpPr>
        <p:spPr>
          <a:xfrm>
            <a:off x="8031224" y="9512621"/>
            <a:ext cx="255839" cy="404085"/>
          </a:xfrm>
          <a:prstGeom prst="rect">
            <a:avLst/>
          </a:prstGeom>
          <a:noFill/>
        </p:spPr>
        <p:txBody>
          <a:bodyPr wrap="square" rtlCol="0">
            <a:spAutoFit/>
          </a:bodyPr>
          <a:lstStyle/>
          <a:p>
            <a:r>
              <a:rPr lang="en-AU" sz="1013" dirty="0"/>
              <a:t>iii</a:t>
            </a:r>
          </a:p>
        </p:txBody>
      </p:sp>
      <p:sp>
        <p:nvSpPr>
          <p:cNvPr id="27" name="TextBox 26">
            <a:extLst>
              <a:ext uri="{FF2B5EF4-FFF2-40B4-BE49-F238E27FC236}">
                <a16:creationId xmlns="" xmlns:a16="http://schemas.microsoft.com/office/drawing/2014/main" id="{AD6123DE-61B3-46F1-A296-E628EA6BDA66}"/>
              </a:ext>
            </a:extLst>
          </p:cNvPr>
          <p:cNvSpPr txBox="1"/>
          <p:nvPr/>
        </p:nvSpPr>
        <p:spPr>
          <a:xfrm>
            <a:off x="6367948" y="11027912"/>
            <a:ext cx="205508" cy="404085"/>
          </a:xfrm>
          <a:prstGeom prst="rect">
            <a:avLst/>
          </a:prstGeom>
          <a:noFill/>
        </p:spPr>
        <p:txBody>
          <a:bodyPr wrap="square" rtlCol="0">
            <a:spAutoFit/>
          </a:bodyPr>
          <a:lstStyle/>
          <a:p>
            <a:r>
              <a:rPr lang="en-AU" sz="1013" dirty="0"/>
              <a:t>ii</a:t>
            </a:r>
          </a:p>
        </p:txBody>
      </p:sp>
      <p:sp>
        <p:nvSpPr>
          <p:cNvPr id="28" name="TextBox 27">
            <a:extLst>
              <a:ext uri="{FF2B5EF4-FFF2-40B4-BE49-F238E27FC236}">
                <a16:creationId xmlns="" xmlns:a16="http://schemas.microsoft.com/office/drawing/2014/main" id="{AD6123DE-61B3-46F1-A296-E628EA6BDA66}"/>
              </a:ext>
            </a:extLst>
          </p:cNvPr>
          <p:cNvSpPr txBox="1"/>
          <p:nvPr/>
        </p:nvSpPr>
        <p:spPr>
          <a:xfrm>
            <a:off x="7974411" y="11027912"/>
            <a:ext cx="312652" cy="248209"/>
          </a:xfrm>
          <a:prstGeom prst="rect">
            <a:avLst/>
          </a:prstGeom>
          <a:noFill/>
        </p:spPr>
        <p:txBody>
          <a:bodyPr wrap="square" rtlCol="0">
            <a:spAutoFit/>
          </a:bodyPr>
          <a:lstStyle/>
          <a:p>
            <a:r>
              <a:rPr lang="en-AU" sz="1013" dirty="0"/>
              <a:t>iv</a:t>
            </a:r>
          </a:p>
        </p:txBody>
      </p:sp>
      <p:sp>
        <p:nvSpPr>
          <p:cNvPr id="30" name="TextBox 29">
            <a:extLst>
              <a:ext uri="{FF2B5EF4-FFF2-40B4-BE49-F238E27FC236}">
                <a16:creationId xmlns="" xmlns:a16="http://schemas.microsoft.com/office/drawing/2014/main" id="{036694F8-822A-4EA9-A83F-BB11CF14A3AC}"/>
              </a:ext>
            </a:extLst>
          </p:cNvPr>
          <p:cNvSpPr txBox="1"/>
          <p:nvPr/>
        </p:nvSpPr>
        <p:spPr>
          <a:xfrm>
            <a:off x="6282137" y="9287563"/>
            <a:ext cx="205508" cy="276999"/>
          </a:xfrm>
          <a:prstGeom prst="rect">
            <a:avLst/>
          </a:prstGeom>
          <a:noFill/>
        </p:spPr>
        <p:txBody>
          <a:bodyPr wrap="square" rtlCol="0">
            <a:spAutoFit/>
          </a:bodyPr>
          <a:lstStyle/>
          <a:p>
            <a:r>
              <a:rPr lang="en-AU" sz="1200" dirty="0"/>
              <a:t>c</a:t>
            </a:r>
          </a:p>
        </p:txBody>
      </p:sp>
      <p:sp>
        <p:nvSpPr>
          <p:cNvPr id="2" name="Rectangle 1"/>
          <p:cNvSpPr/>
          <p:nvPr/>
        </p:nvSpPr>
        <p:spPr>
          <a:xfrm>
            <a:off x="10869930" y="6839823"/>
            <a:ext cx="1421606" cy="219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a:p>
        </p:txBody>
      </p:sp>
      <p:sp>
        <p:nvSpPr>
          <p:cNvPr id="3" name="TextBox 2"/>
          <p:cNvSpPr txBox="1"/>
          <p:nvPr/>
        </p:nvSpPr>
        <p:spPr>
          <a:xfrm>
            <a:off x="10961294" y="7066849"/>
            <a:ext cx="1316298" cy="1131720"/>
          </a:xfrm>
          <a:prstGeom prst="rect">
            <a:avLst/>
          </a:prstGeom>
          <a:noFill/>
        </p:spPr>
        <p:txBody>
          <a:bodyPr wrap="square" rtlCol="0">
            <a:spAutoFit/>
          </a:bodyPr>
          <a:lstStyle/>
          <a:p>
            <a:r>
              <a:rPr lang="en-AU" sz="1351" dirty="0"/>
              <a:t>Missing:</a:t>
            </a:r>
          </a:p>
          <a:p>
            <a:r>
              <a:rPr lang="en-AU" sz="1351" dirty="0"/>
              <a:t> ~ total protein, pending </a:t>
            </a:r>
            <a:r>
              <a:rPr lang="en-AU" sz="1351" dirty="0" err="1"/>
              <a:t>qconcat</a:t>
            </a:r>
            <a:r>
              <a:rPr lang="en-AU" sz="1351" dirty="0"/>
              <a:t> calculations</a:t>
            </a:r>
          </a:p>
        </p:txBody>
      </p:sp>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17"/>
          <a:stretch>
            <a:fillRect/>
          </a:stretch>
        </p:blipFill>
        <p:spPr>
          <a:xfrm>
            <a:off x="2784055" y="601817"/>
            <a:ext cx="2132167" cy="1625871"/>
          </a:xfrm>
          <a:prstGeom prst="rect">
            <a:avLst/>
          </a:prstGeom>
        </p:spPr>
      </p:pic>
      <p:grpSp>
        <p:nvGrpSpPr>
          <p:cNvPr id="37" name="Group 36">
            <a:extLst>
              <a:ext uri="{FF2B5EF4-FFF2-40B4-BE49-F238E27FC236}">
                <a16:creationId xmlns="" xmlns:a16="http://schemas.microsoft.com/office/drawing/2014/main" id="{334CF8EC-60BE-4F39-9DAB-83E63FCF813B}"/>
              </a:ext>
            </a:extLst>
          </p:cNvPr>
          <p:cNvGrpSpPr/>
          <p:nvPr/>
        </p:nvGrpSpPr>
        <p:grpSpPr>
          <a:xfrm>
            <a:off x="2850402" y="2214174"/>
            <a:ext cx="2364935" cy="1911897"/>
            <a:chOff x="8328954" y="3313508"/>
            <a:chExt cx="3712734" cy="3091427"/>
          </a:xfrm>
        </p:grpSpPr>
        <p:pic>
          <p:nvPicPr>
            <p:cNvPr id="38" name="Picture 37">
              <a:extLst>
                <a:ext uri="{FF2B5EF4-FFF2-40B4-BE49-F238E27FC236}">
                  <a16:creationId xmlns="" xmlns:a16="http://schemas.microsoft.com/office/drawing/2014/main" id="{4DEA67FD-D5A0-4C43-AE8C-3FD531A15958}"/>
                </a:ext>
              </a:extLst>
            </p:cNvPr>
            <p:cNvPicPr>
              <a:picLocks noChangeAspect="1"/>
            </p:cNvPicPr>
            <p:nvPr/>
          </p:nvPicPr>
          <p:blipFill>
            <a:blip r:embed="rId18"/>
            <a:stretch>
              <a:fillRect/>
            </a:stretch>
          </p:blipFill>
          <p:spPr>
            <a:xfrm>
              <a:off x="8328954" y="3428025"/>
              <a:ext cx="3712734" cy="2976910"/>
            </a:xfrm>
            <a:prstGeom prst="rect">
              <a:avLst/>
            </a:prstGeom>
          </p:spPr>
        </p:pic>
        <p:sp>
          <p:nvSpPr>
            <p:cNvPr id="39" name="TextBox 38">
              <a:extLst>
                <a:ext uri="{FF2B5EF4-FFF2-40B4-BE49-F238E27FC236}">
                  <a16:creationId xmlns=""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grpSp>
        <p:nvGrpSpPr>
          <p:cNvPr id="40" name="Group 39"/>
          <p:cNvGrpSpPr/>
          <p:nvPr/>
        </p:nvGrpSpPr>
        <p:grpSpPr>
          <a:xfrm>
            <a:off x="5812315" y="870278"/>
            <a:ext cx="4016457" cy="3733801"/>
            <a:chOff x="671824" y="1653267"/>
            <a:chExt cx="6668639" cy="6199336"/>
          </a:xfrm>
        </p:grpSpPr>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42" name="TextBox 41"/>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43" name="TextBox 42"/>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44" name="Picture 4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69763" y="4153528"/>
            <a:ext cx="4504500" cy="4568431"/>
          </a:xfrm>
          <a:prstGeom prst="rect">
            <a:avLst/>
          </a:prstGeom>
        </p:spPr>
      </p:pic>
    </p:spTree>
    <p:extLst>
      <p:ext uri="{BB962C8B-B14F-4D97-AF65-F5344CB8AC3E}">
        <p14:creationId xmlns:p14="http://schemas.microsoft.com/office/powerpoint/2010/main" val="1336824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A8B7A2A0-5304-435F-AB66-5793B8D0C2E8}"/>
              </a:ext>
            </a:extLst>
          </p:cNvPr>
          <p:cNvGrpSpPr/>
          <p:nvPr/>
        </p:nvGrpSpPr>
        <p:grpSpPr>
          <a:xfrm>
            <a:off x="1446469" y="4657725"/>
            <a:ext cx="5731652" cy="3546937"/>
            <a:chOff x="-231893" y="0"/>
            <a:chExt cx="10189600" cy="6305664"/>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893" y="3219264"/>
              <a:ext cx="3343600" cy="30864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93" y="25009"/>
              <a:ext cx="3343600" cy="308640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32307" y="3111409"/>
              <a:ext cx="3343600" cy="30864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1107" y="25009"/>
              <a:ext cx="3343600" cy="308640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34707" y="3219264"/>
              <a:ext cx="3343600" cy="3086400"/>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14107" y="25009"/>
              <a:ext cx="3343600" cy="3086400"/>
            </a:xfrm>
            <a:prstGeom prst="rect">
              <a:avLst/>
            </a:prstGeom>
          </p:spPr>
        </p:pic>
        <p:sp>
          <p:nvSpPr>
            <p:cNvPr id="25" name="TextBox 24"/>
            <p:cNvSpPr txBox="1"/>
            <p:nvPr/>
          </p:nvSpPr>
          <p:spPr>
            <a:xfrm>
              <a:off x="137819" y="0"/>
              <a:ext cx="420914" cy="441260"/>
            </a:xfrm>
            <a:prstGeom prst="rect">
              <a:avLst/>
            </a:prstGeom>
            <a:noFill/>
          </p:spPr>
          <p:txBody>
            <a:bodyPr wrap="square" rtlCol="0">
              <a:spAutoFit/>
            </a:bodyPr>
            <a:lstStyle/>
            <a:p>
              <a:r>
                <a:rPr lang="en-AU" sz="1013" dirty="0"/>
                <a:t>a</a:t>
              </a:r>
            </a:p>
          </p:txBody>
        </p:sp>
        <p:sp>
          <p:nvSpPr>
            <p:cNvPr id="26" name="TextBox 25"/>
            <p:cNvSpPr txBox="1"/>
            <p:nvPr/>
          </p:nvSpPr>
          <p:spPr>
            <a:xfrm>
              <a:off x="232567" y="3219265"/>
              <a:ext cx="493484" cy="441260"/>
            </a:xfrm>
            <a:prstGeom prst="rect">
              <a:avLst/>
            </a:prstGeom>
            <a:noFill/>
          </p:spPr>
          <p:txBody>
            <a:bodyPr wrap="square" rtlCol="0">
              <a:spAutoFit/>
            </a:bodyPr>
            <a:lstStyle/>
            <a:p>
              <a:r>
                <a:rPr lang="en-AU" sz="1013" dirty="0"/>
                <a:t>b</a:t>
              </a:r>
            </a:p>
          </p:txBody>
        </p:sp>
        <p:sp>
          <p:nvSpPr>
            <p:cNvPr id="27" name="TextBox 26"/>
            <p:cNvSpPr txBox="1"/>
            <p:nvPr/>
          </p:nvSpPr>
          <p:spPr>
            <a:xfrm>
              <a:off x="3560255" y="25010"/>
              <a:ext cx="425187" cy="441260"/>
            </a:xfrm>
            <a:prstGeom prst="rect">
              <a:avLst/>
            </a:prstGeom>
            <a:noFill/>
          </p:spPr>
          <p:txBody>
            <a:bodyPr wrap="none" rtlCol="0">
              <a:spAutoFit/>
            </a:bodyPr>
            <a:lstStyle/>
            <a:p>
              <a:r>
                <a:rPr lang="en-AU" sz="1013" dirty="0"/>
                <a:t>c</a:t>
              </a:r>
            </a:p>
          </p:txBody>
        </p:sp>
        <p:sp>
          <p:nvSpPr>
            <p:cNvPr id="28" name="TextBox 27"/>
            <p:cNvSpPr txBox="1"/>
            <p:nvPr/>
          </p:nvSpPr>
          <p:spPr>
            <a:xfrm>
              <a:off x="3503267" y="3150810"/>
              <a:ext cx="450837" cy="441260"/>
            </a:xfrm>
            <a:prstGeom prst="rect">
              <a:avLst/>
            </a:prstGeom>
            <a:noFill/>
          </p:spPr>
          <p:txBody>
            <a:bodyPr wrap="none" rtlCol="0">
              <a:spAutoFit/>
            </a:bodyPr>
            <a:lstStyle/>
            <a:p>
              <a:r>
                <a:rPr lang="en-AU" sz="1013" dirty="0"/>
                <a:t>d</a:t>
              </a:r>
            </a:p>
          </p:txBody>
        </p:sp>
        <p:sp>
          <p:nvSpPr>
            <p:cNvPr id="29" name="TextBox 28"/>
            <p:cNvSpPr txBox="1"/>
            <p:nvPr/>
          </p:nvSpPr>
          <p:spPr>
            <a:xfrm>
              <a:off x="6942883" y="0"/>
              <a:ext cx="442286" cy="441260"/>
            </a:xfrm>
            <a:prstGeom prst="rect">
              <a:avLst/>
            </a:prstGeom>
            <a:noFill/>
          </p:spPr>
          <p:txBody>
            <a:bodyPr wrap="none" rtlCol="0">
              <a:spAutoFit/>
            </a:bodyPr>
            <a:lstStyle/>
            <a:p>
              <a:r>
                <a:rPr lang="en-AU" sz="1013" dirty="0"/>
                <a:t>e</a:t>
              </a:r>
            </a:p>
          </p:txBody>
        </p:sp>
        <p:sp>
          <p:nvSpPr>
            <p:cNvPr id="30" name="TextBox 29"/>
            <p:cNvSpPr txBox="1"/>
            <p:nvPr/>
          </p:nvSpPr>
          <p:spPr>
            <a:xfrm>
              <a:off x="7005841" y="3219265"/>
              <a:ext cx="399541" cy="441260"/>
            </a:xfrm>
            <a:prstGeom prst="rect">
              <a:avLst/>
            </a:prstGeom>
            <a:noFill/>
          </p:spPr>
          <p:txBody>
            <a:bodyPr wrap="none" rtlCol="0">
              <a:spAutoFit/>
            </a:bodyPr>
            <a:lstStyle/>
            <a:p>
              <a:r>
                <a:rPr lang="en-AU" sz="1013" dirty="0"/>
                <a:t>f</a:t>
              </a:r>
            </a:p>
          </p:txBody>
        </p:sp>
      </p:grpSp>
    </p:spTree>
    <p:extLst>
      <p:ext uri="{BB962C8B-B14F-4D97-AF65-F5344CB8AC3E}">
        <p14:creationId xmlns:p14="http://schemas.microsoft.com/office/powerpoint/2010/main" val="824346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12864</TotalTime>
  <Words>6257</Words>
  <Application>Microsoft Office PowerPoint</Application>
  <PresentationFormat>A3 Paper (297x420 mm)</PresentationFormat>
  <Paragraphs>281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Faculty of Science</cp:lastModifiedBy>
  <cp:revision>140</cp:revision>
  <dcterms:created xsi:type="dcterms:W3CDTF">2017-05-24T05:40:48Z</dcterms:created>
  <dcterms:modified xsi:type="dcterms:W3CDTF">2017-06-26T06:05:43Z</dcterms:modified>
</cp:coreProperties>
</file>