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75" r:id="rId2"/>
    <p:sldId id="276" r:id="rId3"/>
    <p:sldId id="280"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2014" autoAdjust="0"/>
  </p:normalViewPr>
  <p:slideViewPr>
    <p:cSldViewPr snapToGrid="0">
      <p:cViewPr>
        <p:scale>
          <a:sx n="75" d="100"/>
          <a:sy n="75" d="100"/>
        </p:scale>
        <p:origin x="2514" y="-1530"/>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22/06/2017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147433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28638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Protein abundances on a per leaf area basis tend to be strongly cross-correlated. A strong positive relationship with leaf nitrogen content is apparent, as expected, together with a somewhat weaker correlation with leaf mass per area. Abundance of proteins associated with individual protein functional categories decline with mean annual temperature and precipitation – a trend which is underpinned by the negative relationship between total leaf protein and these environmental variables (Fig 1e).</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Proportional protein abundance of a protein functional category indicates investment in a defined function relative to investment in all other functions, and can be viewed as an allocation trait. A number of trends in protein allocation were apparent across environmental gradients and in relation to functional traits. For example, allocation to light capturing protein (represented by the ‘photosystems’ category), was negatively related to measures of light availability (incident irradiance and canopy gap fraction). Proportional abundances also offer a clearer means to look at how abundances of proteins associated with different functions are related. For example, protein allocation to photorespiration strongly tracks allocation to Calvin cycle proteins, indicating that greater capacity for carboxylation requires a greater capacity to deal with the consequences of photorespiration.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Proportional abundance of photosystem proteins modelled by MAT and incident irradiance (adjusted multiple R2 (adj.R2) =  , p(interaction) = , etc.). The strong univariate relationship between photosystem proportional abundance (PS(prop)) and incident irradiance is modulated by MAT. At warm sites, PS(prop) follows our expectations and is highest at warm high irradiance sites, and lowest at warm low irradiance sites. No relationship between irradiance and PS(prop) is apparent at cool sites, however.</a:t>
            </a:r>
          </a:p>
          <a:p>
            <a:r>
              <a:rPr lang="en-AU" sz="1680" kern="1200" dirty="0" smtClean="0">
                <a:solidFill>
                  <a:schemeClr val="tx1"/>
                </a:solidFill>
                <a:effectLst/>
                <a:latin typeface="+mn-lt"/>
                <a:ea typeface="+mn-ea"/>
                <a:cs typeface="+mn-cs"/>
              </a:rPr>
              <a:t>ii.) Per leaf area abundance of photosystems proteins (PS(area)) modelled by MAT and MAP (adjusted multiple R2 (adj.R2) =  , p(interaction) = , etc.).  MAP and MAT interactively explain variation in PS(area), and a univariate relationship between PS(area) and MAP is only apparent at cool sites. This effect may result from the strong influence of temperature on total leaf protein concentration. </a:t>
            </a:r>
          </a:p>
          <a:p>
            <a:r>
              <a:rPr lang="en-AU" sz="1680" kern="1200" dirty="0" smtClean="0">
                <a:solidFill>
                  <a:schemeClr val="tx1"/>
                </a:solidFill>
                <a:effectLst/>
                <a:latin typeface="+mn-lt"/>
                <a:ea typeface="+mn-ea"/>
                <a:cs typeface="+mn-cs"/>
              </a:rPr>
              <a:t>iii.) Proportional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(prop))modelled by MAT and incident irradiance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(prop) is related to MAT and MAP by a simple additive relationship, similar in nature to and likely not independent of MAP/MAT influence on total leaf protein (Fig 1e) .</a:t>
            </a:r>
          </a:p>
          <a:p>
            <a:r>
              <a:rPr lang="en-AU" sz="1680" kern="1200" dirty="0" smtClean="0">
                <a:solidFill>
                  <a:schemeClr val="tx1"/>
                </a:solidFill>
                <a:effectLst/>
                <a:latin typeface="+mn-lt"/>
                <a:ea typeface="+mn-ea"/>
                <a:cs typeface="+mn-cs"/>
              </a:rPr>
              <a:t>iv.) Per leaf area abundance of Calvin cycle proteins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modelled by MAT and MAP (adjusted multiple R2 (adj.R2) =  , p(interaction) = , etc.).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is interactively related to incident irradiance and MAT: high temperature, high irradiance sites are associated with the highest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while at low temperatures, higher irradiance predicts lower </a:t>
            </a:r>
            <a:r>
              <a:rPr lang="en-AU" sz="1680" kern="1200" dirty="0" err="1" smtClean="0">
                <a:solidFill>
                  <a:schemeClr val="tx1"/>
                </a:solidFill>
                <a:effectLst/>
                <a:latin typeface="+mn-lt"/>
                <a:ea typeface="+mn-ea"/>
                <a:cs typeface="+mn-cs"/>
              </a:rPr>
              <a:t>Calv</a:t>
            </a:r>
            <a:r>
              <a:rPr lang="en-AU" sz="1680" kern="1200" dirty="0" smtClean="0">
                <a:solidFill>
                  <a:schemeClr val="tx1"/>
                </a:solidFill>
                <a:effectLst/>
                <a:latin typeface="+mn-lt"/>
                <a:ea typeface="+mn-ea"/>
                <a:cs typeface="+mn-cs"/>
              </a:rPr>
              <a:t>(area). Care should be taken in interpretation here, however, as there were few low temperature sites with high incident irradiance to inform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baseline="0" dirty="0" smtClean="0"/>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9909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22/06/2017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22/06/2017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22/06/2017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22/06/2017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22/06/2017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22/06/2017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tiff"/><Relationship Id="rId13" Type="http://schemas.openxmlformats.org/officeDocument/2006/relationships/image" Target="../media/image17.tiff"/><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tiff"/><Relationship Id="rId17" Type="http://schemas.openxmlformats.org/officeDocument/2006/relationships/image" Target="../media/image21.tiff"/><Relationship Id="rId2" Type="http://schemas.openxmlformats.org/officeDocument/2006/relationships/notesSlide" Target="../notesSlides/notesSlide3.xml"/><Relationship Id="rId16" Type="http://schemas.openxmlformats.org/officeDocument/2006/relationships/image" Target="../media/image20.tiff"/><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tiff"/><Relationship Id="rId5" Type="http://schemas.openxmlformats.org/officeDocument/2006/relationships/image" Target="../media/image9.png"/><Relationship Id="rId15" Type="http://schemas.openxmlformats.org/officeDocument/2006/relationships/image" Target="../media/image19.tiff"/><Relationship Id="rId10" Type="http://schemas.openxmlformats.org/officeDocument/2006/relationships/image" Target="../media/image14.tiff"/><Relationship Id="rId4" Type="http://schemas.openxmlformats.org/officeDocument/2006/relationships/image" Target="../media/image8.png"/><Relationship Id="rId9" Type="http://schemas.openxmlformats.org/officeDocument/2006/relationships/image" Target="../media/image13.tiff"/><Relationship Id="rId14" Type="http://schemas.openxmlformats.org/officeDocument/2006/relationships/image" Target="../media/image1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spTree>
    <p:extLst>
      <p:ext uri="{BB962C8B-B14F-4D97-AF65-F5344CB8AC3E}">
        <p14:creationId xmlns:p14="http://schemas.microsoft.com/office/powerpoint/2010/main" val="2094103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1655962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0216" y="2442973"/>
            <a:ext cx="5628086" cy="4576108"/>
            <a:chOff x="-181204" y="2712895"/>
            <a:chExt cx="4618017" cy="39351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04" y="2732519"/>
              <a:ext cx="4618017" cy="3915492"/>
            </a:xfrm>
            <a:prstGeom prst="rect">
              <a:avLst/>
            </a:prstGeom>
          </p:spPr>
        </p:pic>
        <p:sp>
          <p:nvSpPr>
            <p:cNvPr id="20" name="TextBox 19">
              <a:extLst>
                <a:ext uri="{FF2B5EF4-FFF2-40B4-BE49-F238E27FC236}">
                  <a16:creationId xmlns="" xmlns:a16="http://schemas.microsoft.com/office/drawing/2014/main" id="{036694F8-822A-4EA9-A83F-BB11CF14A3AC}"/>
                </a:ext>
              </a:extLst>
            </p:cNvPr>
            <p:cNvSpPr txBox="1"/>
            <p:nvPr/>
          </p:nvSpPr>
          <p:spPr>
            <a:xfrm>
              <a:off x="506333" y="2712895"/>
              <a:ext cx="205508" cy="276999"/>
            </a:xfrm>
            <a:prstGeom prst="rect">
              <a:avLst/>
            </a:prstGeom>
            <a:noFill/>
          </p:spPr>
          <p:txBody>
            <a:bodyPr wrap="square" rtlCol="0">
              <a:spAutoFit/>
            </a:bodyPr>
            <a:lstStyle/>
            <a:p>
              <a:r>
                <a:rPr lang="en-AU" sz="1200" dirty="0"/>
                <a:t>a</a:t>
              </a:r>
            </a:p>
          </p:txBody>
        </p:sp>
      </p:grpSp>
      <p:grpSp>
        <p:nvGrpSpPr>
          <p:cNvPr id="77" name="Group 76"/>
          <p:cNvGrpSpPr/>
          <p:nvPr/>
        </p:nvGrpSpPr>
        <p:grpSpPr>
          <a:xfrm>
            <a:off x="5622156" y="7024471"/>
            <a:ext cx="3833662" cy="3298326"/>
            <a:chOff x="5588938" y="6923208"/>
            <a:chExt cx="3833662" cy="3298326"/>
          </a:xfrm>
        </p:grpSpPr>
        <p:pic>
          <p:nvPicPr>
            <p:cNvPr id="36" name="Picture 35"/>
            <p:cNvPicPr>
              <a:picLocks noChangeAspect="1"/>
            </p:cNvPicPr>
            <p:nvPr/>
          </p:nvPicPr>
          <p:blipFill>
            <a:blip r:embed="rId4"/>
            <a:stretch>
              <a:fillRect/>
            </a:stretch>
          </p:blipFill>
          <p:spPr>
            <a:xfrm>
              <a:off x="5740354" y="7214861"/>
              <a:ext cx="1867948" cy="1546751"/>
            </a:xfrm>
            <a:prstGeom prst="rect">
              <a:avLst/>
            </a:prstGeom>
          </p:spPr>
        </p:pic>
        <p:pic>
          <p:nvPicPr>
            <p:cNvPr id="37" name="Picture 36"/>
            <p:cNvPicPr>
              <a:picLocks noChangeAspect="1"/>
            </p:cNvPicPr>
            <p:nvPr/>
          </p:nvPicPr>
          <p:blipFill>
            <a:blip r:embed="rId5"/>
            <a:stretch>
              <a:fillRect/>
            </a:stretch>
          </p:blipFill>
          <p:spPr>
            <a:xfrm>
              <a:off x="7606940" y="7198471"/>
              <a:ext cx="1815660" cy="1556180"/>
            </a:xfrm>
            <a:prstGeom prst="rect">
              <a:avLst/>
            </a:prstGeom>
          </p:spPr>
        </p:pic>
        <p:pic>
          <p:nvPicPr>
            <p:cNvPr id="21" name="Picture 20">
              <a:extLst>
                <a:ext uri="{FF2B5EF4-FFF2-40B4-BE49-F238E27FC236}">
                  <a16:creationId xmlns="" xmlns:a16="http://schemas.microsoft.com/office/drawing/2014/main" id="{13F0A1E6-029C-42BD-8050-7DCD7C7A3AC6}"/>
                </a:ext>
              </a:extLst>
            </p:cNvPr>
            <p:cNvPicPr>
              <a:picLocks noChangeAspect="1"/>
            </p:cNvPicPr>
            <p:nvPr/>
          </p:nvPicPr>
          <p:blipFill>
            <a:blip r:embed="rId6"/>
            <a:stretch>
              <a:fillRect/>
            </a:stretch>
          </p:blipFill>
          <p:spPr>
            <a:xfrm>
              <a:off x="5756165" y="8715287"/>
              <a:ext cx="1861626" cy="1504763"/>
            </a:xfrm>
            <a:prstGeom prst="rect">
              <a:avLst/>
            </a:prstGeom>
          </p:spPr>
        </p:pic>
        <p:pic>
          <p:nvPicPr>
            <p:cNvPr id="22" name="Picture 21">
              <a:extLst>
                <a:ext uri="{FF2B5EF4-FFF2-40B4-BE49-F238E27FC236}">
                  <a16:creationId xmlns="" xmlns:a16="http://schemas.microsoft.com/office/drawing/2014/main" id="{79F456E4-257F-43D2-90FC-8D7AD20652A6}"/>
                </a:ext>
              </a:extLst>
            </p:cNvPr>
            <p:cNvPicPr>
              <a:picLocks noChangeAspect="1"/>
            </p:cNvPicPr>
            <p:nvPr/>
          </p:nvPicPr>
          <p:blipFill>
            <a:blip r:embed="rId7"/>
            <a:stretch>
              <a:fillRect/>
            </a:stretch>
          </p:blipFill>
          <p:spPr>
            <a:xfrm>
              <a:off x="7477422" y="8733675"/>
              <a:ext cx="1818978" cy="1487859"/>
            </a:xfrm>
            <a:prstGeom prst="rect">
              <a:avLst/>
            </a:prstGeom>
          </p:spPr>
        </p:pic>
        <p:sp>
          <p:nvSpPr>
            <p:cNvPr id="25" name="TextBox 24">
              <a:extLst>
                <a:ext uri="{FF2B5EF4-FFF2-40B4-BE49-F238E27FC236}">
                  <a16:creationId xmlns="" xmlns:a16="http://schemas.microsoft.com/office/drawing/2014/main" id="{AD6123DE-61B3-46F1-A296-E628EA6BDA66}"/>
                </a:ext>
              </a:extLst>
            </p:cNvPr>
            <p:cNvSpPr txBox="1"/>
            <p:nvPr/>
          </p:nvSpPr>
          <p:spPr>
            <a:xfrm>
              <a:off x="5716427" y="8658395"/>
              <a:ext cx="291897" cy="268154"/>
            </a:xfrm>
            <a:prstGeom prst="rect">
              <a:avLst/>
            </a:prstGeom>
            <a:noFill/>
          </p:spPr>
          <p:txBody>
            <a:bodyPr wrap="square" rtlCol="0">
              <a:spAutoFit/>
            </a:bodyPr>
            <a:lstStyle/>
            <a:p>
              <a:r>
                <a:rPr lang="en-AU" sz="1013" dirty="0" smtClean="0"/>
                <a:t>ii</a:t>
              </a:r>
              <a:endParaRPr lang="en-AU" sz="1013" dirty="0"/>
            </a:p>
          </p:txBody>
        </p:sp>
        <p:sp>
          <p:nvSpPr>
            <p:cNvPr id="26" name="TextBox 25">
              <a:extLst>
                <a:ext uri="{FF2B5EF4-FFF2-40B4-BE49-F238E27FC236}">
                  <a16:creationId xmlns="" xmlns:a16="http://schemas.microsoft.com/office/drawing/2014/main" id="{AD6123DE-61B3-46F1-A296-E628EA6BDA66}"/>
                </a:ext>
              </a:extLst>
            </p:cNvPr>
            <p:cNvSpPr txBox="1"/>
            <p:nvPr/>
          </p:nvSpPr>
          <p:spPr>
            <a:xfrm>
              <a:off x="7513918" y="8658393"/>
              <a:ext cx="403088" cy="268154"/>
            </a:xfrm>
            <a:prstGeom prst="rect">
              <a:avLst/>
            </a:prstGeom>
            <a:noFill/>
          </p:spPr>
          <p:txBody>
            <a:bodyPr wrap="square" rtlCol="0">
              <a:spAutoFit/>
            </a:bodyPr>
            <a:lstStyle/>
            <a:p>
              <a:r>
                <a:rPr lang="en-AU" sz="1013" dirty="0" smtClean="0"/>
                <a:t>iv</a:t>
              </a:r>
              <a:endParaRPr lang="en-AU" sz="1013" dirty="0"/>
            </a:p>
          </p:txBody>
        </p:sp>
        <p:sp>
          <p:nvSpPr>
            <p:cNvPr id="27" name="TextBox 26">
              <a:extLst>
                <a:ext uri="{FF2B5EF4-FFF2-40B4-BE49-F238E27FC236}">
                  <a16:creationId xmlns="" xmlns:a16="http://schemas.microsoft.com/office/drawing/2014/main" id="{AD6123DE-61B3-46F1-A296-E628EA6BDA66}"/>
                </a:ext>
              </a:extLst>
            </p:cNvPr>
            <p:cNvSpPr txBox="1"/>
            <p:nvPr/>
          </p:nvSpPr>
          <p:spPr>
            <a:xfrm>
              <a:off x="5740354" y="7145240"/>
              <a:ext cx="468631" cy="268154"/>
            </a:xfrm>
            <a:prstGeom prst="rect">
              <a:avLst/>
            </a:prstGeom>
            <a:noFill/>
          </p:spPr>
          <p:txBody>
            <a:bodyPr wrap="square" rtlCol="0">
              <a:spAutoFit/>
            </a:bodyPr>
            <a:lstStyle/>
            <a:p>
              <a:r>
                <a:rPr lang="en-AU" sz="1013" dirty="0" err="1" smtClean="0"/>
                <a:t>i</a:t>
              </a:r>
              <a:endParaRPr lang="en-AU" sz="1013" dirty="0"/>
            </a:p>
          </p:txBody>
        </p:sp>
        <p:sp>
          <p:nvSpPr>
            <p:cNvPr id="28" name="TextBox 27">
              <a:extLst>
                <a:ext uri="{FF2B5EF4-FFF2-40B4-BE49-F238E27FC236}">
                  <a16:creationId xmlns="" xmlns:a16="http://schemas.microsoft.com/office/drawing/2014/main" id="{AD6123DE-61B3-46F1-A296-E628EA6BDA66}"/>
                </a:ext>
              </a:extLst>
            </p:cNvPr>
            <p:cNvSpPr txBox="1"/>
            <p:nvPr/>
          </p:nvSpPr>
          <p:spPr>
            <a:xfrm>
              <a:off x="7413646" y="7110667"/>
              <a:ext cx="337775" cy="268154"/>
            </a:xfrm>
            <a:prstGeom prst="rect">
              <a:avLst/>
            </a:prstGeom>
            <a:noFill/>
          </p:spPr>
          <p:txBody>
            <a:bodyPr wrap="square" rtlCol="0">
              <a:spAutoFit/>
            </a:bodyPr>
            <a:lstStyle/>
            <a:p>
              <a:r>
                <a:rPr lang="en-AU" sz="1013" dirty="0" smtClean="0"/>
                <a:t>iii</a:t>
              </a:r>
              <a:endParaRPr lang="en-AU" sz="1013" dirty="0"/>
            </a:p>
          </p:txBody>
        </p:sp>
        <p:sp>
          <p:nvSpPr>
            <p:cNvPr id="40" name="TextBox 39">
              <a:extLst>
                <a:ext uri="{FF2B5EF4-FFF2-40B4-BE49-F238E27FC236}">
                  <a16:creationId xmlns="" xmlns:a16="http://schemas.microsoft.com/office/drawing/2014/main" id="{036694F8-822A-4EA9-A83F-BB11CF14A3AC}"/>
                </a:ext>
              </a:extLst>
            </p:cNvPr>
            <p:cNvSpPr txBox="1"/>
            <p:nvPr/>
          </p:nvSpPr>
          <p:spPr>
            <a:xfrm>
              <a:off x="5588938" y="6923208"/>
              <a:ext cx="222021" cy="299257"/>
            </a:xfrm>
            <a:prstGeom prst="rect">
              <a:avLst/>
            </a:prstGeom>
            <a:noFill/>
          </p:spPr>
          <p:txBody>
            <a:bodyPr wrap="square" rtlCol="0">
              <a:spAutoFit/>
            </a:bodyPr>
            <a:lstStyle/>
            <a:p>
              <a:r>
                <a:rPr lang="en-AU" sz="1200" dirty="0" smtClean="0"/>
                <a:t>d</a:t>
              </a:r>
              <a:endParaRPr lang="en-AU" sz="1200" dirty="0"/>
            </a:p>
          </p:txBody>
        </p:sp>
      </p:grpSp>
      <p:sp>
        <p:nvSpPr>
          <p:cNvPr id="29" name="TextBox 28">
            <a:extLst>
              <a:ext uri="{FF2B5EF4-FFF2-40B4-BE49-F238E27FC236}">
                <a16:creationId xmlns="" xmlns:a16="http://schemas.microsoft.com/office/drawing/2014/main" id="{036694F8-822A-4EA9-A83F-BB11CF14A3AC}"/>
              </a:ext>
            </a:extLst>
          </p:cNvPr>
          <p:cNvSpPr txBox="1"/>
          <p:nvPr/>
        </p:nvSpPr>
        <p:spPr>
          <a:xfrm>
            <a:off x="258497" y="6948209"/>
            <a:ext cx="205508" cy="276999"/>
          </a:xfrm>
          <a:prstGeom prst="rect">
            <a:avLst/>
          </a:prstGeom>
          <a:noFill/>
        </p:spPr>
        <p:txBody>
          <a:bodyPr wrap="square" rtlCol="0">
            <a:spAutoFit/>
          </a:bodyPr>
          <a:lstStyle/>
          <a:p>
            <a:r>
              <a:rPr lang="en-AU" sz="1200" dirty="0" smtClean="0"/>
              <a:t>b</a:t>
            </a:r>
            <a:endParaRPr lang="en-AU" sz="1200" dirty="0"/>
          </a:p>
        </p:txBody>
      </p:sp>
      <p:pic>
        <p:nvPicPr>
          <p:cNvPr id="55" name="Picture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6753" y="8788714"/>
            <a:ext cx="1697164" cy="1501981"/>
          </a:xfrm>
          <a:prstGeom prst="rect">
            <a:avLst/>
          </a:prstGeom>
        </p:spPr>
      </p:pic>
      <p:pic>
        <p:nvPicPr>
          <p:cNvPr id="56" name="Picture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3282" y="7260390"/>
            <a:ext cx="1697164" cy="1501981"/>
          </a:xfrm>
          <a:prstGeom prst="rect">
            <a:avLst/>
          </a:prstGeom>
        </p:spPr>
      </p:pic>
      <p:pic>
        <p:nvPicPr>
          <p:cNvPr id="59" name="Picture 5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57569" y="8788714"/>
            <a:ext cx="1697164" cy="1501981"/>
          </a:xfrm>
          <a:prstGeom prst="rect">
            <a:avLst/>
          </a:prstGeom>
        </p:spPr>
      </p:pic>
      <p:pic>
        <p:nvPicPr>
          <p:cNvPr id="60" name="Picture 5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34098" y="7259985"/>
            <a:ext cx="1697164" cy="1501981"/>
          </a:xfrm>
          <a:prstGeom prst="rect">
            <a:avLst/>
          </a:prstGeom>
        </p:spPr>
      </p:pic>
      <p:pic>
        <p:nvPicPr>
          <p:cNvPr id="61" name="Picture 6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38926" y="8788308"/>
            <a:ext cx="1697164" cy="1501981"/>
          </a:xfrm>
          <a:prstGeom prst="rect">
            <a:avLst/>
          </a:prstGeom>
        </p:spPr>
      </p:pic>
      <p:pic>
        <p:nvPicPr>
          <p:cNvPr id="62" name="Picture 6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655704" y="7286328"/>
            <a:ext cx="1697164" cy="1501981"/>
          </a:xfrm>
          <a:prstGeom prst="rect">
            <a:avLst/>
          </a:prstGeom>
        </p:spPr>
      </p:pic>
      <p:sp>
        <p:nvSpPr>
          <p:cNvPr id="67" name="TextBox 66"/>
          <p:cNvSpPr txBox="1"/>
          <p:nvPr/>
        </p:nvSpPr>
        <p:spPr>
          <a:xfrm>
            <a:off x="478505" y="7160481"/>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184754" y="7160481"/>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856570" y="7160481"/>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451975" y="8673634"/>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2125522" y="8673634"/>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823780" y="8673634"/>
            <a:ext cx="300810" cy="261610"/>
          </a:xfrm>
          <a:prstGeom prst="rect">
            <a:avLst/>
          </a:prstGeom>
          <a:noFill/>
        </p:spPr>
        <p:txBody>
          <a:bodyPr wrap="square" rtlCol="0">
            <a:spAutoFit/>
          </a:bodyPr>
          <a:lstStyle/>
          <a:p>
            <a:r>
              <a:rPr lang="en-AU" sz="1100" dirty="0" smtClean="0"/>
              <a:t>vi</a:t>
            </a:r>
            <a:endParaRPr lang="en-AU" sz="1200" dirty="0"/>
          </a:p>
        </p:txBody>
      </p:sp>
      <p:grpSp>
        <p:nvGrpSpPr>
          <p:cNvPr id="78" name="Group 77"/>
          <p:cNvGrpSpPr/>
          <p:nvPr/>
        </p:nvGrpSpPr>
        <p:grpSpPr>
          <a:xfrm>
            <a:off x="5622156" y="2760600"/>
            <a:ext cx="3556780" cy="3377741"/>
            <a:chOff x="5519402" y="2824233"/>
            <a:chExt cx="3556780" cy="3377741"/>
          </a:xfrm>
        </p:grpSpPr>
        <p:sp>
          <p:nvSpPr>
            <p:cNvPr id="39" name="TextBox 38">
              <a:extLst>
                <a:ext uri="{FF2B5EF4-FFF2-40B4-BE49-F238E27FC236}">
                  <a16:creationId xmlns="" xmlns:a16="http://schemas.microsoft.com/office/drawing/2014/main" id="{036694F8-822A-4EA9-A83F-BB11CF14A3AC}"/>
                </a:ext>
              </a:extLst>
            </p:cNvPr>
            <p:cNvSpPr txBox="1"/>
            <p:nvPr/>
          </p:nvSpPr>
          <p:spPr>
            <a:xfrm>
              <a:off x="5519402" y="2824233"/>
              <a:ext cx="205508" cy="276999"/>
            </a:xfrm>
            <a:prstGeom prst="rect">
              <a:avLst/>
            </a:prstGeom>
            <a:noFill/>
          </p:spPr>
          <p:txBody>
            <a:bodyPr wrap="square" rtlCol="0">
              <a:spAutoFit/>
            </a:bodyPr>
            <a:lstStyle/>
            <a:p>
              <a:r>
                <a:rPr lang="en-AU" sz="1200" dirty="0"/>
                <a:t>c</a:t>
              </a:r>
              <a:endParaRPr lang="en-AU" sz="1200" dirty="0"/>
            </a:p>
          </p:txBody>
        </p:sp>
        <p:grpSp>
          <p:nvGrpSpPr>
            <p:cNvPr id="66" name="Group 65"/>
            <p:cNvGrpSpPr/>
            <p:nvPr/>
          </p:nvGrpSpPr>
          <p:grpSpPr>
            <a:xfrm>
              <a:off x="5647568" y="3153662"/>
              <a:ext cx="3428614" cy="3048312"/>
              <a:chOff x="-7227368" y="6212616"/>
              <a:chExt cx="4249128" cy="3414995"/>
            </a:xfrm>
          </p:grpSpPr>
          <p:pic>
            <p:nvPicPr>
              <p:cNvPr id="57" name="Picture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81559" y="7944465"/>
                <a:ext cx="2103319" cy="1682655"/>
              </a:xfrm>
              <a:prstGeom prst="rect">
                <a:avLst/>
              </a:prstGeom>
            </p:spPr>
          </p:pic>
          <p:pic>
            <p:nvPicPr>
              <p:cNvPr id="58" name="Picture 5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124048" y="6262301"/>
                <a:ext cx="2103319" cy="1682655"/>
              </a:xfrm>
              <a:prstGeom prst="rect">
                <a:avLst/>
              </a:prstGeom>
            </p:spPr>
          </p:pic>
          <p:pic>
            <p:nvPicPr>
              <p:cNvPr id="63" name="Picture 6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7368" y="7944956"/>
                <a:ext cx="2103319" cy="1682655"/>
              </a:xfrm>
              <a:prstGeom prst="rect">
                <a:avLst/>
              </a:prstGeom>
            </p:spPr>
          </p:pic>
          <p:pic>
            <p:nvPicPr>
              <p:cNvPr id="64" name="Picture 6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227367" y="6212616"/>
                <a:ext cx="2103319" cy="1682655"/>
              </a:xfrm>
              <a:prstGeom prst="rect">
                <a:avLst/>
              </a:prstGeom>
            </p:spPr>
          </p:pic>
        </p:grpSp>
        <p:sp>
          <p:nvSpPr>
            <p:cNvPr id="73" name="TextBox 72"/>
            <p:cNvSpPr txBox="1"/>
            <p:nvPr/>
          </p:nvSpPr>
          <p:spPr>
            <a:xfrm>
              <a:off x="5771054" y="3022857"/>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468218" y="3036473"/>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5812519" y="456875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538987" y="4599922"/>
              <a:ext cx="293444" cy="261610"/>
            </a:xfrm>
            <a:prstGeom prst="rect">
              <a:avLst/>
            </a:prstGeom>
            <a:noFill/>
          </p:spPr>
          <p:txBody>
            <a:bodyPr wrap="square" rtlCol="0">
              <a:spAutoFit/>
            </a:bodyPr>
            <a:lstStyle/>
            <a:p>
              <a:r>
                <a:rPr lang="en-AU" sz="1100" dirty="0" smtClean="0"/>
                <a:t>iv</a:t>
              </a:r>
              <a:endParaRPr lang="en-AU" sz="1200" dirty="0"/>
            </a:p>
          </p:txBody>
        </p:sp>
      </p:grpSp>
    </p:spTree>
    <p:extLst>
      <p:ext uri="{BB962C8B-B14F-4D97-AF65-F5344CB8AC3E}">
        <p14:creationId xmlns:p14="http://schemas.microsoft.com/office/powerpoint/2010/main" val="257204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13049</TotalTime>
  <Words>1532</Words>
  <Application>Microsoft Office PowerPoint</Application>
  <PresentationFormat>A3 Paper (297x420 mm)</PresentationFormat>
  <Paragraphs>63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Faculty of Science</cp:lastModifiedBy>
  <cp:revision>151</cp:revision>
  <dcterms:created xsi:type="dcterms:W3CDTF">2017-05-24T05:40:48Z</dcterms:created>
  <dcterms:modified xsi:type="dcterms:W3CDTF">2017-06-26T09:10:00Z</dcterms:modified>
</cp:coreProperties>
</file>