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
  </p:notesMasterIdLst>
  <p:sldIdLst>
    <p:sldId id="289" r:id="rId2"/>
    <p:sldId id="281" r:id="rId3"/>
    <p:sldId id="288" r:id="rId4"/>
    <p:sldId id="290" r:id="rId5"/>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41772" autoAdjust="0"/>
  </p:normalViewPr>
  <p:slideViewPr>
    <p:cSldViewPr snapToGrid="0">
      <p:cViewPr>
        <p:scale>
          <a:sx n="75" d="100"/>
          <a:sy n="75" d="100"/>
        </p:scale>
        <p:origin x="2514" y="-1200"/>
      </p:cViewPr>
      <p:guideLst/>
    </p:cSldViewPr>
  </p:slideViewPr>
  <p:notesTextViewPr>
    <p:cViewPr>
      <p:scale>
        <a:sx n="125" d="100"/>
        <a:sy n="125" d="100"/>
      </p:scale>
      <p:origin x="0" y="-96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11/07/2017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Sampling locations lie within six of the eight biomes described by Whittaker (1967)</a:t>
            </a:r>
            <a:r>
              <a:rPr lang="en-AU" baseline="0" dirty="0" smtClean="0"/>
              <a:t>. </a:t>
            </a:r>
            <a:endParaRPr lang="en-AU" dirty="0" smtClean="0"/>
          </a:p>
          <a:p>
            <a:endParaRPr lang="en-AU" dirty="0" smtClean="0"/>
          </a:p>
          <a:p>
            <a:r>
              <a:rPr lang="en-AU" dirty="0" smtClean="0"/>
              <a:t>c.) Mean annual temperature (</a:t>
            </a:r>
            <a:r>
              <a:rPr lang="en-AU" dirty="0" err="1" smtClean="0"/>
              <a:t>oC</a:t>
            </a:r>
            <a:r>
              <a:rPr lang="en-AU" dirty="0" smtClean="0"/>
              <a:t>) and mean annual precipitation (mm, log scaled) of sampling sites (triangles) are distributed orthogonally with respect to one another (r </a:t>
            </a:r>
            <a:r>
              <a:rPr lang="en-AU" smtClean="0"/>
              <a:t>=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2752642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smtClean="0"/>
              <a:t>2.) Protein composition</a:t>
            </a:r>
            <a:r>
              <a:rPr lang="en-AU" b="1" baseline="0" dirty="0" smtClean="0"/>
              <a:t> of the average eucalypt leaf.</a:t>
            </a:r>
            <a:r>
              <a:rPr lang="en-AU" b="1" dirty="0" smtClean="0"/>
              <a:t> </a:t>
            </a: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r>
              <a:rPr lang="en-AU" dirty="0" smtClean="0"/>
              <a:t>a.) We used a hierarchical protein functional annotation system (MAPMAN/Mercator, ref) to assign proteins to functional groupings. Here we show the average abundances of proteins associated with all major functional groupings in eucalypt leaves (left) and within photosynthesis (right); angular fraction indicates the proportion of protein associated with a named functional category. % values represent</a:t>
            </a:r>
            <a:r>
              <a:rPr lang="en-AU" baseline="0" dirty="0" smtClean="0"/>
              <a:t> averages of leaf 324 samples across 32 eucalypt species. </a:t>
            </a:r>
            <a:r>
              <a:rPr lang="en-AU" dirty="0" smtClean="0"/>
              <a:t>The 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photosynthesis, of</a:t>
            </a:r>
            <a:r>
              <a:rPr lang="en-AU" baseline="0" dirty="0" smtClean="0"/>
              <a:t> which the Rubisco large and small subunits comprise on average 30 % and photosystem II, 18 % on average.</a:t>
            </a:r>
            <a:r>
              <a:rPr lang="en-AU" dirty="0" smtClean="0"/>
              <a:t> Protein synthesis, folding and degradation is the second largest top-level category at X % on average. </a:t>
            </a:r>
          </a:p>
          <a:p>
            <a:endParaRPr lang="en-AU" dirty="0" smtClean="0"/>
          </a:p>
          <a:p>
            <a:r>
              <a:rPr lang="en-AU" dirty="0" smtClean="0"/>
              <a:t>b.) The 500 most abundant proteins account for 90 % of the protein in leaves (500</a:t>
            </a:r>
            <a:r>
              <a:rPr lang="en-AU" baseline="30000" dirty="0" smtClean="0"/>
              <a:t>th</a:t>
            </a:r>
            <a:r>
              <a:rPr lang="en-AU" dirty="0" smtClean="0"/>
              <a:t> protein shown by grey crosshairs). </a:t>
            </a:r>
            <a:r>
              <a:rPr lang="en-AU" u="none" strike="noStrike" dirty="0" smtClean="0"/>
              <a:t>The steep initial slope of this curve contrasts with those associated with less specialised cells (e.g. mammalian cell, yeast</a:t>
            </a:r>
            <a:r>
              <a:rPr lang="en-AU" u="none" strike="noStrike" dirty="0" smtClean="0"/>
              <a:t>).</a:t>
            </a:r>
          </a:p>
          <a:p>
            <a:endParaRPr lang="en-AU" u="none" strike="noStrike" dirty="0" smtClean="0"/>
          </a:p>
          <a:p>
            <a:pPr marL="0" marR="0" lvl="0" indent="0" algn="l" defTabSz="1280160" rtl="0" eaLnBrk="1" fontAlgn="auto" latinLnBrk="0" hangingPunct="1">
              <a:lnSpc>
                <a:spcPct val="100000"/>
              </a:lnSpc>
              <a:spcBef>
                <a:spcPts val="0"/>
              </a:spcBef>
              <a:spcAft>
                <a:spcPts val="0"/>
              </a:spcAft>
              <a:buClrTx/>
              <a:buSzTx/>
              <a:buFontTx/>
              <a:buNone/>
              <a:tabLst/>
              <a:defRPr/>
            </a:pPr>
            <a:r>
              <a:rPr lang="en-AU" sz="1680" kern="1200" dirty="0" smtClean="0">
                <a:solidFill>
                  <a:schemeClr val="tx1"/>
                </a:solidFill>
                <a:effectLst/>
                <a:latin typeface="+mn-lt"/>
                <a:ea typeface="+mn-ea"/>
                <a:cs typeface="+mn-cs"/>
              </a:rPr>
              <a:t>Our mass spectrometry approach allowed detection of X individual proteins per sample, on average.  These proteins accounted for 99.9% of sample mass, among which the top 500 most abundant proteins represented 90% (Fig 2c). This is a higher degree of dominance by the top few proteins than observed in [comparison] (Fig 2d), reflecting the specialist nature of leaves as photosynthetic organs.</a:t>
            </a:r>
          </a:p>
          <a:p>
            <a:endParaRPr lang="en-AU" u="none" strike="noStrike" dirty="0" smtClean="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2485909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a:t>
            </a:r>
            <a:r>
              <a:rPr lang="en-AU" sz="1680" b="1" kern="1200" dirty="0" smtClean="0">
                <a:solidFill>
                  <a:schemeClr val="tx1"/>
                </a:solidFill>
                <a:effectLst/>
                <a:latin typeface="+mn-lt"/>
                <a:ea typeface="+mn-ea"/>
                <a:cs typeface="+mn-cs"/>
              </a:rPr>
              <a:t>.)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r>
              <a:rPr lang="en-AU" sz="1680" kern="1200" dirty="0" smtClean="0">
                <a:solidFill>
                  <a:schemeClr val="tx1"/>
                </a:solidFill>
                <a:effectLst/>
                <a:latin typeface="+mn-lt"/>
                <a:ea typeface="+mn-ea"/>
                <a:cs typeface="+mn-cs"/>
              </a:rPr>
              <a:t>.</a:t>
            </a:r>
          </a:p>
          <a:p>
            <a:endParaRPr lang="en-AU" sz="1680" b="0" kern="1200" baseline="0" dirty="0" smtClean="0">
              <a:solidFill>
                <a:schemeClr val="tx1"/>
              </a:solidFill>
              <a:effectLst/>
              <a:latin typeface="+mn-lt"/>
              <a:ea typeface="+mn-ea"/>
              <a:cs typeface="+mn-cs"/>
            </a:endParaRPr>
          </a:p>
          <a:p>
            <a:r>
              <a:rPr lang="en-AU" sz="1680" b="0" kern="1200" baseline="0" smtClean="0">
                <a:solidFill>
                  <a:schemeClr val="tx1"/>
                </a:solidFill>
                <a:effectLst/>
                <a:latin typeface="+mn-lt"/>
                <a:ea typeface="+mn-ea"/>
                <a:cs typeface="+mn-cs"/>
              </a:rPr>
              <a:t>TO COMPLETE</a:t>
            </a: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1871148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a:t>
            </a:r>
            <a:r>
              <a:rPr lang="en-AU" sz="1680" b="1" kern="1200" dirty="0" smtClean="0">
                <a:solidFill>
                  <a:schemeClr val="tx1"/>
                </a:solidFill>
                <a:effectLst/>
                <a:latin typeface="+mn-lt"/>
                <a:ea typeface="+mn-ea"/>
                <a:cs typeface="+mn-cs"/>
              </a:rPr>
              <a:t>.)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a:t>
            </a:r>
            <a:r>
              <a:rPr lang="en-AU" sz="1680" kern="1200" dirty="0" smtClean="0">
                <a:solidFill>
                  <a:schemeClr val="tx1"/>
                </a:solidFill>
                <a:effectLst/>
                <a:latin typeface="+mn-lt"/>
                <a:ea typeface="+mn-ea"/>
                <a:cs typeface="+mn-cs"/>
              </a:rPr>
              <a:t>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a:t>
            </a:r>
            <a:r>
              <a:rPr lang="en-AU" sz="1680" kern="1200" dirty="0" smtClean="0">
                <a:solidFill>
                  <a:schemeClr val="tx1"/>
                </a:solidFill>
                <a:effectLst/>
                <a:latin typeface="+mn-lt"/>
                <a:ea typeface="+mn-ea"/>
                <a:cs typeface="+mn-cs"/>
              </a:rPr>
              <a:t>between environmental variables, functional traits, gas exchange measurements and major protein functional categories. Pearson correlations between pairs of </a:t>
            </a:r>
            <a:r>
              <a:rPr lang="en-AU" sz="1680" kern="1200" dirty="0" smtClean="0">
                <a:solidFill>
                  <a:schemeClr val="tx1"/>
                </a:solidFill>
                <a:effectLst/>
                <a:latin typeface="+mn-lt"/>
                <a:ea typeface="+mn-ea"/>
                <a:cs typeface="+mn-cs"/>
              </a:rPr>
              <a:t>variables </a:t>
            </a:r>
            <a:r>
              <a:rPr lang="en-AU" sz="1680" kern="1200" dirty="0" smtClean="0">
                <a:solidFill>
                  <a:schemeClr val="tx1"/>
                </a:solidFill>
                <a:effectLst/>
                <a:latin typeface="+mn-lt"/>
                <a:ea typeface="+mn-ea"/>
                <a:cs typeface="+mn-cs"/>
              </a:rPr>
              <a:t>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4</a:t>
            </a:fld>
            <a:endParaRPr lang="en-AU"/>
          </a:p>
        </p:txBody>
      </p:sp>
    </p:spTree>
    <p:extLst>
      <p:ext uri="{BB962C8B-B14F-4D97-AF65-F5344CB8AC3E}">
        <p14:creationId xmlns:p14="http://schemas.microsoft.com/office/powerpoint/2010/main" val="869207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11/07/2017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11/07/2017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11/07/2017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11/07/2017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11/07/2017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11/07/2017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11/07/2017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11/07/2017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11/07/2017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11/07/2017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11/07/2017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11/07/2017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2.tiff"/><Relationship Id="rId13" Type="http://schemas.openxmlformats.org/officeDocument/2006/relationships/image" Target="../media/image17.tiff"/><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tiff"/><Relationship Id="rId12" Type="http://schemas.openxmlformats.org/officeDocument/2006/relationships/image" Target="../media/image16.tiff"/><Relationship Id="rId17"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0.tiff"/><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0.tiff"/><Relationship Id="rId11" Type="http://schemas.openxmlformats.org/officeDocument/2006/relationships/image" Target="../media/image15.tiff"/><Relationship Id="rId5" Type="http://schemas.openxmlformats.org/officeDocument/2006/relationships/image" Target="../media/image9.tiff"/><Relationship Id="rId15" Type="http://schemas.openxmlformats.org/officeDocument/2006/relationships/image" Target="../media/image19.tiff"/><Relationship Id="rId10" Type="http://schemas.openxmlformats.org/officeDocument/2006/relationships/image" Target="../media/image14.tiff"/><Relationship Id="rId19" Type="http://schemas.openxmlformats.org/officeDocument/2006/relationships/image" Target="../media/image23.png"/><Relationship Id="rId4" Type="http://schemas.openxmlformats.org/officeDocument/2006/relationships/image" Target="../media/image8.tiff"/><Relationship Id="rId9" Type="http://schemas.openxmlformats.org/officeDocument/2006/relationships/image" Target="../media/image13.tiff"/><Relationship Id="rId14" Type="http://schemas.openxmlformats.org/officeDocument/2006/relationships/image" Target="../media/image18.tiff"/></Relationships>
</file>

<file path=ppt/slides/_rels/slide4.xml.rels><?xml version="1.0" encoding="UTF-8" standalone="yes"?>
<Relationships xmlns="http://schemas.openxmlformats.org/package/2006/relationships"><Relationship Id="rId8" Type="http://schemas.openxmlformats.org/officeDocument/2006/relationships/image" Target="../media/image12.tiff"/><Relationship Id="rId13" Type="http://schemas.openxmlformats.org/officeDocument/2006/relationships/image" Target="../media/image22.png"/><Relationship Id="rId18" Type="http://schemas.openxmlformats.org/officeDocument/2006/relationships/image" Target="../media/image19.tiff"/><Relationship Id="rId3" Type="http://schemas.openxmlformats.org/officeDocument/2006/relationships/image" Target="../media/image7.png"/><Relationship Id="rId7" Type="http://schemas.openxmlformats.org/officeDocument/2006/relationships/image" Target="../media/image11.tiff"/><Relationship Id="rId12" Type="http://schemas.openxmlformats.org/officeDocument/2006/relationships/image" Target="../media/image21.png"/><Relationship Id="rId17" Type="http://schemas.openxmlformats.org/officeDocument/2006/relationships/image" Target="../media/image18.tiff"/><Relationship Id="rId2" Type="http://schemas.openxmlformats.org/officeDocument/2006/relationships/notesSlide" Target="../notesSlides/notesSlide4.xml"/><Relationship Id="rId16" Type="http://schemas.openxmlformats.org/officeDocument/2006/relationships/image" Target="../media/image17.tiff"/><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0.tiff"/><Relationship Id="rId11" Type="http://schemas.openxmlformats.org/officeDocument/2006/relationships/image" Target="../media/image15.tiff"/><Relationship Id="rId5" Type="http://schemas.openxmlformats.org/officeDocument/2006/relationships/image" Target="../media/image9.tiff"/><Relationship Id="rId15" Type="http://schemas.openxmlformats.org/officeDocument/2006/relationships/image" Target="../media/image16.tiff"/><Relationship Id="rId10" Type="http://schemas.openxmlformats.org/officeDocument/2006/relationships/image" Target="../media/image14.tiff"/><Relationship Id="rId19" Type="http://schemas.openxmlformats.org/officeDocument/2006/relationships/image" Target="../media/image20.tiff"/><Relationship Id="rId4" Type="http://schemas.openxmlformats.org/officeDocument/2006/relationships/image" Target="../media/image8.tiff"/><Relationship Id="rId9" Type="http://schemas.openxmlformats.org/officeDocument/2006/relationships/image" Target="../media/image13.tiff"/><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6219790" y="1042460"/>
            <a:ext cx="3298244" cy="2924175"/>
          </a:xfrm>
          <a:prstGeom prst="rect">
            <a:avLst/>
          </a:prstGeom>
        </p:spPr>
      </p:pic>
      <p:sp>
        <p:nvSpPr>
          <p:cNvPr id="20" name="TextBox 19">
            <a:extLst>
              <a:ext uri="{FF2B5EF4-FFF2-40B4-BE49-F238E27FC236}">
                <a16:creationId xmlns="" xmlns:a16="http://schemas.microsoft.com/office/drawing/2014/main"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55850" y="970099"/>
            <a:ext cx="3373474" cy="3068899"/>
          </a:xfrm>
          <a:prstGeom prst="rect">
            <a:avLst/>
          </a:prstGeom>
        </p:spPr>
      </p:pic>
      <p:sp>
        <p:nvSpPr>
          <p:cNvPr id="3" name="TextBox 2"/>
          <p:cNvSpPr txBox="1"/>
          <p:nvPr/>
        </p:nvSpPr>
        <p:spPr>
          <a:xfrm>
            <a:off x="105889" y="295275"/>
            <a:ext cx="341786" cy="369332"/>
          </a:xfrm>
          <a:prstGeom prst="rect">
            <a:avLst/>
          </a:prstGeom>
          <a:noFill/>
        </p:spPr>
        <p:txBody>
          <a:bodyPr wrap="square" rtlCol="0">
            <a:spAutoFit/>
          </a:bodyPr>
          <a:lstStyle/>
          <a:p>
            <a:r>
              <a:rPr lang="en-AU" dirty="0" smtClean="0"/>
              <a:t>a</a:t>
            </a:r>
            <a:endParaRPr lang="en-AU" dirty="0"/>
          </a:p>
        </p:txBody>
      </p:sp>
      <p:sp>
        <p:nvSpPr>
          <p:cNvPr id="18" name="TextBox 17"/>
          <p:cNvSpPr txBox="1"/>
          <p:nvPr/>
        </p:nvSpPr>
        <p:spPr>
          <a:xfrm>
            <a:off x="3122357" y="300359"/>
            <a:ext cx="341786" cy="369332"/>
          </a:xfrm>
          <a:prstGeom prst="rect">
            <a:avLst/>
          </a:prstGeom>
          <a:noFill/>
        </p:spPr>
        <p:txBody>
          <a:bodyPr wrap="square" rtlCol="0">
            <a:spAutoFit/>
          </a:bodyPr>
          <a:lstStyle/>
          <a:p>
            <a:r>
              <a:rPr lang="en-AU" dirty="0" smtClean="0"/>
              <a:t>b</a:t>
            </a:r>
            <a:endParaRPr lang="en-AU" dirty="0"/>
          </a:p>
        </p:txBody>
      </p:sp>
      <p:sp>
        <p:nvSpPr>
          <p:cNvPr id="19" name="TextBox 18"/>
          <p:cNvSpPr txBox="1"/>
          <p:nvPr/>
        </p:nvSpPr>
        <p:spPr>
          <a:xfrm>
            <a:off x="6398957" y="295275"/>
            <a:ext cx="341786" cy="369332"/>
          </a:xfrm>
          <a:prstGeom prst="rect">
            <a:avLst/>
          </a:prstGeom>
          <a:noFill/>
        </p:spPr>
        <p:txBody>
          <a:bodyPr wrap="square" rtlCol="0">
            <a:spAutoFit/>
          </a:bodyPr>
          <a:lstStyle/>
          <a:p>
            <a:r>
              <a:rPr lang="en-AU" dirty="0" smtClean="0"/>
              <a:t>c</a:t>
            </a:r>
            <a:endParaRPr lang="en-AU" dirty="0"/>
          </a:p>
        </p:txBody>
      </p:sp>
    </p:spTree>
    <p:extLst>
      <p:ext uri="{BB962C8B-B14F-4D97-AF65-F5344CB8AC3E}">
        <p14:creationId xmlns:p14="http://schemas.microsoft.com/office/powerpoint/2010/main" val="3454999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736210" y="786353"/>
            <a:ext cx="3228635" cy="3048538"/>
            <a:chOff x="671824" y="1653267"/>
            <a:chExt cx="6668639" cy="6199336"/>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1" y="3962399"/>
              <a:ext cx="1022034" cy="422727"/>
            </a:xfrm>
            <a:prstGeom prst="rect">
              <a:avLst/>
            </a:prstGeom>
            <a:noFill/>
          </p:spPr>
          <p:txBody>
            <a:bodyPr wrap="square" rtlCol="0">
              <a:spAutoFit/>
            </a:bodyPr>
            <a:lstStyle/>
            <a:p>
              <a:r>
                <a:rPr lang="en-AU" sz="751" dirty="0"/>
                <a:t>64%</a:t>
              </a:r>
            </a:p>
          </p:txBody>
        </p:sp>
        <p:sp>
          <p:nvSpPr>
            <p:cNvPr id="11" name="TextBox 10"/>
            <p:cNvSpPr txBox="1"/>
            <p:nvPr/>
          </p:nvSpPr>
          <p:spPr>
            <a:xfrm>
              <a:off x="2459940" y="3795264"/>
              <a:ext cx="2199041" cy="422727"/>
            </a:xfrm>
            <a:prstGeom prst="rect">
              <a:avLst/>
            </a:prstGeom>
            <a:noFill/>
          </p:spPr>
          <p:txBody>
            <a:bodyPr wrap="square" rtlCol="0">
              <a:spAutoFit/>
            </a:bodyPr>
            <a:lstStyle/>
            <a:p>
              <a:r>
                <a:rPr lang="en-AU" sz="751" dirty="0"/>
                <a:t>Photosynthesis</a:t>
              </a:r>
            </a:p>
          </p:txBody>
        </p:sp>
      </p:gr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4845" y="450120"/>
            <a:ext cx="3538655" cy="3588878"/>
          </a:xfrm>
          <a:prstGeom prst="rect">
            <a:avLst/>
          </a:prstGeom>
        </p:spPr>
      </p:pic>
      <p:grpSp>
        <p:nvGrpSpPr>
          <p:cNvPr id="13" name="Group 12">
            <a:extLst>
              <a:ext uri="{FF2B5EF4-FFF2-40B4-BE49-F238E27FC236}">
                <a16:creationId xmlns="" xmlns:a16="http://schemas.microsoft.com/office/drawing/2014/main" id="{C9FFF9FF-C604-459E-BA51-CAAD744824C9}"/>
              </a:ext>
            </a:extLst>
          </p:cNvPr>
          <p:cNvGrpSpPr/>
          <p:nvPr/>
        </p:nvGrpSpPr>
        <p:grpSpPr>
          <a:xfrm>
            <a:off x="2454390" y="4601000"/>
            <a:ext cx="2540729" cy="1863115"/>
            <a:chOff x="-3343354" y="1339480"/>
            <a:chExt cx="4852762" cy="3296988"/>
          </a:xfrm>
        </p:grpSpPr>
        <p:pic>
          <p:nvPicPr>
            <p:cNvPr id="14" name="Picture 13" descr="abundance_rank_90pc.png">
              <a:extLst>
                <a:ext uri="{FF2B5EF4-FFF2-40B4-BE49-F238E27FC236}">
                  <a16:creationId xmlns="" xmlns:a16="http://schemas.microsoft.com/office/drawing/2014/main" id="{34BBFF6D-3CCF-4CB2-B743-963595FCD8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 xmlns:a16="http://schemas.microsoft.com/office/drawing/2014/main"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16" name="Rectangle 15"/>
          <p:cNvSpPr/>
          <p:nvPr/>
        </p:nvSpPr>
        <p:spPr>
          <a:xfrm>
            <a:off x="4907223" y="4052133"/>
            <a:ext cx="4527547" cy="24338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2780571" y="637241"/>
            <a:ext cx="341786" cy="369332"/>
          </a:xfrm>
          <a:prstGeom prst="rect">
            <a:avLst/>
          </a:prstGeom>
          <a:noFill/>
        </p:spPr>
        <p:txBody>
          <a:bodyPr wrap="square" rtlCol="0">
            <a:spAutoFit/>
          </a:bodyPr>
          <a:lstStyle/>
          <a:p>
            <a:r>
              <a:rPr lang="en-AU" dirty="0" smtClean="0"/>
              <a:t>a</a:t>
            </a:r>
            <a:endParaRPr lang="en-AU" dirty="0"/>
          </a:p>
        </p:txBody>
      </p:sp>
      <p:sp>
        <p:nvSpPr>
          <p:cNvPr id="18" name="TextBox 17"/>
          <p:cNvSpPr txBox="1"/>
          <p:nvPr/>
        </p:nvSpPr>
        <p:spPr>
          <a:xfrm>
            <a:off x="6180099" y="637241"/>
            <a:ext cx="341786" cy="369332"/>
          </a:xfrm>
          <a:prstGeom prst="rect">
            <a:avLst/>
          </a:prstGeom>
          <a:noFill/>
        </p:spPr>
        <p:txBody>
          <a:bodyPr wrap="square" rtlCol="0">
            <a:spAutoFit/>
          </a:bodyPr>
          <a:lstStyle/>
          <a:p>
            <a:r>
              <a:rPr lang="en-AU" dirty="0" smtClean="0"/>
              <a:t>b</a:t>
            </a:r>
            <a:endParaRPr lang="en-AU" dirty="0"/>
          </a:p>
        </p:txBody>
      </p:sp>
      <p:sp>
        <p:nvSpPr>
          <p:cNvPr id="19" name="TextBox 18"/>
          <p:cNvSpPr txBox="1"/>
          <p:nvPr/>
        </p:nvSpPr>
        <p:spPr>
          <a:xfrm>
            <a:off x="2780571" y="4044707"/>
            <a:ext cx="341786" cy="369332"/>
          </a:xfrm>
          <a:prstGeom prst="rect">
            <a:avLst/>
          </a:prstGeom>
          <a:noFill/>
        </p:spPr>
        <p:txBody>
          <a:bodyPr wrap="square" rtlCol="0">
            <a:spAutoFit/>
          </a:bodyPr>
          <a:lstStyle/>
          <a:p>
            <a:r>
              <a:rPr lang="en-AU" dirty="0" smtClean="0"/>
              <a:t>c</a:t>
            </a:r>
            <a:endParaRPr lang="en-AU" dirty="0"/>
          </a:p>
        </p:txBody>
      </p:sp>
      <p:sp>
        <p:nvSpPr>
          <p:cNvPr id="2" name="TextBox 1"/>
          <p:cNvSpPr txBox="1"/>
          <p:nvPr/>
        </p:nvSpPr>
        <p:spPr>
          <a:xfrm>
            <a:off x="4995119" y="4162425"/>
            <a:ext cx="205531" cy="369332"/>
          </a:xfrm>
          <a:prstGeom prst="rect">
            <a:avLst/>
          </a:prstGeom>
          <a:noFill/>
        </p:spPr>
        <p:txBody>
          <a:bodyPr wrap="square" rtlCol="0">
            <a:spAutoFit/>
          </a:bodyPr>
          <a:lstStyle/>
          <a:p>
            <a:r>
              <a:rPr lang="en-AU" dirty="0" smtClean="0"/>
              <a:t>d</a:t>
            </a:r>
            <a:endParaRPr lang="en-AU" dirty="0"/>
          </a:p>
        </p:txBody>
      </p:sp>
    </p:spTree>
    <p:extLst>
      <p:ext uri="{BB962C8B-B14F-4D97-AF65-F5344CB8AC3E}">
        <p14:creationId xmlns:p14="http://schemas.microsoft.com/office/powerpoint/2010/main" val="143190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309672" y="2231267"/>
            <a:ext cx="6217680" cy="5036457"/>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 xmlns:a16="http://schemas.microsoft.com/office/drawing/2014/main"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grpSp>
        <p:nvGrpSpPr>
          <p:cNvPr id="10" name="Group 9"/>
          <p:cNvGrpSpPr/>
          <p:nvPr/>
        </p:nvGrpSpPr>
        <p:grpSpPr>
          <a:xfrm>
            <a:off x="0" y="7097174"/>
            <a:ext cx="5314045" cy="3596627"/>
            <a:chOff x="454288" y="7049499"/>
            <a:chExt cx="5314045" cy="3596627"/>
          </a:xfrm>
        </p:grpSpPr>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5571" y="7583390"/>
              <a:ext cx="1697164" cy="1501981"/>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169" y="9144145"/>
              <a:ext cx="1697164" cy="150198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873" y="7583795"/>
              <a:ext cx="1697164" cy="1501981"/>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02471" y="9144145"/>
              <a:ext cx="1697164" cy="150198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4288" y="7557046"/>
              <a:ext cx="1697164" cy="1501981"/>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5822" y="9144145"/>
              <a:ext cx="1697164" cy="1501981"/>
            </a:xfrm>
            <a:prstGeom prst="rect">
              <a:avLst/>
            </a:prstGeom>
          </p:spPr>
        </p:pic>
        <p:sp>
          <p:nvSpPr>
            <p:cNvPr id="67" name="TextBox 66"/>
            <p:cNvSpPr txBox="1"/>
            <p:nvPr/>
          </p:nvSpPr>
          <p:spPr>
            <a:xfrm>
              <a:off x="640086" y="7355928"/>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532879" y="7403827"/>
              <a:ext cx="467155" cy="276999"/>
            </a:xfrm>
            <a:prstGeom prst="rect">
              <a:avLst/>
            </a:prstGeom>
            <a:noFill/>
          </p:spPr>
          <p:txBody>
            <a:bodyPr wrap="square" rtlCol="0">
              <a:spAutoFit/>
            </a:bodyPr>
            <a:lstStyle/>
            <a:p>
              <a:r>
                <a:rPr lang="en-AU" sz="1200" dirty="0"/>
                <a:t>iii</a:t>
              </a:r>
            </a:p>
          </p:txBody>
        </p:sp>
        <p:sp>
          <p:nvSpPr>
            <p:cNvPr id="69" name="TextBox 68"/>
            <p:cNvSpPr txBox="1"/>
            <p:nvPr/>
          </p:nvSpPr>
          <p:spPr>
            <a:xfrm>
              <a:off x="4204695" y="7403827"/>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626837" y="8970781"/>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398753" y="8948212"/>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4171905" y="8916980"/>
              <a:ext cx="300810" cy="261610"/>
            </a:xfrm>
            <a:prstGeom prst="rect">
              <a:avLst/>
            </a:prstGeom>
            <a:noFill/>
          </p:spPr>
          <p:txBody>
            <a:bodyPr wrap="square" rtlCol="0">
              <a:spAutoFit/>
            </a:bodyPr>
            <a:lstStyle/>
            <a:p>
              <a:r>
                <a:rPr lang="en-AU" sz="1100" dirty="0" smtClean="0"/>
                <a:t>vi</a:t>
              </a:r>
              <a:endParaRPr lang="en-AU" sz="1200" dirty="0"/>
            </a:p>
          </p:txBody>
        </p:sp>
        <p:sp>
          <p:nvSpPr>
            <p:cNvPr id="39" name="TextBox 38">
              <a:extLst>
                <a:ext uri="{FF2B5EF4-FFF2-40B4-BE49-F238E27FC236}">
                  <a16:creationId xmlns="" xmlns:a16="http://schemas.microsoft.com/office/drawing/2014/main" id="{036694F8-822A-4EA9-A83F-BB11CF14A3AC}"/>
                </a:ext>
              </a:extLst>
            </p:cNvPr>
            <p:cNvSpPr txBox="1"/>
            <p:nvPr/>
          </p:nvSpPr>
          <p:spPr>
            <a:xfrm>
              <a:off x="557412" y="7049499"/>
              <a:ext cx="205508" cy="276999"/>
            </a:xfrm>
            <a:prstGeom prst="rect">
              <a:avLst/>
            </a:prstGeom>
            <a:noFill/>
          </p:spPr>
          <p:txBody>
            <a:bodyPr wrap="square" rtlCol="0">
              <a:spAutoFit/>
            </a:bodyPr>
            <a:lstStyle/>
            <a:p>
              <a:r>
                <a:rPr lang="en-AU" sz="1200" dirty="0" smtClean="0"/>
                <a:t>b</a:t>
              </a:r>
              <a:endParaRPr lang="en-AU" sz="1200" dirty="0"/>
            </a:p>
          </p:txBody>
        </p:sp>
      </p:grpSp>
      <p:pic>
        <p:nvPicPr>
          <p:cNvPr id="63" name="Picture 6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47093" y="5659018"/>
            <a:ext cx="1697164" cy="1501981"/>
          </a:xfrm>
          <a:prstGeom prst="rect">
            <a:avLst/>
          </a:prstGeom>
        </p:spPr>
      </p:pic>
      <p:pic>
        <p:nvPicPr>
          <p:cNvPr id="64" name="Picture 6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47093" y="7274472"/>
            <a:ext cx="1697164" cy="1501981"/>
          </a:xfrm>
          <a:prstGeom prst="rect">
            <a:avLst/>
          </a:prstGeom>
        </p:spPr>
      </p:pic>
      <p:sp>
        <p:nvSpPr>
          <p:cNvPr id="48" name="TextBox 47"/>
          <p:cNvSpPr txBox="1"/>
          <p:nvPr/>
        </p:nvSpPr>
        <p:spPr>
          <a:xfrm>
            <a:off x="-4628060" y="1093352"/>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protein</a:t>
            </a:r>
            <a:r>
              <a:rPr lang="en-AU" dirty="0"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pic>
        <p:nvPicPr>
          <p:cNvPr id="4" name="Picture 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19205" y="2749862"/>
            <a:ext cx="1644680" cy="1391848"/>
          </a:xfrm>
          <a:prstGeom prst="rect">
            <a:avLst/>
          </a:prstGeom>
        </p:spPr>
      </p:pic>
      <p:pic>
        <p:nvPicPr>
          <p:cNvPr id="5" name="Picture 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386385" y="4322920"/>
            <a:ext cx="1644680" cy="1391848"/>
          </a:xfrm>
          <a:prstGeom prst="rect">
            <a:avLst/>
          </a:prstGeom>
        </p:spPr>
      </p:pic>
      <p:pic>
        <p:nvPicPr>
          <p:cNvPr id="57" name="Picture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692775" y="2601835"/>
            <a:ext cx="1697164" cy="1501981"/>
          </a:xfrm>
          <a:prstGeom prst="rect">
            <a:avLst/>
          </a:prstGeom>
        </p:spPr>
      </p:pic>
      <p:pic>
        <p:nvPicPr>
          <p:cNvPr id="58" name="Picture 5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689221" y="4239848"/>
            <a:ext cx="1697164" cy="1501981"/>
          </a:xfrm>
          <a:prstGeom prst="rect">
            <a:avLst/>
          </a:prstGeom>
        </p:spPr>
      </p:pic>
      <p:sp>
        <p:nvSpPr>
          <p:cNvPr id="73" name="TextBox 72"/>
          <p:cNvSpPr txBox="1"/>
          <p:nvPr/>
        </p:nvSpPr>
        <p:spPr>
          <a:xfrm>
            <a:off x="5871531" y="2564015"/>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526418" y="270886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71531" y="4116792"/>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26418" y="4105930"/>
            <a:ext cx="293444" cy="261610"/>
          </a:xfrm>
          <a:prstGeom prst="rect">
            <a:avLst/>
          </a:prstGeom>
          <a:noFill/>
        </p:spPr>
        <p:txBody>
          <a:bodyPr wrap="square" rtlCol="0">
            <a:spAutoFit/>
          </a:bodyPr>
          <a:lstStyle/>
          <a:p>
            <a:r>
              <a:rPr lang="en-AU" sz="1100" dirty="0" smtClean="0"/>
              <a:t>iv</a:t>
            </a:r>
            <a:endParaRPr lang="en-AU" sz="1200" dirty="0"/>
          </a:p>
        </p:txBody>
      </p:sp>
      <p:sp>
        <p:nvSpPr>
          <p:cNvPr id="44" name="TextBox 43">
            <a:extLst>
              <a:ext uri="{FF2B5EF4-FFF2-40B4-BE49-F238E27FC236}">
                <a16:creationId xmlns="" xmlns:a16="http://schemas.microsoft.com/office/drawing/2014/main" id="{036694F8-822A-4EA9-A83F-BB11CF14A3AC}"/>
              </a:ext>
            </a:extLst>
          </p:cNvPr>
          <p:cNvSpPr txBox="1"/>
          <p:nvPr/>
        </p:nvSpPr>
        <p:spPr>
          <a:xfrm>
            <a:off x="5898766" y="2367416"/>
            <a:ext cx="205508" cy="276999"/>
          </a:xfrm>
          <a:prstGeom prst="rect">
            <a:avLst/>
          </a:prstGeom>
          <a:noFill/>
        </p:spPr>
        <p:txBody>
          <a:bodyPr wrap="square" rtlCol="0">
            <a:spAutoFit/>
          </a:bodyPr>
          <a:lstStyle/>
          <a:p>
            <a:r>
              <a:rPr lang="en-AU" sz="1200" dirty="0" smtClean="0"/>
              <a:t>c</a:t>
            </a:r>
            <a:endParaRPr lang="en-AU" sz="1200" dirty="0"/>
          </a:p>
        </p:txBody>
      </p:sp>
      <p:pic>
        <p:nvPicPr>
          <p:cNvPr id="9"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339670" y="9018456"/>
            <a:ext cx="1704587" cy="1704587"/>
          </a:xfrm>
          <a:prstGeom prst="rect">
            <a:avLst/>
          </a:prstGeom>
        </p:spPr>
      </p:pic>
      <p:grpSp>
        <p:nvGrpSpPr>
          <p:cNvPr id="15" name="Group 14"/>
          <p:cNvGrpSpPr/>
          <p:nvPr/>
        </p:nvGrpSpPr>
        <p:grpSpPr>
          <a:xfrm>
            <a:off x="5462048" y="6365781"/>
            <a:ext cx="2162972" cy="4668355"/>
            <a:chOff x="5401041" y="6615028"/>
            <a:chExt cx="2162972" cy="4668355"/>
          </a:xfrm>
        </p:grpSpPr>
        <p:sp>
          <p:nvSpPr>
            <p:cNvPr id="38" name="TextBox 37">
              <a:extLst>
                <a:ext uri="{FF2B5EF4-FFF2-40B4-BE49-F238E27FC236}">
                  <a16:creationId xmlns="" xmlns:a16="http://schemas.microsoft.com/office/drawing/2014/main" id="{036694F8-822A-4EA9-A83F-BB11CF14A3AC}"/>
                </a:ext>
              </a:extLst>
            </p:cNvPr>
            <p:cNvSpPr txBox="1"/>
            <p:nvPr/>
          </p:nvSpPr>
          <p:spPr>
            <a:xfrm>
              <a:off x="5401041" y="6615028"/>
              <a:ext cx="205508" cy="276999"/>
            </a:xfrm>
            <a:prstGeom prst="rect">
              <a:avLst/>
            </a:prstGeom>
            <a:noFill/>
          </p:spPr>
          <p:txBody>
            <a:bodyPr wrap="square" rtlCol="0">
              <a:spAutoFit/>
            </a:bodyPr>
            <a:lstStyle/>
            <a:p>
              <a:r>
                <a:rPr lang="en-AU" sz="1200" dirty="0" smtClean="0"/>
                <a:t>d</a:t>
              </a:r>
              <a:endParaRPr lang="en-AU" sz="1200" dirty="0"/>
            </a:p>
          </p:txBody>
        </p:sp>
        <p:grpSp>
          <p:nvGrpSpPr>
            <p:cNvPr id="14" name="Group 13"/>
            <p:cNvGrpSpPr/>
            <p:nvPr/>
          </p:nvGrpSpPr>
          <p:grpSpPr>
            <a:xfrm>
              <a:off x="5535363" y="6753528"/>
              <a:ext cx="2028650" cy="4529855"/>
              <a:chOff x="5535363" y="6753528"/>
              <a:chExt cx="2028650" cy="4529855"/>
            </a:xfrm>
          </p:grpSpPr>
          <p:grpSp>
            <p:nvGrpSpPr>
              <p:cNvPr id="3" name="Group 2"/>
              <p:cNvGrpSpPr/>
              <p:nvPr/>
            </p:nvGrpSpPr>
            <p:grpSpPr>
              <a:xfrm>
                <a:off x="5649404" y="6753528"/>
                <a:ext cx="1914609" cy="4529855"/>
                <a:chOff x="6928996" y="1387111"/>
                <a:chExt cx="1914609" cy="4529855"/>
              </a:xfrm>
            </p:grpSpPr>
            <p:pic>
              <p:nvPicPr>
                <p:cNvPr id="82" name="Picture 81">
                  <a:extLst>
                    <a:ext uri="{FF2B5EF4-FFF2-40B4-BE49-F238E27FC236}">
                      <a16:creationId xmlns="" xmlns:a16="http://schemas.microsoft.com/office/drawing/2014/main" id="{4DEA67FD-D5A0-4C43-AE8C-3FD531A15958}"/>
                    </a:ext>
                  </a:extLst>
                </p:cNvPr>
                <p:cNvPicPr>
                  <a:picLocks noChangeAspect="1"/>
                </p:cNvPicPr>
                <p:nvPr/>
              </p:nvPicPr>
              <p:blipFill>
                <a:blip r:embed="rId17"/>
                <a:stretch>
                  <a:fillRect/>
                </a:stretch>
              </p:blipFill>
              <p:spPr>
                <a:xfrm>
                  <a:off x="6966904" y="1387111"/>
                  <a:ext cx="1864992" cy="1521184"/>
                </a:xfrm>
                <a:prstGeom prst="rect">
                  <a:avLst/>
                </a:prstGeom>
              </p:spPr>
            </p:pic>
            <p:pic>
              <p:nvPicPr>
                <p:cNvPr id="84" name="Picture 83"/>
                <p:cNvPicPr>
                  <a:picLocks noChangeAspect="1"/>
                </p:cNvPicPr>
                <p:nvPr/>
              </p:nvPicPr>
              <p:blipFill>
                <a:blip r:embed="rId18"/>
                <a:stretch>
                  <a:fillRect/>
                </a:stretch>
              </p:blipFill>
              <p:spPr>
                <a:xfrm>
                  <a:off x="6928996" y="4393942"/>
                  <a:ext cx="1914609" cy="1523024"/>
                </a:xfrm>
                <a:prstGeom prst="rect">
                  <a:avLst/>
                </a:prstGeom>
              </p:spPr>
            </p:pic>
            <p:pic>
              <p:nvPicPr>
                <p:cNvPr id="2" name="Picture 1"/>
                <p:cNvPicPr>
                  <a:picLocks noChangeAspect="1"/>
                </p:cNvPicPr>
                <p:nvPr/>
              </p:nvPicPr>
              <p:blipFill>
                <a:blip r:embed="rId19"/>
                <a:stretch>
                  <a:fillRect/>
                </a:stretch>
              </p:blipFill>
              <p:spPr>
                <a:xfrm>
                  <a:off x="6975642" y="2908294"/>
                  <a:ext cx="1843005" cy="1459628"/>
                </a:xfrm>
                <a:prstGeom prst="rect">
                  <a:avLst/>
                </a:prstGeom>
              </p:spPr>
            </p:pic>
          </p:grpSp>
          <p:sp>
            <p:nvSpPr>
              <p:cNvPr id="45" name="TextBox 44"/>
              <p:cNvSpPr txBox="1"/>
              <p:nvPr/>
            </p:nvSpPr>
            <p:spPr>
              <a:xfrm>
                <a:off x="5606549" y="6815084"/>
                <a:ext cx="133475" cy="261610"/>
              </a:xfrm>
              <a:prstGeom prst="rect">
                <a:avLst/>
              </a:prstGeom>
              <a:noFill/>
            </p:spPr>
            <p:txBody>
              <a:bodyPr wrap="square" rtlCol="0">
                <a:spAutoFit/>
              </a:bodyPr>
              <a:lstStyle/>
              <a:p>
                <a:r>
                  <a:rPr lang="en-AU" sz="1100" dirty="0" err="1"/>
                  <a:t>i</a:t>
                </a:r>
                <a:endParaRPr lang="en-AU" sz="1200" dirty="0"/>
              </a:p>
            </p:txBody>
          </p:sp>
          <p:sp>
            <p:nvSpPr>
              <p:cNvPr id="46" name="TextBox 45"/>
              <p:cNvSpPr txBox="1"/>
              <p:nvPr/>
            </p:nvSpPr>
            <p:spPr>
              <a:xfrm>
                <a:off x="5589068" y="8274710"/>
                <a:ext cx="309698" cy="261610"/>
              </a:xfrm>
              <a:prstGeom prst="rect">
                <a:avLst/>
              </a:prstGeom>
              <a:noFill/>
            </p:spPr>
            <p:txBody>
              <a:bodyPr wrap="square" rtlCol="0">
                <a:spAutoFit/>
              </a:bodyPr>
              <a:lstStyle/>
              <a:p>
                <a:r>
                  <a:rPr lang="en-AU" sz="1100" dirty="0" smtClean="0"/>
                  <a:t>ii</a:t>
                </a:r>
                <a:endParaRPr lang="en-AU" sz="1200" dirty="0"/>
              </a:p>
            </p:txBody>
          </p:sp>
          <p:sp>
            <p:nvSpPr>
              <p:cNvPr id="47" name="TextBox 46"/>
              <p:cNvSpPr txBox="1"/>
              <p:nvPr/>
            </p:nvSpPr>
            <p:spPr>
              <a:xfrm>
                <a:off x="5535363" y="9760357"/>
                <a:ext cx="469643" cy="261610"/>
              </a:xfrm>
              <a:prstGeom prst="rect">
                <a:avLst/>
              </a:prstGeom>
              <a:noFill/>
            </p:spPr>
            <p:txBody>
              <a:bodyPr wrap="square" rtlCol="0">
                <a:spAutoFit/>
              </a:bodyPr>
              <a:lstStyle/>
              <a:p>
                <a:r>
                  <a:rPr lang="en-AU" sz="1100" dirty="0" smtClean="0"/>
                  <a:t>iii</a:t>
                </a:r>
                <a:endParaRPr lang="en-AU" sz="1200" dirty="0"/>
              </a:p>
            </p:txBody>
          </p:sp>
        </p:grpSp>
      </p:grpSp>
      <p:grpSp>
        <p:nvGrpSpPr>
          <p:cNvPr id="13" name="Group 12"/>
          <p:cNvGrpSpPr/>
          <p:nvPr/>
        </p:nvGrpSpPr>
        <p:grpSpPr>
          <a:xfrm>
            <a:off x="7732002" y="8285803"/>
            <a:ext cx="1722122" cy="1681778"/>
            <a:chOff x="7847360" y="8106440"/>
            <a:chExt cx="1722122" cy="1681778"/>
          </a:xfrm>
        </p:grpSpPr>
        <p:pic>
          <p:nvPicPr>
            <p:cNvPr id="43" name="Picture 42"/>
            <p:cNvPicPr>
              <a:picLocks noChangeAspect="1"/>
            </p:cNvPicPr>
            <p:nvPr/>
          </p:nvPicPr>
          <p:blipFill>
            <a:blip r:embed="rId20"/>
            <a:stretch>
              <a:fillRect/>
            </a:stretch>
          </p:blipFill>
          <p:spPr>
            <a:xfrm>
              <a:off x="7872318" y="8382055"/>
              <a:ext cx="1697164" cy="1406163"/>
            </a:xfrm>
            <a:prstGeom prst="rect">
              <a:avLst/>
            </a:prstGeom>
          </p:spPr>
        </p:pic>
        <p:sp>
          <p:nvSpPr>
            <p:cNvPr id="49" name="TextBox 48">
              <a:extLst>
                <a:ext uri="{FF2B5EF4-FFF2-40B4-BE49-F238E27FC236}">
                  <a16:creationId xmlns="" xmlns:a16="http://schemas.microsoft.com/office/drawing/2014/main" id="{036694F8-822A-4EA9-A83F-BB11CF14A3AC}"/>
                </a:ext>
              </a:extLst>
            </p:cNvPr>
            <p:cNvSpPr txBox="1"/>
            <p:nvPr/>
          </p:nvSpPr>
          <p:spPr>
            <a:xfrm>
              <a:off x="7847360" y="8106440"/>
              <a:ext cx="205508" cy="276999"/>
            </a:xfrm>
            <a:prstGeom prst="rect">
              <a:avLst/>
            </a:prstGeom>
            <a:noFill/>
          </p:spPr>
          <p:txBody>
            <a:bodyPr wrap="square" rtlCol="0">
              <a:spAutoFit/>
            </a:bodyPr>
            <a:lstStyle/>
            <a:p>
              <a:r>
                <a:rPr lang="en-AU" sz="1200" dirty="0" smtClean="0"/>
                <a:t>e</a:t>
              </a:r>
              <a:endParaRPr lang="en-AU" sz="1200" dirty="0"/>
            </a:p>
          </p:txBody>
        </p:sp>
      </p:grpSp>
    </p:spTree>
    <p:extLst>
      <p:ext uri="{BB962C8B-B14F-4D97-AF65-F5344CB8AC3E}">
        <p14:creationId xmlns:p14="http://schemas.microsoft.com/office/powerpoint/2010/main" val="1205351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309672" y="2231267"/>
            <a:ext cx="6217680" cy="5036457"/>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 xmlns:a16="http://schemas.microsoft.com/office/drawing/2014/main"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grpSp>
        <p:nvGrpSpPr>
          <p:cNvPr id="10" name="Group 9"/>
          <p:cNvGrpSpPr/>
          <p:nvPr/>
        </p:nvGrpSpPr>
        <p:grpSpPr>
          <a:xfrm>
            <a:off x="0" y="7097174"/>
            <a:ext cx="5314045" cy="3596627"/>
            <a:chOff x="454288" y="7049499"/>
            <a:chExt cx="5314045" cy="3596627"/>
          </a:xfrm>
        </p:grpSpPr>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5571" y="7583390"/>
              <a:ext cx="1697164" cy="1501981"/>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169" y="9144145"/>
              <a:ext cx="1697164" cy="150198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873" y="7583795"/>
              <a:ext cx="1697164" cy="1501981"/>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02471" y="9144145"/>
              <a:ext cx="1697164" cy="150198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4288" y="7557046"/>
              <a:ext cx="1697164" cy="1501981"/>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5822" y="9144145"/>
              <a:ext cx="1697164" cy="1501981"/>
            </a:xfrm>
            <a:prstGeom prst="rect">
              <a:avLst/>
            </a:prstGeom>
          </p:spPr>
        </p:pic>
        <p:sp>
          <p:nvSpPr>
            <p:cNvPr id="67" name="TextBox 66"/>
            <p:cNvSpPr txBox="1"/>
            <p:nvPr/>
          </p:nvSpPr>
          <p:spPr>
            <a:xfrm>
              <a:off x="640086" y="7355928"/>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532879" y="7403827"/>
              <a:ext cx="467155" cy="276999"/>
            </a:xfrm>
            <a:prstGeom prst="rect">
              <a:avLst/>
            </a:prstGeom>
            <a:noFill/>
          </p:spPr>
          <p:txBody>
            <a:bodyPr wrap="square" rtlCol="0">
              <a:spAutoFit/>
            </a:bodyPr>
            <a:lstStyle/>
            <a:p>
              <a:r>
                <a:rPr lang="en-AU" sz="1200" dirty="0"/>
                <a:t>iii</a:t>
              </a:r>
            </a:p>
          </p:txBody>
        </p:sp>
        <p:sp>
          <p:nvSpPr>
            <p:cNvPr id="69" name="TextBox 68"/>
            <p:cNvSpPr txBox="1"/>
            <p:nvPr/>
          </p:nvSpPr>
          <p:spPr>
            <a:xfrm>
              <a:off x="4204695" y="7403827"/>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626837" y="8970781"/>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398753" y="8948212"/>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4171905" y="8916980"/>
              <a:ext cx="300810" cy="261610"/>
            </a:xfrm>
            <a:prstGeom prst="rect">
              <a:avLst/>
            </a:prstGeom>
            <a:noFill/>
          </p:spPr>
          <p:txBody>
            <a:bodyPr wrap="square" rtlCol="0">
              <a:spAutoFit/>
            </a:bodyPr>
            <a:lstStyle/>
            <a:p>
              <a:r>
                <a:rPr lang="en-AU" sz="1100" dirty="0" smtClean="0"/>
                <a:t>vi</a:t>
              </a:r>
              <a:endParaRPr lang="en-AU" sz="1200" dirty="0"/>
            </a:p>
          </p:txBody>
        </p:sp>
        <p:sp>
          <p:nvSpPr>
            <p:cNvPr id="39" name="TextBox 38">
              <a:extLst>
                <a:ext uri="{FF2B5EF4-FFF2-40B4-BE49-F238E27FC236}">
                  <a16:creationId xmlns="" xmlns:a16="http://schemas.microsoft.com/office/drawing/2014/main" id="{036694F8-822A-4EA9-A83F-BB11CF14A3AC}"/>
                </a:ext>
              </a:extLst>
            </p:cNvPr>
            <p:cNvSpPr txBox="1"/>
            <p:nvPr/>
          </p:nvSpPr>
          <p:spPr>
            <a:xfrm>
              <a:off x="557412" y="7049499"/>
              <a:ext cx="205508" cy="276999"/>
            </a:xfrm>
            <a:prstGeom prst="rect">
              <a:avLst/>
            </a:prstGeom>
            <a:noFill/>
          </p:spPr>
          <p:txBody>
            <a:bodyPr wrap="square" rtlCol="0">
              <a:spAutoFit/>
            </a:bodyPr>
            <a:lstStyle/>
            <a:p>
              <a:r>
                <a:rPr lang="en-AU" sz="1200" dirty="0" smtClean="0"/>
                <a:t>b</a:t>
              </a:r>
              <a:endParaRPr lang="en-AU" sz="1200" dirty="0"/>
            </a:p>
          </p:txBody>
        </p:sp>
      </p:grpSp>
      <p:pic>
        <p:nvPicPr>
          <p:cNvPr id="63" name="Picture 6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337627" y="1122413"/>
            <a:ext cx="1697164" cy="1501981"/>
          </a:xfrm>
          <a:prstGeom prst="rect">
            <a:avLst/>
          </a:prstGeom>
        </p:spPr>
      </p:pic>
      <p:pic>
        <p:nvPicPr>
          <p:cNvPr id="64" name="Picture 6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337627" y="2737867"/>
            <a:ext cx="1697164" cy="1501981"/>
          </a:xfrm>
          <a:prstGeom prst="rect">
            <a:avLst/>
          </a:prstGeom>
        </p:spPr>
      </p:pic>
      <p:sp>
        <p:nvSpPr>
          <p:cNvPr id="48" name="TextBox 47"/>
          <p:cNvSpPr txBox="1"/>
          <p:nvPr/>
        </p:nvSpPr>
        <p:spPr>
          <a:xfrm>
            <a:off x="-4628060" y="1093352"/>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protein</a:t>
            </a:r>
            <a:r>
              <a:rPr lang="en-AU" dirty="0"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grpSp>
        <p:nvGrpSpPr>
          <p:cNvPr id="3" name="Group 2"/>
          <p:cNvGrpSpPr/>
          <p:nvPr/>
        </p:nvGrpSpPr>
        <p:grpSpPr>
          <a:xfrm>
            <a:off x="12116767" y="7374173"/>
            <a:ext cx="1914609" cy="4529855"/>
            <a:chOff x="6928996" y="1387111"/>
            <a:chExt cx="1914609" cy="4529855"/>
          </a:xfrm>
        </p:grpSpPr>
        <p:pic>
          <p:nvPicPr>
            <p:cNvPr id="82" name="Picture 81">
              <a:extLst>
                <a:ext uri="{FF2B5EF4-FFF2-40B4-BE49-F238E27FC236}">
                  <a16:creationId xmlns="" xmlns:a16="http://schemas.microsoft.com/office/drawing/2014/main" id="{4DEA67FD-D5A0-4C43-AE8C-3FD531A15958}"/>
                </a:ext>
              </a:extLst>
            </p:cNvPr>
            <p:cNvPicPr>
              <a:picLocks noChangeAspect="1"/>
            </p:cNvPicPr>
            <p:nvPr/>
          </p:nvPicPr>
          <p:blipFill>
            <a:blip r:embed="rId12"/>
            <a:stretch>
              <a:fillRect/>
            </a:stretch>
          </p:blipFill>
          <p:spPr>
            <a:xfrm>
              <a:off x="6966904" y="1387111"/>
              <a:ext cx="1864992" cy="1521184"/>
            </a:xfrm>
            <a:prstGeom prst="rect">
              <a:avLst/>
            </a:prstGeom>
          </p:spPr>
        </p:pic>
        <p:pic>
          <p:nvPicPr>
            <p:cNvPr id="84" name="Picture 83"/>
            <p:cNvPicPr>
              <a:picLocks noChangeAspect="1"/>
            </p:cNvPicPr>
            <p:nvPr/>
          </p:nvPicPr>
          <p:blipFill>
            <a:blip r:embed="rId13"/>
            <a:stretch>
              <a:fillRect/>
            </a:stretch>
          </p:blipFill>
          <p:spPr>
            <a:xfrm>
              <a:off x="6928996" y="4393942"/>
              <a:ext cx="1914609" cy="1523024"/>
            </a:xfrm>
            <a:prstGeom prst="rect">
              <a:avLst/>
            </a:prstGeom>
          </p:spPr>
        </p:pic>
        <p:pic>
          <p:nvPicPr>
            <p:cNvPr id="2" name="Picture 1"/>
            <p:cNvPicPr>
              <a:picLocks noChangeAspect="1"/>
            </p:cNvPicPr>
            <p:nvPr/>
          </p:nvPicPr>
          <p:blipFill>
            <a:blip r:embed="rId14"/>
            <a:stretch>
              <a:fillRect/>
            </a:stretch>
          </p:blipFill>
          <p:spPr>
            <a:xfrm>
              <a:off x="6975642" y="2908294"/>
              <a:ext cx="1843005" cy="1459628"/>
            </a:xfrm>
            <a:prstGeom prst="rect">
              <a:avLst/>
            </a:prstGeom>
          </p:spPr>
        </p:pic>
      </p:grpSp>
      <p:pic>
        <p:nvPicPr>
          <p:cNvPr id="4" name="Picture 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19205" y="2749862"/>
            <a:ext cx="1644680" cy="1391848"/>
          </a:xfrm>
          <a:prstGeom prst="rect">
            <a:avLst/>
          </a:prstGeom>
        </p:spPr>
      </p:pic>
      <p:pic>
        <p:nvPicPr>
          <p:cNvPr id="5" name="Picture 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386385" y="4322920"/>
            <a:ext cx="1644680" cy="1391848"/>
          </a:xfrm>
          <a:prstGeom prst="rect">
            <a:avLst/>
          </a:prstGeom>
        </p:spPr>
      </p:pic>
      <p:pic>
        <p:nvPicPr>
          <p:cNvPr id="57" name="Picture 5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692775" y="2601835"/>
            <a:ext cx="1697164" cy="1501981"/>
          </a:xfrm>
          <a:prstGeom prst="rect">
            <a:avLst/>
          </a:prstGeom>
        </p:spPr>
      </p:pic>
      <p:pic>
        <p:nvPicPr>
          <p:cNvPr id="58" name="Picture 5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689221" y="4239848"/>
            <a:ext cx="1697164" cy="1501981"/>
          </a:xfrm>
          <a:prstGeom prst="rect">
            <a:avLst/>
          </a:prstGeom>
        </p:spPr>
      </p:pic>
      <p:sp>
        <p:nvSpPr>
          <p:cNvPr id="73" name="TextBox 72"/>
          <p:cNvSpPr txBox="1"/>
          <p:nvPr/>
        </p:nvSpPr>
        <p:spPr>
          <a:xfrm>
            <a:off x="5871531" y="2564015"/>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526418" y="270886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71531" y="4116792"/>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26418" y="4105930"/>
            <a:ext cx="293444" cy="261610"/>
          </a:xfrm>
          <a:prstGeom prst="rect">
            <a:avLst/>
          </a:prstGeom>
          <a:noFill/>
        </p:spPr>
        <p:txBody>
          <a:bodyPr wrap="square" rtlCol="0">
            <a:spAutoFit/>
          </a:bodyPr>
          <a:lstStyle/>
          <a:p>
            <a:r>
              <a:rPr lang="en-AU" sz="1100" dirty="0" smtClean="0"/>
              <a:t>iv</a:t>
            </a:r>
            <a:endParaRPr lang="en-AU" sz="1200" dirty="0"/>
          </a:p>
        </p:txBody>
      </p:sp>
      <p:sp>
        <p:nvSpPr>
          <p:cNvPr id="44" name="TextBox 43">
            <a:extLst>
              <a:ext uri="{FF2B5EF4-FFF2-40B4-BE49-F238E27FC236}">
                <a16:creationId xmlns="" xmlns:a16="http://schemas.microsoft.com/office/drawing/2014/main" id="{036694F8-822A-4EA9-A83F-BB11CF14A3AC}"/>
              </a:ext>
            </a:extLst>
          </p:cNvPr>
          <p:cNvSpPr txBox="1"/>
          <p:nvPr/>
        </p:nvSpPr>
        <p:spPr>
          <a:xfrm>
            <a:off x="5898766" y="2367416"/>
            <a:ext cx="205508" cy="276999"/>
          </a:xfrm>
          <a:prstGeom prst="rect">
            <a:avLst/>
          </a:prstGeom>
          <a:noFill/>
        </p:spPr>
        <p:txBody>
          <a:bodyPr wrap="square" rtlCol="0">
            <a:spAutoFit/>
          </a:bodyPr>
          <a:lstStyle/>
          <a:p>
            <a:r>
              <a:rPr lang="en-AU" sz="1200" dirty="0" smtClean="0"/>
              <a:t>c</a:t>
            </a:r>
            <a:endParaRPr lang="en-AU" sz="1200" dirty="0"/>
          </a:p>
        </p:txBody>
      </p:sp>
      <p:sp>
        <p:nvSpPr>
          <p:cNvPr id="38" name="TextBox 37">
            <a:extLst>
              <a:ext uri="{FF2B5EF4-FFF2-40B4-BE49-F238E27FC236}">
                <a16:creationId xmlns="" xmlns:a16="http://schemas.microsoft.com/office/drawing/2014/main" id="{036694F8-822A-4EA9-A83F-BB11CF14A3AC}"/>
              </a:ext>
            </a:extLst>
          </p:cNvPr>
          <p:cNvSpPr txBox="1"/>
          <p:nvPr/>
        </p:nvSpPr>
        <p:spPr>
          <a:xfrm>
            <a:off x="5702500" y="7336177"/>
            <a:ext cx="205508" cy="276999"/>
          </a:xfrm>
          <a:prstGeom prst="rect">
            <a:avLst/>
          </a:prstGeom>
          <a:noFill/>
        </p:spPr>
        <p:txBody>
          <a:bodyPr wrap="square" rtlCol="0">
            <a:spAutoFit/>
          </a:bodyPr>
          <a:lstStyle/>
          <a:p>
            <a:r>
              <a:rPr lang="en-AU" sz="1200" dirty="0" smtClean="0"/>
              <a:t>d</a:t>
            </a:r>
            <a:endParaRPr lang="en-AU" sz="1200" dirty="0"/>
          </a:p>
        </p:txBody>
      </p:sp>
      <p:pic>
        <p:nvPicPr>
          <p:cNvPr id="9" name="Picture 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796709" y="9528710"/>
            <a:ext cx="1704587" cy="1704587"/>
          </a:xfrm>
          <a:prstGeom prst="rect">
            <a:avLst/>
          </a:prstGeom>
        </p:spPr>
      </p:pic>
      <p:pic>
        <p:nvPicPr>
          <p:cNvPr id="12" name="Picture 11"/>
          <p:cNvPicPr>
            <a:picLocks noChangeAspect="1"/>
          </p:cNvPicPr>
          <p:nvPr/>
        </p:nvPicPr>
        <p:blipFill>
          <a:blip r:embed="rId20"/>
          <a:stretch>
            <a:fillRect/>
          </a:stretch>
        </p:blipFill>
        <p:spPr>
          <a:xfrm>
            <a:off x="11688114" y="5670531"/>
            <a:ext cx="1697164" cy="1406163"/>
          </a:xfrm>
          <a:prstGeom prst="rect">
            <a:avLst/>
          </a:prstGeom>
        </p:spPr>
      </p:pic>
      <p:pic>
        <p:nvPicPr>
          <p:cNvPr id="41" name="Picture 4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958096" y="5687304"/>
            <a:ext cx="1697164" cy="1501981"/>
          </a:xfrm>
          <a:prstGeom prst="rect">
            <a:avLst/>
          </a:prstGeom>
        </p:spPr>
      </p:pic>
      <p:pic>
        <p:nvPicPr>
          <p:cNvPr id="42" name="Picture 4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958096" y="7189285"/>
            <a:ext cx="1697164" cy="1501981"/>
          </a:xfrm>
          <a:prstGeom prst="rect">
            <a:avLst/>
          </a:prstGeom>
        </p:spPr>
      </p:pic>
      <p:pic>
        <p:nvPicPr>
          <p:cNvPr id="43" name="Picture 42"/>
          <p:cNvPicPr>
            <a:picLocks noChangeAspect="1"/>
          </p:cNvPicPr>
          <p:nvPr/>
        </p:nvPicPr>
        <p:blipFill>
          <a:blip r:embed="rId20"/>
          <a:stretch>
            <a:fillRect/>
          </a:stretch>
        </p:blipFill>
        <p:spPr>
          <a:xfrm>
            <a:off x="5717298" y="7713112"/>
            <a:ext cx="3546111" cy="2938084"/>
          </a:xfrm>
          <a:prstGeom prst="rect">
            <a:avLst/>
          </a:prstGeom>
        </p:spPr>
      </p:pic>
      <p:sp>
        <p:nvSpPr>
          <p:cNvPr id="45" name="TextBox 44"/>
          <p:cNvSpPr txBox="1"/>
          <p:nvPr/>
        </p:nvSpPr>
        <p:spPr>
          <a:xfrm>
            <a:off x="5683916" y="7510486"/>
            <a:ext cx="133475" cy="261610"/>
          </a:xfrm>
          <a:prstGeom prst="rect">
            <a:avLst/>
          </a:prstGeom>
          <a:noFill/>
        </p:spPr>
        <p:txBody>
          <a:bodyPr wrap="square" rtlCol="0">
            <a:spAutoFit/>
          </a:bodyPr>
          <a:lstStyle/>
          <a:p>
            <a:r>
              <a:rPr lang="en-AU" sz="1100" dirty="0" err="1"/>
              <a:t>i</a:t>
            </a:r>
            <a:endParaRPr lang="en-AU" sz="1200" dirty="0"/>
          </a:p>
        </p:txBody>
      </p:sp>
    </p:spTree>
    <p:extLst>
      <p:ext uri="{BB962C8B-B14F-4D97-AF65-F5344CB8AC3E}">
        <p14:creationId xmlns:p14="http://schemas.microsoft.com/office/powerpoint/2010/main" val="1342193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15812</TotalTime>
  <Words>2362</Words>
  <Application>Microsoft Office PowerPoint</Application>
  <PresentationFormat>A3 Paper (297x420 mm)</PresentationFormat>
  <Paragraphs>111</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221</cp:revision>
  <dcterms:created xsi:type="dcterms:W3CDTF">2017-05-24T05:40:48Z</dcterms:created>
  <dcterms:modified xsi:type="dcterms:W3CDTF">2017-07-11T06:25:52Z</dcterms:modified>
</cp:coreProperties>
</file>