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298" r:id="rId3"/>
    <p:sldId id="300" r:id="rId4"/>
    <p:sldId id="299" r:id="rId5"/>
    <p:sldId id="293" r:id="rId6"/>
    <p:sldId id="270" r:id="rId7"/>
    <p:sldId id="262" r:id="rId8"/>
    <p:sldId id="278" r:id="rId9"/>
    <p:sldId id="263" r:id="rId10"/>
    <p:sldId id="277" r:id="rId11"/>
    <p:sldId id="265" r:id="rId12"/>
    <p:sldId id="296" r:id="rId13"/>
    <p:sldId id="295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78366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95DEC-AA6F-442B-915E-8DD6A1940910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20745-CF59-4085-85AB-700AD8916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8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Around 60%</a:t>
            </a:r>
            <a:r>
              <a:rPr lang="en-AU" baseline="0" dirty="0" smtClean="0"/>
              <a:t> of the protein in our </a:t>
            </a:r>
            <a:r>
              <a:rPr lang="en-AU" baseline="0" dirty="0" err="1" smtClean="0"/>
              <a:t>euc</a:t>
            </a:r>
            <a:r>
              <a:rPr lang="en-AU" baseline="0" dirty="0" smtClean="0"/>
              <a:t> leaves was accounted for by photosynthesis proteins. 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mean abundances of the different functional</a:t>
            </a:r>
            <a:r>
              <a:rPr lang="en-AU" baseline="0" dirty="0" smtClean="0"/>
              <a:t> categories</a:t>
            </a:r>
            <a:r>
              <a:rPr lang="en-AU" dirty="0" smtClean="0"/>
              <a:t> shift around – as different samples have different proportions of protein within a</a:t>
            </a:r>
            <a:r>
              <a:rPr lang="en-AU" baseline="0" dirty="0" smtClean="0"/>
              <a:t> given functional category at a given rank.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There are some gaps in the data here because of the cumulative summing code I used – it finds the average proportion of total protein for a given rank, and if there aren’t any proteins from that rank for a particular functional category then there’s a gap. Or</a:t>
            </a:r>
            <a:r>
              <a:rPr lang="en-AU" baseline="0" dirty="0" smtClean="0"/>
              <a:t> just</a:t>
            </a:r>
            <a:r>
              <a:rPr lang="en-AU" dirty="0" smtClean="0"/>
              <a:t> a point if there was just one sample with a protein at that rank.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categories that have super abundant proteins – that would be Rubisco</a:t>
            </a:r>
            <a:r>
              <a:rPr lang="en-AU" baseline="0" dirty="0" smtClean="0"/>
              <a:t> in the Calvin cycle and ATP synthase – start off being the most abundant but are gradually replaced as we increase the number of proteins. 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70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63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41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Disentangling </a:t>
            </a:r>
            <a:r>
              <a:rPr lang="en-AU" dirty="0" err="1" smtClean="0"/>
              <a:t>precip</a:t>
            </a:r>
            <a:r>
              <a:rPr lang="en-AU" dirty="0" smtClean="0"/>
              <a:t> effect</a:t>
            </a:r>
            <a:r>
              <a:rPr lang="en-AU" baseline="0" dirty="0" smtClean="0"/>
              <a:t> – if you look at </a:t>
            </a:r>
            <a:r>
              <a:rPr lang="en-AU" baseline="0" dirty="0" err="1" smtClean="0"/>
              <a:t>precip</a:t>
            </a:r>
            <a:r>
              <a:rPr lang="en-AU" baseline="0" dirty="0" smtClean="0"/>
              <a:t> over just the last year, there’s a much weaker correlation. Could mean that we’re really interested in time averaged effect on vegetation structure and light </a:t>
            </a:r>
            <a:r>
              <a:rPr lang="en-AU" baseline="0" dirty="0" err="1" smtClean="0"/>
              <a:t>evnrio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12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Disentangling </a:t>
            </a:r>
            <a:r>
              <a:rPr lang="en-AU" dirty="0" err="1" smtClean="0"/>
              <a:t>precip</a:t>
            </a:r>
            <a:r>
              <a:rPr lang="en-AU" dirty="0" smtClean="0"/>
              <a:t> effect</a:t>
            </a:r>
            <a:r>
              <a:rPr lang="en-AU" baseline="0" dirty="0" smtClean="0"/>
              <a:t> – if you look at </a:t>
            </a:r>
            <a:r>
              <a:rPr lang="en-AU" baseline="0" dirty="0" err="1" smtClean="0"/>
              <a:t>precip</a:t>
            </a:r>
            <a:r>
              <a:rPr lang="en-AU" baseline="0" dirty="0" smtClean="0"/>
              <a:t> over just the last year, there’s a much weaker correlation. Could mean that we’re really interested in time averaged effect on vegetation structure and light </a:t>
            </a:r>
            <a:r>
              <a:rPr lang="en-AU" baseline="0" dirty="0" err="1" smtClean="0"/>
              <a:t>evnrio</a:t>
            </a: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13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98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08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Photosystem abundance tracks total protein abundance less tightly than Calvin cycle abundance does. Leaves</a:t>
            </a:r>
            <a:r>
              <a:rPr lang="en-AU" baseline="0" dirty="0" smtClean="0"/>
              <a:t> have more scope to alter proportional investment in photosystem proteins than Calvin cycle proteins.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Optimisation of carboxylation capacity more likely to be achieved by altering total leaf protein. One way to do this is by changing leaf mass per area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10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Leaves don’t produce more photosystem proteins as they become thicker, but they do produce more Calvin</a:t>
            </a:r>
            <a:r>
              <a:rPr lang="en-AU" baseline="0" dirty="0" smtClean="0"/>
              <a:t> cycle proteins (and pretty much every other category of protein). Suggests that carboxylation capacity is added by leaf thickening but there is no effect on light capture.</a:t>
            </a:r>
          </a:p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20745-CF59-4085-85AB-700AD891617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42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5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3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6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3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6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33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8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8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EA5E-5C9C-4DF9-A116-626E51481C23}" type="datetimeFigureOut">
              <a:rPr lang="en-AU" smtClean="0"/>
              <a:t>11/05/2017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5934-07A1-43CC-9975-ACD5030B31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40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18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iff"/><Relationship Id="rId4" Type="http://schemas.openxmlformats.org/officeDocument/2006/relationships/image" Target="../media/image2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iff"/><Relationship Id="rId4" Type="http://schemas.openxmlformats.org/officeDocument/2006/relationships/image" Target="../media/image29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02" y="341957"/>
            <a:ext cx="9567732" cy="59251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8592" y="263951"/>
            <a:ext cx="467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What’s in a leaf?</a:t>
            </a:r>
            <a:endParaRPr lang="en-A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68102" y="6357714"/>
            <a:ext cx="865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Leaf protein content ranges between 3 - 39 % of leaf dry mass (mean = 12 %, </a:t>
            </a:r>
            <a:r>
              <a:rPr lang="en-AU" dirty="0" err="1" smtClean="0"/>
              <a:t>stdev</a:t>
            </a:r>
            <a:r>
              <a:rPr lang="en-AU" dirty="0" smtClean="0"/>
              <a:t> = 4 %)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79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377" y="893378"/>
            <a:ext cx="5316212" cy="4696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4" y="893378"/>
            <a:ext cx="5316212" cy="4696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9450" y="4417857"/>
            <a:ext cx="110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 = 0.82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758658" y="4417857"/>
            <a:ext cx="12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 = 0.95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109734" y="147679"/>
            <a:ext cx="998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/>
              <a:t>Room to move? Variation in proportional allocation</a:t>
            </a:r>
            <a:endParaRPr lang="en-AU" sz="3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96027"/>
              </p:ext>
            </p:extLst>
          </p:nvPr>
        </p:nvGraphicFramePr>
        <p:xfrm>
          <a:off x="912264" y="5694484"/>
          <a:ext cx="10415751" cy="110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Photosystems 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2.5-fold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Calvin</a:t>
                      </a:r>
                      <a:r>
                        <a:rPr lang="en-AU" baseline="0" dirty="0" smtClean="0"/>
                        <a:t> cycle </a:t>
                      </a:r>
                      <a:r>
                        <a:rPr lang="en-AU" dirty="0" smtClean="0"/>
                        <a:t>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0.339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1.3-fold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0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40302" y="1055859"/>
            <a:ext cx="4023303" cy="2852274"/>
            <a:chOff x="4162949" y="3956891"/>
            <a:chExt cx="4023303" cy="28522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949" y="3956891"/>
              <a:ext cx="3163399" cy="285227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56885" y="6128920"/>
              <a:ext cx="2129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p </a:t>
              </a:r>
              <a:r>
                <a:rPr lang="en-AU" sz="1200" dirty="0"/>
                <a:t>= 0.01, R</a:t>
              </a:r>
              <a:r>
                <a:rPr lang="en-AU" sz="1200" baseline="30000" dirty="0"/>
                <a:t>2</a:t>
              </a:r>
              <a:r>
                <a:rPr lang="en-AU" sz="1200" dirty="0"/>
                <a:t> = 0.20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844940" y="3956891"/>
            <a:ext cx="4136812" cy="2852274"/>
            <a:chOff x="7844940" y="3956891"/>
            <a:chExt cx="4136812" cy="285227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940" y="3956891"/>
              <a:ext cx="3163399" cy="285227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294354" y="6128921"/>
              <a:ext cx="168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p </a:t>
              </a:r>
              <a:r>
                <a:rPr lang="en-AU" sz="1200" dirty="0"/>
                <a:t>= 0.15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96160" y="1055859"/>
            <a:ext cx="4209741" cy="2852274"/>
            <a:chOff x="4196160" y="971779"/>
            <a:chExt cx="4209741" cy="28522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160" y="971779"/>
              <a:ext cx="3163399" cy="285227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718503" y="3046680"/>
              <a:ext cx="1687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p = 0.88</a:t>
              </a:r>
              <a:endParaRPr lang="en-AU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14271" y="3956891"/>
            <a:ext cx="3851772" cy="2852274"/>
            <a:chOff x="7808211" y="1104617"/>
            <a:chExt cx="3851772" cy="28522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11" y="1104617"/>
              <a:ext cx="3163399" cy="28522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9658326" y="3046681"/>
              <a:ext cx="2001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p &lt; 0.001, </a:t>
              </a:r>
              <a:r>
                <a:rPr lang="en-AU" sz="1200" dirty="0"/>
                <a:t>R</a:t>
              </a:r>
              <a:r>
                <a:rPr lang="en-AU" sz="1200" baseline="30000" dirty="0"/>
                <a:t>2</a:t>
              </a:r>
              <a:r>
                <a:rPr lang="en-AU" sz="1200" dirty="0"/>
                <a:t> </a:t>
              </a:r>
              <a:r>
                <a:rPr lang="en-AU" sz="1200" dirty="0" smtClean="0"/>
                <a:t>= 0.26 </a:t>
              </a:r>
              <a:endParaRPr lang="en-AU" sz="12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1" y="1918880"/>
            <a:ext cx="3249886" cy="32498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05693" y="4383835"/>
            <a:ext cx="240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 &lt; 0.001, R</a:t>
            </a:r>
            <a:r>
              <a:rPr lang="en-AU" sz="1200" baseline="30000" dirty="0" smtClean="0"/>
              <a:t>2</a:t>
            </a:r>
            <a:r>
              <a:rPr lang="en-AU" sz="1200" dirty="0" smtClean="0"/>
              <a:t> = </a:t>
            </a:r>
            <a:r>
              <a:rPr lang="en-AU" sz="1200" dirty="0" smtClean="0"/>
              <a:t>0.30, 74 % increase</a:t>
            </a:r>
            <a:endParaRPr lang="en-AU" sz="1200" dirty="0" smtClean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87958" y="126756"/>
            <a:ext cx="10488694" cy="779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Influence of leaf anatomy on protein abundance</a:t>
            </a:r>
            <a:endParaRPr lang="en-A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265960" y="796146"/>
            <a:ext cx="13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Calvin cycle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9143962" y="787510"/>
            <a:ext cx="15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Photosystems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7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1" y="107730"/>
            <a:ext cx="3982657" cy="3186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3" y="220591"/>
            <a:ext cx="3982657" cy="31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81" y="3522330"/>
            <a:ext cx="3982657" cy="318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81" y="3522330"/>
            <a:ext cx="3982657" cy="31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84" y="200153"/>
            <a:ext cx="4006498" cy="3205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82" y="200153"/>
            <a:ext cx="4006498" cy="3205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84" y="3566004"/>
            <a:ext cx="4006498" cy="3205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082" y="3566004"/>
            <a:ext cx="4006498" cy="32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87" y="3331549"/>
            <a:ext cx="4279650" cy="34237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37" y="3371581"/>
            <a:ext cx="4179570" cy="3343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87" y="136635"/>
            <a:ext cx="4179570" cy="3343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37" y="136635"/>
            <a:ext cx="4179570" cy="3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7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52" y="513943"/>
            <a:ext cx="8211696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6" y="189186"/>
            <a:ext cx="1002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4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6" y="220717"/>
            <a:ext cx="1002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4" y="1533963"/>
            <a:ext cx="3273414" cy="470116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372126"/>
            <a:ext cx="9231086" cy="77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Optimising the photosynthetic apparatus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560585" y="1853240"/>
            <a:ext cx="7241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Co-ordination hypothesis</a:t>
            </a:r>
            <a:r>
              <a:rPr lang="en-AU" sz="2400" dirty="0" smtClean="0"/>
              <a:t>: leaves should optimise protein allocation so that photosynthesis is co-limited by light capture and carboxylation capacity</a:t>
            </a: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280738" y="3474946"/>
            <a:ext cx="50287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Protein allocation to </a:t>
            </a:r>
            <a:r>
              <a:rPr lang="en-AU" sz="2000" b="1" dirty="0" smtClean="0"/>
              <a:t>photosystems </a:t>
            </a:r>
            <a:r>
              <a:rPr lang="en-AU" sz="2000" dirty="0" smtClean="0"/>
              <a:t>should: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Decrease with increasing light</a:t>
            </a:r>
          </a:p>
          <a:p>
            <a:endParaRPr lang="en-AU" sz="2000" dirty="0" smtClean="0"/>
          </a:p>
          <a:p>
            <a:r>
              <a:rPr lang="en-AU" sz="2000" dirty="0" smtClean="0"/>
              <a:t>Protein allocation to </a:t>
            </a:r>
            <a:r>
              <a:rPr lang="en-AU" sz="2000" b="1" dirty="0" smtClean="0"/>
              <a:t>Calvin cycle </a:t>
            </a:r>
            <a:r>
              <a:rPr lang="en-AU" sz="2000" dirty="0" smtClean="0"/>
              <a:t>should: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Increase with increasing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Decrease with increasing water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1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367673" y="308730"/>
            <a:ext cx="9350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Allocation to photosystems is greater in low light</a:t>
            </a:r>
            <a:endParaRPr lang="en-AU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04789"/>
              </p:ext>
            </p:extLst>
          </p:nvPr>
        </p:nvGraphicFramePr>
        <p:xfrm>
          <a:off x="953814" y="5931913"/>
          <a:ext cx="10415751" cy="7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Photosystems 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2.5-fold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9" y="1950766"/>
            <a:ext cx="5347988" cy="3305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93" y="1950766"/>
            <a:ext cx="5347988" cy="33057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11577" y="4435247"/>
            <a:ext cx="361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</a:t>
            </a:r>
            <a:r>
              <a:rPr lang="en-AU" dirty="0" smtClean="0"/>
              <a:t>= 0.39, 35 % decline</a:t>
            </a:r>
          </a:p>
          <a:p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6846508" y="4435247"/>
            <a:ext cx="3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&lt; 0.001, R</a:t>
            </a:r>
            <a:r>
              <a:rPr lang="en-AU" baseline="30000" dirty="0" smtClean="0"/>
              <a:t>2</a:t>
            </a:r>
            <a:r>
              <a:rPr lang="en-AU" dirty="0" smtClean="0"/>
              <a:t> = </a:t>
            </a:r>
            <a:r>
              <a:rPr lang="en-AU" dirty="0" smtClean="0"/>
              <a:t>0.32, 33 </a:t>
            </a:r>
            <a:r>
              <a:rPr lang="en-AU" dirty="0" smtClean="0"/>
              <a:t>% decline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2606566" y="5076497"/>
            <a:ext cx="1629103" cy="18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732494" y="5076497"/>
            <a:ext cx="2819892" cy="18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2532992" y="4981845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Canopy openness (%)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8166277" y="4981845"/>
            <a:ext cx="22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Irradiance (MJ/m</a:t>
            </a:r>
            <a:r>
              <a:rPr lang="en-AU" baseline="30000" dirty="0" smtClean="0"/>
              <a:t>2</a:t>
            </a:r>
            <a:r>
              <a:rPr lang="en-AU" dirty="0" smtClean="0"/>
              <a:t>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9" y="1950766"/>
            <a:ext cx="5347988" cy="3305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93" y="1950766"/>
            <a:ext cx="5347988" cy="33057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4676" y="17801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35" y="1780194"/>
            <a:ext cx="899950" cy="8999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58315" y="1780195"/>
            <a:ext cx="5592145" cy="362015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74" y="1780194"/>
            <a:ext cx="899950" cy="89995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367673" y="308730"/>
            <a:ext cx="9350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Allocation to photosystems is greater in low light</a:t>
            </a:r>
            <a:endParaRPr lang="en-A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11577" y="4435247"/>
            <a:ext cx="36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</a:t>
            </a:r>
            <a:r>
              <a:rPr lang="en-AU" b="1" dirty="0" smtClean="0"/>
              <a:t>0.39, 35 </a:t>
            </a:r>
            <a:r>
              <a:rPr lang="en-AU" b="1" dirty="0" smtClean="0"/>
              <a:t>% decline</a:t>
            </a:r>
            <a:endParaRPr lang="en-A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46508" y="4435247"/>
            <a:ext cx="340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&lt; 0.001,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</a:t>
            </a:r>
            <a:r>
              <a:rPr lang="en-AU" b="1" dirty="0" smtClean="0"/>
              <a:t>0.32, 33 </a:t>
            </a:r>
            <a:r>
              <a:rPr lang="en-AU" b="1" dirty="0" smtClean="0"/>
              <a:t>% decline</a:t>
            </a:r>
            <a:endParaRPr lang="en-AU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49342"/>
              </p:ext>
            </p:extLst>
          </p:nvPr>
        </p:nvGraphicFramePr>
        <p:xfrm>
          <a:off x="953814" y="5931913"/>
          <a:ext cx="10415751" cy="7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Photosystems 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2.5-fold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606566" y="5076497"/>
            <a:ext cx="1629103" cy="18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7732494" y="5076497"/>
            <a:ext cx="2819892" cy="18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2532992" y="4981845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Canopy openness (%)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8166277" y="4981845"/>
            <a:ext cx="22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Irradiance (MJ/m</a:t>
            </a:r>
            <a:r>
              <a:rPr lang="en-AU" baseline="30000" dirty="0" smtClean="0"/>
              <a:t>2</a:t>
            </a:r>
            <a:r>
              <a:rPr lang="en-AU" dirty="0" smtClean="0"/>
              <a:t>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2" y="2207562"/>
            <a:ext cx="3776490" cy="25479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0" y="2207562"/>
            <a:ext cx="3776490" cy="25479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36" y="2207562"/>
            <a:ext cx="3776490" cy="2547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</a:t>
            </a:r>
            <a:r>
              <a:rPr lang="en-AU" dirty="0" smtClean="0"/>
              <a:t>0.07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550897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</a:t>
            </a:r>
            <a:r>
              <a:rPr lang="en-AU" dirty="0" smtClean="0"/>
              <a:t>0.08</a:t>
            </a:r>
            <a:endParaRPr lang="en-AU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13490" y="294130"/>
            <a:ext cx="9616965" cy="1325563"/>
          </a:xfrm>
        </p:spPr>
        <p:txBody>
          <a:bodyPr>
            <a:normAutofit/>
          </a:bodyPr>
          <a:lstStyle/>
          <a:p>
            <a:r>
              <a:rPr lang="en-AU" sz="3200" dirty="0" smtClean="0"/>
              <a:t>Trends in proportional abundance of Calvin cycle proteins</a:t>
            </a:r>
            <a:endParaRPr lang="en-A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63086" y="3591613"/>
            <a:ext cx="32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=0.02, R</a:t>
            </a:r>
            <a:r>
              <a:rPr lang="en-AU" baseline="30000" dirty="0" smtClean="0"/>
              <a:t>2</a:t>
            </a:r>
            <a:r>
              <a:rPr lang="en-AU" dirty="0" smtClean="0"/>
              <a:t> = 0.16, </a:t>
            </a:r>
            <a:r>
              <a:rPr lang="en-AU" dirty="0" smtClean="0"/>
              <a:t>9 </a:t>
            </a:r>
            <a:r>
              <a:rPr lang="en-AU" dirty="0" smtClean="0"/>
              <a:t>% increase</a:t>
            </a:r>
            <a:endParaRPr lang="en-AU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12113"/>
              </p:ext>
            </p:extLst>
          </p:nvPr>
        </p:nvGraphicFramePr>
        <p:xfrm>
          <a:off x="953814" y="5532524"/>
          <a:ext cx="10415751" cy="7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Calvin</a:t>
                      </a:r>
                      <a:r>
                        <a:rPr lang="en-AU" baseline="0" dirty="0" smtClean="0"/>
                        <a:t> cycle </a:t>
                      </a:r>
                      <a:r>
                        <a:rPr lang="en-AU" dirty="0" smtClean="0"/>
                        <a:t>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0.339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1.3-fold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65738" y="4614041"/>
            <a:ext cx="956441" cy="141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5234949" y="4608330"/>
            <a:ext cx="1996168" cy="1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9244645" y="4625808"/>
            <a:ext cx="1996168" cy="1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281264" y="4528024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Canopy openness (%)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5252314" y="4525168"/>
            <a:ext cx="22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Irradiance (MJ/m</a:t>
            </a:r>
            <a:r>
              <a:rPr lang="en-AU" baseline="30000" dirty="0" smtClean="0"/>
              <a:t>2</a:t>
            </a:r>
            <a:r>
              <a:rPr lang="en-AU" dirty="0" smtClean="0"/>
              <a:t>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9269072" y="4521847"/>
            <a:ext cx="23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Precipitation (mm/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68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2" y="2207562"/>
            <a:ext cx="3776490" cy="2547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0" y="2207562"/>
            <a:ext cx="3776490" cy="2547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36" y="2207562"/>
            <a:ext cx="3776490" cy="2547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</a:t>
            </a:r>
            <a:r>
              <a:rPr lang="en-AU" dirty="0" smtClean="0"/>
              <a:t>0.07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8550897" y="3591613"/>
            <a:ext cx="202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 = </a:t>
            </a:r>
            <a:r>
              <a:rPr lang="en-AU" dirty="0" smtClean="0"/>
              <a:t>0.08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4131557" y="1982878"/>
            <a:ext cx="3965376" cy="29044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60" y="3591612"/>
            <a:ext cx="659294" cy="75324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2966" y="1982878"/>
            <a:ext cx="3965376" cy="2904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8141129" y="1982878"/>
            <a:ext cx="3965376" cy="2904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53814" y="294130"/>
            <a:ext cx="10176641" cy="1325563"/>
          </a:xfrm>
        </p:spPr>
        <p:txBody>
          <a:bodyPr>
            <a:normAutofit/>
          </a:bodyPr>
          <a:lstStyle/>
          <a:p>
            <a:r>
              <a:rPr lang="en-AU" sz="3200" dirty="0" smtClean="0"/>
              <a:t>Environmental trends in abundance of Calvin </a:t>
            </a:r>
            <a:r>
              <a:rPr lang="en-AU" sz="3600" dirty="0" smtClean="0"/>
              <a:t>cycle</a:t>
            </a:r>
            <a:r>
              <a:rPr lang="en-AU" sz="3200" dirty="0" smtClean="0"/>
              <a:t> proteins</a:t>
            </a:r>
            <a:endParaRPr lang="en-A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63086" y="3591613"/>
            <a:ext cx="32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 =0.02, R</a:t>
            </a:r>
            <a:r>
              <a:rPr lang="en-AU" b="1" baseline="30000" dirty="0" smtClean="0"/>
              <a:t>2</a:t>
            </a:r>
            <a:r>
              <a:rPr lang="en-AU" b="1" dirty="0" smtClean="0"/>
              <a:t> = 0.16, </a:t>
            </a:r>
            <a:r>
              <a:rPr lang="en-AU" b="1" dirty="0" smtClean="0"/>
              <a:t>9 </a:t>
            </a:r>
            <a:r>
              <a:rPr lang="en-AU" b="1" dirty="0" smtClean="0"/>
              <a:t>% increase</a:t>
            </a:r>
            <a:endParaRPr lang="en-AU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33655"/>
              </p:ext>
            </p:extLst>
          </p:nvPr>
        </p:nvGraphicFramePr>
        <p:xfrm>
          <a:off x="953814" y="5532524"/>
          <a:ext cx="10415751" cy="7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487"/>
                <a:gridCol w="1443521"/>
                <a:gridCol w="1455965"/>
                <a:gridCol w="1368856"/>
                <a:gridCol w="1443521"/>
                <a:gridCol w="1804401"/>
              </a:tblGrid>
              <a:tr h="36227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Min.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Max.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Std.</a:t>
                      </a:r>
                      <a:r>
                        <a:rPr lang="en-AU" baseline="0" dirty="0" smtClean="0"/>
                        <a:t> dev.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Magnitude</a:t>
                      </a:r>
                      <a:endParaRPr lang="en-AU" dirty="0"/>
                    </a:p>
                  </a:txBody>
                  <a:tcPr/>
                </a:tc>
              </a:tr>
              <a:tr h="367302">
                <a:tc>
                  <a:txBody>
                    <a:bodyPr/>
                    <a:lstStyle/>
                    <a:p>
                      <a:r>
                        <a:rPr lang="en-AU" dirty="0" smtClean="0"/>
                        <a:t>Calvin</a:t>
                      </a:r>
                      <a:r>
                        <a:rPr lang="en-AU" baseline="0" dirty="0" smtClean="0"/>
                        <a:t> cycle </a:t>
                      </a:r>
                      <a:r>
                        <a:rPr lang="en-AU" dirty="0" smtClean="0"/>
                        <a:t>(proportion)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0.339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1.3-fold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765738" y="4614041"/>
            <a:ext cx="956441" cy="141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234949" y="4608330"/>
            <a:ext cx="1996168" cy="1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9244645" y="4625808"/>
            <a:ext cx="1996168" cy="1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1281264" y="4528024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Canopy openness (%)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5252314" y="4525168"/>
            <a:ext cx="223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Irradiance (MJ/m</a:t>
            </a:r>
            <a:r>
              <a:rPr lang="en-AU" baseline="30000" dirty="0" smtClean="0"/>
              <a:t>2</a:t>
            </a:r>
            <a:r>
              <a:rPr lang="en-AU" dirty="0" smtClean="0"/>
              <a:t>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9269072" y="4521847"/>
            <a:ext cx="233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Precipitation (mm/</a:t>
            </a:r>
            <a:r>
              <a:rPr lang="en-AU" dirty="0" err="1" smtClean="0"/>
              <a:t>yr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54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13876</TotalTime>
  <Words>722</Words>
  <Application>Microsoft Office PowerPoint</Application>
  <PresentationFormat>Widescreen</PresentationFormat>
  <Paragraphs>129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in proportional abundance of Calvin cycle proteins</vt:lpstr>
      <vt:lpstr>Environmental trends in abundance of Calvin cycle proteins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of Science</dc:creator>
  <cp:lastModifiedBy>Faculty of Science</cp:lastModifiedBy>
  <cp:revision>131</cp:revision>
  <dcterms:created xsi:type="dcterms:W3CDTF">2017-03-29T23:46:05Z</dcterms:created>
  <dcterms:modified xsi:type="dcterms:W3CDTF">2017-05-11T03:50:24Z</dcterms:modified>
</cp:coreProperties>
</file>