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4643" autoAdjust="0"/>
  </p:normalViewPr>
  <p:slideViewPr>
    <p:cSldViewPr snapToGrid="0">
      <p:cViewPr varScale="1">
        <p:scale>
          <a:sx n="39" d="100"/>
          <a:sy n="39" d="100"/>
        </p:scale>
        <p:origin x="238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B1FCB-FFF7-4A61-A5C6-C50455374D1F}" type="datetimeFigureOut">
              <a:rPr lang="en-AU" smtClean="0"/>
              <a:t>8/05/2018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5A9F-F398-41FE-A401-97529ED2DCBD}" type="slidenum">
              <a:rPr lang="en-AU" smtClean="0"/>
              <a:t>‹#›</a:t>
            </a:fld>
            <a:endParaRPr lang="en-AU"/>
          </a:p>
        </p:txBody>
      </p:sp>
    </p:spTree>
    <p:extLst>
      <p:ext uri="{BB962C8B-B14F-4D97-AF65-F5344CB8AC3E}">
        <p14:creationId xmlns:p14="http://schemas.microsoft.com/office/powerpoint/2010/main" val="212108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33893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a:t>
            </a:r>
            <a:r>
              <a:rPr lang="en-AU" dirty="0" err="1" smtClean="0"/>
              <a:t>Climograph</a:t>
            </a:r>
            <a:r>
              <a:rPr lang="en-AU" baseline="0" dirty="0" smtClean="0"/>
              <a:t> of sampling sites showing biome coverage (adapted from Whittaker 1975). </a:t>
            </a:r>
            <a:r>
              <a:rPr lang="en-AU" dirty="0" smtClean="0"/>
              <a:t>Mean annual temperature (</a:t>
            </a:r>
            <a:r>
              <a:rPr lang="en-AU" dirty="0" err="1" smtClean="0"/>
              <a:t>oC</a:t>
            </a:r>
            <a:r>
              <a:rPr lang="en-AU" dirty="0" smtClean="0"/>
              <a:t>) and mean annual precipitation (mm, log scaled) of sampling sites (triangles) were distributed orthogonally with respect to one another (r = ),</a:t>
            </a:r>
            <a:r>
              <a:rPr lang="en-AU" baseline="0" dirty="0" smtClean="0"/>
              <a:t> and six of the nine major biome types are represented by sampling sites.</a:t>
            </a:r>
            <a:endParaRPr lang="en-AU" dirty="0" smtClean="0"/>
          </a:p>
          <a:p>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 Protein functional composition</a:t>
            </a:r>
            <a:r>
              <a:rPr lang="en-AU" baseline="0" dirty="0" smtClean="0"/>
              <a:t> of the average eucalypt leaf.</a:t>
            </a:r>
            <a:r>
              <a:rPr lang="en-AU" b="0" dirty="0" smtClean="0"/>
              <a:t> </a:t>
            </a:r>
            <a:r>
              <a:rPr lang="en-AU" dirty="0" smtClean="0"/>
              <a:t>We used the Mercator protein functional annotation system (Lohse</a:t>
            </a:r>
            <a:r>
              <a:rPr lang="en-AU" baseline="0" dirty="0" smtClean="0"/>
              <a:t> et al. 2013</a:t>
            </a:r>
            <a:r>
              <a:rPr lang="en-AU" dirty="0" smtClean="0"/>
              <a:t>) to assign proteins to functional groupings. Here we show the average abundances of proteins associated with the major functional groupings in eucalypt leaves; angular fraction indicates the proportion of protein associated with a named functional category. 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a:t>
            </a:r>
            <a:r>
              <a:rPr lang="en-AU" strike="sngStrike" baseline="0" dirty="0" smtClean="0"/>
              <a:t>protein synthesis, folding and degradation is the second largest top-level category.</a:t>
            </a:r>
            <a:r>
              <a:rPr lang="en-AU" dirty="0" smtClean="0"/>
              <a:t> % values represent</a:t>
            </a:r>
            <a:r>
              <a:rPr lang="en-AU" baseline="0" dirty="0" smtClean="0"/>
              <a:t> averages of leaf 324 samples across 32 eucalypt species.</a:t>
            </a:r>
            <a:endParaRPr lang="en-AU" dirty="0" smtClean="0"/>
          </a:p>
          <a:p>
            <a:endParaRPr lang="en-AU" dirty="0" smtClean="0"/>
          </a:p>
          <a:p>
            <a:r>
              <a:rPr lang="en-AU" dirty="0" smtClean="0"/>
              <a:t>d.</a:t>
            </a:r>
            <a:r>
              <a:rPr lang="en-AU" baseline="0" dirty="0" smtClean="0"/>
              <a:t>) Abundance of photosynthesis-related proteins in the average eucalypt leaf.</a:t>
            </a:r>
          </a:p>
          <a:p>
            <a:endParaRPr lang="en-AU" dirty="0" smtClean="0"/>
          </a:p>
          <a:p>
            <a:r>
              <a:rPr lang="en-AU" sz="1200" b="0" i="0" kern="1200" dirty="0" smtClean="0">
                <a:solidFill>
                  <a:schemeClr val="tx1"/>
                </a:solidFill>
                <a:effectLst/>
                <a:latin typeface="+mn-lt"/>
                <a:ea typeface="+mn-ea"/>
                <a:cs typeface="+mn-cs"/>
              </a:rPr>
              <a:t>Whittaker, R.H. 1975. </a:t>
            </a:r>
            <a:r>
              <a:rPr lang="en-AU" sz="1200" b="0" i="1" kern="1200" dirty="0" smtClean="0">
                <a:solidFill>
                  <a:schemeClr val="tx1"/>
                </a:solidFill>
                <a:effectLst/>
                <a:latin typeface="+mn-lt"/>
                <a:ea typeface="+mn-ea"/>
                <a:cs typeface="+mn-cs"/>
              </a:rPr>
              <a:t>Communities and Ecosystems.</a:t>
            </a:r>
            <a:r>
              <a:rPr lang="en-AU" sz="1200" b="0" i="0" kern="1200" dirty="0" smtClean="0">
                <a:solidFill>
                  <a:schemeClr val="tx1"/>
                </a:solidFill>
                <a:effectLst/>
                <a:latin typeface="+mn-lt"/>
                <a:ea typeface="+mn-ea"/>
                <a:cs typeface="+mn-cs"/>
              </a:rPr>
              <a:t> MacMillan Publishing, New York, USA.</a:t>
            </a:r>
          </a:p>
          <a:p>
            <a:pPr fontAlgn="t"/>
            <a:r>
              <a:rPr lang="en-AU" sz="1200" kern="1200" dirty="0" smtClean="0">
                <a:solidFill>
                  <a:schemeClr val="tx1"/>
                </a:solidFill>
                <a:effectLst/>
                <a:latin typeface="+mn-lt"/>
                <a:ea typeface="+mn-ea"/>
                <a:cs typeface="+mn-cs"/>
              </a:rPr>
              <a:t>Lohse, M., Nagel, A., Herter, T., May, P., </a:t>
            </a:r>
            <a:r>
              <a:rPr lang="en-AU" sz="1200" kern="1200" dirty="0" err="1" smtClean="0">
                <a:solidFill>
                  <a:schemeClr val="tx1"/>
                </a:solidFill>
                <a:effectLst/>
                <a:latin typeface="+mn-lt"/>
                <a:ea typeface="+mn-ea"/>
                <a:cs typeface="+mn-cs"/>
              </a:rPr>
              <a:t>Schroda</a:t>
            </a:r>
            <a:r>
              <a:rPr lang="en-AU" sz="1200" kern="1200" dirty="0" smtClean="0">
                <a:solidFill>
                  <a:schemeClr val="tx1"/>
                </a:solidFill>
                <a:effectLst/>
                <a:latin typeface="+mn-lt"/>
                <a:ea typeface="+mn-ea"/>
                <a:cs typeface="+mn-cs"/>
              </a:rPr>
              <a:t>, M., </a:t>
            </a:r>
            <a:r>
              <a:rPr lang="en-AU" sz="1200" kern="1200" dirty="0" err="1" smtClean="0">
                <a:solidFill>
                  <a:schemeClr val="tx1"/>
                </a:solidFill>
                <a:effectLst/>
                <a:latin typeface="+mn-lt"/>
                <a:ea typeface="+mn-ea"/>
                <a:cs typeface="+mn-cs"/>
              </a:rPr>
              <a:t>Zrenner</a:t>
            </a:r>
            <a:r>
              <a:rPr lang="en-AU" sz="1200" kern="1200" dirty="0" smtClean="0">
                <a:solidFill>
                  <a:schemeClr val="tx1"/>
                </a:solidFill>
                <a:effectLst/>
                <a:latin typeface="+mn-lt"/>
                <a:ea typeface="+mn-ea"/>
                <a:cs typeface="+mn-cs"/>
              </a:rPr>
              <a:t>, R., Stitt, M., &amp; </a:t>
            </a:r>
            <a:r>
              <a:rPr lang="en-AU" sz="1200" kern="1200" dirty="0" err="1" smtClean="0">
                <a:solidFill>
                  <a:schemeClr val="tx1"/>
                </a:solidFill>
                <a:effectLst/>
                <a:latin typeface="+mn-lt"/>
                <a:ea typeface="+mn-ea"/>
                <a:cs typeface="+mn-cs"/>
              </a:rPr>
              <a:t>Usadel</a:t>
            </a:r>
            <a:r>
              <a:rPr lang="en-AU" sz="1200" kern="1200" dirty="0" smtClean="0">
                <a:solidFill>
                  <a:schemeClr val="tx1"/>
                </a:solidFill>
                <a:effectLst/>
                <a:latin typeface="+mn-lt"/>
                <a:ea typeface="+mn-ea"/>
                <a:cs typeface="+mn-cs"/>
              </a:rPr>
              <a:t>, B. (2014). Mercator: a fast and simple web server for genome scale functional annotation of plant sequence data. </a:t>
            </a:r>
            <a:r>
              <a:rPr lang="en-AU" sz="1200" i="1" kern="1200" dirty="0" smtClean="0">
                <a:solidFill>
                  <a:schemeClr val="tx1"/>
                </a:solidFill>
                <a:effectLst/>
                <a:latin typeface="+mn-lt"/>
                <a:ea typeface="+mn-ea"/>
                <a:cs typeface="+mn-cs"/>
              </a:rPr>
              <a:t>Plant, cell &amp; environment</a:t>
            </a:r>
            <a:r>
              <a:rPr lang="en-AU" sz="1200" kern="1200" dirty="0" smtClean="0">
                <a:solidFill>
                  <a:schemeClr val="tx1"/>
                </a:solidFill>
                <a:effectLst/>
                <a:latin typeface="+mn-lt"/>
                <a:ea typeface="+mn-ea"/>
                <a:cs typeface="+mn-cs"/>
              </a:rPr>
              <a:t>, </a:t>
            </a:r>
            <a:r>
              <a:rPr lang="en-AU" sz="1200" i="1" kern="1200" dirty="0" smtClean="0">
                <a:solidFill>
                  <a:schemeClr val="tx1"/>
                </a:solidFill>
                <a:effectLst/>
                <a:latin typeface="+mn-lt"/>
                <a:ea typeface="+mn-ea"/>
                <a:cs typeface="+mn-cs"/>
              </a:rPr>
              <a:t>37</a:t>
            </a:r>
            <a:r>
              <a:rPr lang="en-AU" sz="1200" kern="1200" dirty="0" smtClean="0">
                <a:solidFill>
                  <a:schemeClr val="tx1"/>
                </a:solidFill>
                <a:effectLst/>
                <a:latin typeface="+mn-lt"/>
                <a:ea typeface="+mn-ea"/>
                <a:cs typeface="+mn-cs"/>
              </a:rPr>
              <a:t>(5), 1250-1258.</a:t>
            </a:r>
          </a:p>
          <a:p>
            <a:r>
              <a:rPr lang="en-AU" dirty="0" smtClean="0"/>
              <a:t/>
            </a:r>
            <a:br>
              <a:rPr lang="en-AU" dirty="0" smtClean="0"/>
            </a:b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88105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a:t>
            </a:r>
            <a:r>
              <a:rPr lang="en-AU" sz="1680" kern="1200" dirty="0" smtClean="0">
                <a:solidFill>
                  <a:schemeClr val="tx1"/>
                </a:solidFill>
                <a:effectLst/>
                <a:latin typeface="+mn-lt"/>
                <a:ea typeface="+mn-ea"/>
                <a:cs typeface="+mn-cs"/>
              </a:rPr>
              <a:t>9, </a:t>
            </a:r>
            <a:r>
              <a:rPr lang="en-AU" sz="1680" kern="1200" dirty="0" smtClean="0">
                <a:solidFill>
                  <a:schemeClr val="tx1"/>
                </a:solidFill>
                <a:effectLst/>
                <a:latin typeface="+mn-lt"/>
                <a:ea typeface="+mn-ea"/>
                <a:cs typeface="+mn-cs"/>
              </a:rPr>
              <a:t>3 leaves from each of 3 </a:t>
            </a:r>
            <a:r>
              <a:rPr lang="en-AU" sz="1680" kern="1200" dirty="0" smtClean="0">
                <a:solidFill>
                  <a:schemeClr val="tx1"/>
                </a:solidFill>
                <a:effectLst/>
                <a:latin typeface="+mn-lt"/>
                <a:ea typeface="+mn-ea"/>
                <a:cs typeface="+mn-cs"/>
              </a:rPr>
              <a:t>individuals</a:t>
            </a:r>
            <a:r>
              <a:rPr lang="en-AU" sz="1680" kern="1200" baseline="30000" dirty="0" smtClean="0">
                <a:solidFill>
                  <a:schemeClr val="tx1"/>
                </a:solidFill>
                <a:effectLst/>
                <a:latin typeface="+mn-lt"/>
                <a:ea typeface="+mn-ea"/>
                <a:cs typeface="+mn-cs"/>
              </a:rPr>
              <a:t>*</a:t>
            </a:r>
            <a:r>
              <a:rPr lang="en-AU" sz="1680" kern="120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baseline="30000" dirty="0" smtClean="0">
                <a:solidFill>
                  <a:schemeClr val="tx1"/>
                </a:solidFill>
                <a:effectLst/>
                <a:latin typeface="+mn-lt"/>
                <a:ea typeface="+mn-ea"/>
                <a:cs typeface="+mn-cs"/>
              </a:rPr>
              <a:t>*</a:t>
            </a:r>
            <a:r>
              <a:rPr lang="en-AU" sz="1680" kern="1200" dirty="0" smtClean="0">
                <a:solidFill>
                  <a:schemeClr val="tx1"/>
                </a:solidFill>
                <a:effectLst/>
                <a:latin typeface="+mn-lt"/>
                <a:ea typeface="+mn-ea"/>
                <a:cs typeface="+mn-cs"/>
              </a:rPr>
              <a:t> some</a:t>
            </a:r>
            <a:r>
              <a:rPr lang="en-AU" sz="1680" kern="1200" baseline="0" dirty="0" smtClean="0">
                <a:solidFill>
                  <a:schemeClr val="tx1"/>
                </a:solidFill>
                <a:effectLst/>
                <a:latin typeface="+mn-lt"/>
                <a:ea typeface="+mn-ea"/>
                <a:cs typeface="+mn-cs"/>
              </a:rPr>
              <a:t> species * site combinations had n &lt; 3</a:t>
            </a:r>
          </a:p>
          <a:p>
            <a:endParaRPr lang="en-AU" sz="168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680" kern="1200" dirty="0" smtClean="0">
                <a:solidFill>
                  <a:schemeClr val="tx1"/>
                </a:solidFill>
                <a:effectLst/>
                <a:latin typeface="+mn-lt"/>
                <a:ea typeface="+mn-ea"/>
                <a:cs typeface="+mn-cs"/>
              </a:rPr>
              <a:t>c.) Influence of leaf traits on photosynthetic protein </a:t>
            </a:r>
            <a:r>
              <a:rPr lang="en-AU" sz="1680" kern="1200" dirty="0" smtClean="0">
                <a:solidFill>
                  <a:schemeClr val="tx1"/>
                </a:solidFill>
                <a:effectLst/>
                <a:latin typeface="+mn-lt"/>
                <a:ea typeface="+mn-ea"/>
                <a:cs typeface="+mn-cs"/>
              </a:rPr>
              <a:t>abundance.</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Trends in abundance of photosystem proteins [symbol, colour] and Calvin cycle enzymes [symbol, colour] are shown in relation to: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total leaf protein</a:t>
            </a:r>
            <a:r>
              <a:rPr lang="en-AU" sz="1680" kern="1200" baseline="0" dirty="0" smtClean="0">
                <a:solidFill>
                  <a:schemeClr val="tx1"/>
                </a:solidFill>
                <a:effectLst/>
                <a:latin typeface="+mn-lt"/>
                <a:ea typeface="+mn-ea"/>
                <a:cs typeface="+mn-cs"/>
              </a:rPr>
              <a:t> per leaf area (mg/m2)</a:t>
            </a:r>
            <a:r>
              <a:rPr lang="en-AU" sz="1680" kern="1200" dirty="0" smtClean="0">
                <a:solidFill>
                  <a:schemeClr val="tx1"/>
                </a:solidFill>
                <a:effectLst/>
                <a:latin typeface="+mn-lt"/>
                <a:ea typeface="+mn-ea"/>
                <a:cs typeface="+mn-cs"/>
              </a:rPr>
              <a:t>,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leaf</a:t>
            </a:r>
            <a:r>
              <a:rPr lang="en-AU" sz="1680" kern="1200" baseline="0" dirty="0" smtClean="0">
                <a:solidFill>
                  <a:schemeClr val="tx1"/>
                </a:solidFill>
                <a:effectLst/>
                <a:latin typeface="+mn-lt"/>
                <a:ea typeface="+mn-ea"/>
                <a:cs typeface="+mn-cs"/>
              </a:rPr>
              <a:t> mass per area (g/m2),</a:t>
            </a:r>
            <a:r>
              <a:rPr lang="en-AU" sz="1680" kern="1200" dirty="0" smtClean="0">
                <a:solidFill>
                  <a:schemeClr val="tx1"/>
                </a:solidFill>
                <a:effectLst/>
                <a:latin typeface="+mn-lt"/>
                <a:ea typeface="+mn-ea"/>
                <a:cs typeface="+mn-cs"/>
              </a:rPr>
              <a:t> R2 = , modelled change (%) = , p = .</a:t>
            </a:r>
            <a:r>
              <a:rPr lang="en-AU" sz="1680" kern="1200" baseline="0" dirty="0" smtClean="0">
                <a:solidFill>
                  <a:schemeClr val="tx1"/>
                </a:solidFill>
                <a:effectLst/>
                <a:latin typeface="+mn-lt"/>
                <a:ea typeface="+mn-ea"/>
                <a:cs typeface="+mn-cs"/>
              </a:rPr>
              <a:t> Plot details are as described in Fig. </a:t>
            </a:r>
            <a:r>
              <a:rPr lang="en-AU" sz="1680" kern="1200" baseline="0" dirty="0" err="1" smtClean="0">
                <a:solidFill>
                  <a:schemeClr val="tx1"/>
                </a:solidFill>
                <a:effectLst/>
                <a:latin typeface="+mn-lt"/>
                <a:ea typeface="+mn-ea"/>
                <a:cs typeface="+mn-cs"/>
              </a:rPr>
              <a:t>Xb</a:t>
            </a:r>
            <a:r>
              <a:rPr lang="en-AU" sz="1680" kern="1200" baseline="0" dirty="0" smtClean="0">
                <a:solidFill>
                  <a:schemeClr val="tx1"/>
                </a:solidFill>
                <a:effectLst/>
                <a:latin typeface="+mn-lt"/>
                <a:ea typeface="+mn-ea"/>
                <a:cs typeface="+mn-cs"/>
              </a:rPr>
              <a:t>.</a:t>
            </a:r>
            <a:endParaRPr lang="en-AU" sz="1680" kern="1200" dirty="0" smtClean="0">
              <a:solidFill>
                <a:schemeClr val="tx1"/>
              </a:solidFill>
              <a:effectLst/>
              <a:latin typeface="+mn-lt"/>
              <a:ea typeface="+mn-ea"/>
              <a:cs typeface="+mn-cs"/>
            </a:endParaRP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a:t>
            </a:r>
            <a:r>
              <a:rPr lang="en-AU" sz="1680" kern="1200" dirty="0" smtClean="0">
                <a:solidFill>
                  <a:schemeClr val="tx1"/>
                </a:solidFill>
                <a:effectLst/>
                <a:latin typeface="+mn-lt"/>
                <a:ea typeface="+mn-ea"/>
                <a:cs typeface="+mn-cs"/>
              </a:rPr>
              <a:t>.);</a:t>
            </a:r>
          </a:p>
          <a:p>
            <a:endParaRPr lang="en-AU" sz="1680" kern="1200" baseline="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ii</a:t>
            </a:r>
            <a:r>
              <a:rPr lang="en-AU" sz="1680" kern="1200" dirty="0" smtClean="0">
                <a:solidFill>
                  <a:schemeClr val="tx1"/>
                </a:solidFill>
                <a:effectLst/>
                <a:latin typeface="+mn-lt"/>
                <a:ea typeface="+mn-ea"/>
                <a:cs typeface="+mn-cs"/>
              </a:rPr>
              <a:t>.) Per leaf area abundance of photosystems proteins (PS(area)) modelled by MAT and MAP (adjusted multiple R2 (adj.R2) =  , p(interaction) = , etc</a:t>
            </a:r>
            <a:r>
              <a:rPr lang="en-AU" sz="1680" kern="1200" dirty="0" smtClean="0">
                <a:solidFill>
                  <a:schemeClr val="tx1"/>
                </a:solidFill>
                <a:effectLst/>
                <a:latin typeface="+mn-lt"/>
                <a:ea typeface="+mn-ea"/>
                <a:cs typeface="+mn-cs"/>
              </a:rPr>
              <a:t>.);</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a:t>
            </a:r>
            <a:r>
              <a:rPr lang="en-AU" sz="1680" kern="1200" dirty="0" smtClean="0">
                <a:solidFill>
                  <a:schemeClr val="tx1"/>
                </a:solidFill>
                <a:effectLst/>
                <a:latin typeface="+mn-lt"/>
                <a:ea typeface="+mn-ea"/>
                <a:cs typeface="+mn-cs"/>
              </a:rPr>
              <a:t>.);</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a:t>
            </a:r>
            <a:r>
              <a:rPr lang="en-AU" sz="1680" kern="1200" dirty="0" smtClean="0">
                <a:solidFill>
                  <a:schemeClr val="tx1"/>
                </a:solidFill>
                <a:effectLst/>
                <a:latin typeface="+mn-lt"/>
                <a:ea typeface="+mn-ea"/>
                <a:cs typeface="+mn-cs"/>
              </a:rPr>
              <a:t>.).</a:t>
            </a:r>
            <a:endParaRPr lang="en-AU" sz="168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90391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8/05/2018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97313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8/05/2018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61604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8/05/2018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82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8/05/2018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428447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04FFC-C665-4B75-ABA2-871BBC76FE3C}" type="datetimeFigureOut">
              <a:rPr lang="en-AU" smtClean="0"/>
              <a:t>8/05/2018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447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0D04FFC-C665-4B75-ABA2-871BBC76FE3C}" type="datetimeFigureOut">
              <a:rPr lang="en-AU" smtClean="0"/>
              <a:t>8/05/2018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846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0D04FFC-C665-4B75-ABA2-871BBC76FE3C}" type="datetimeFigureOut">
              <a:rPr lang="en-AU" smtClean="0"/>
              <a:t>8/05/2018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5252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0D04FFC-C665-4B75-ABA2-871BBC76FE3C}" type="datetimeFigureOut">
              <a:rPr lang="en-AU" smtClean="0"/>
              <a:t>8/05/2018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3196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04FFC-C665-4B75-ABA2-871BBC76FE3C}" type="datetimeFigureOut">
              <a:rPr lang="en-AU" smtClean="0"/>
              <a:t>8/05/2018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936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8/05/2018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7105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8/05/2018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8292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04FFC-C665-4B75-ABA2-871BBC76FE3C}" type="datetimeFigureOut">
              <a:rPr lang="en-AU" smtClean="0"/>
              <a:t>8/05/2018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B9E2-2D5A-4EC7-B85A-BD2444982E65}" type="slidenum">
              <a:rPr lang="en-AU" smtClean="0"/>
              <a:t>‹#›</a:t>
            </a:fld>
            <a:endParaRPr lang="en-AU"/>
          </a:p>
        </p:txBody>
      </p:sp>
    </p:spTree>
    <p:extLst>
      <p:ext uri="{BB962C8B-B14F-4D97-AF65-F5344CB8AC3E}">
        <p14:creationId xmlns:p14="http://schemas.microsoft.com/office/powerpoint/2010/main" val="392013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3.xml"/><Relationship Id="rId16" Type="http://schemas.openxmlformats.org/officeDocument/2006/relationships/image" Target="../media/image19.tiff"/><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tiff"/><Relationship Id="rId5" Type="http://schemas.openxmlformats.org/officeDocument/2006/relationships/image" Target="../media/image8.png"/><Relationship Id="rId15" Type="http://schemas.openxmlformats.org/officeDocument/2006/relationships/image" Target="../media/image18.tiff"/><Relationship Id="rId10" Type="http://schemas.openxmlformats.org/officeDocument/2006/relationships/image" Target="../media/image13.tiff"/><Relationship Id="rId4" Type="http://schemas.openxmlformats.org/officeDocument/2006/relationships/image" Target="../media/image7.png"/><Relationship Id="rId9" Type="http://schemas.openxmlformats.org/officeDocument/2006/relationships/image" Target="../media/image12.tiff"/><Relationship Id="rId14" Type="http://schemas.openxmlformats.org/officeDocument/2006/relationships/image" Target="../media/image1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977" y="237447"/>
            <a:ext cx="1368359" cy="1926302"/>
          </a:xfrm>
          <a:prstGeom prst="rect">
            <a:avLst/>
          </a:prstGeom>
        </p:spPr>
      </p:pic>
      <p:grpSp>
        <p:nvGrpSpPr>
          <p:cNvPr id="8" name="Group 7"/>
          <p:cNvGrpSpPr/>
          <p:nvPr/>
        </p:nvGrpSpPr>
        <p:grpSpPr>
          <a:xfrm>
            <a:off x="4990077" y="421261"/>
            <a:ext cx="1729626" cy="1633145"/>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9703" y="241136"/>
            <a:ext cx="1895708" cy="1922613"/>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5312548" y="2606428"/>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0977" y="2497085"/>
            <a:ext cx="1845871" cy="1677144"/>
          </a:xfrm>
          <a:prstGeom prst="rect">
            <a:avLst/>
          </a:prstGeom>
        </p:spPr>
      </p:pic>
    </p:spTree>
    <p:extLst>
      <p:ext uri="{BB962C8B-B14F-4D97-AF65-F5344CB8AC3E}">
        <p14:creationId xmlns:p14="http://schemas.microsoft.com/office/powerpoint/2010/main" val="84568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227" y="272868"/>
            <a:ext cx="1368359" cy="1926302"/>
          </a:xfrm>
          <a:prstGeom prst="rect">
            <a:avLst/>
          </a:prstGeom>
        </p:spPr>
      </p:pic>
      <p:grpSp>
        <p:nvGrpSpPr>
          <p:cNvPr id="8" name="Group 7"/>
          <p:cNvGrpSpPr/>
          <p:nvPr/>
        </p:nvGrpSpPr>
        <p:grpSpPr>
          <a:xfrm>
            <a:off x="2960603" y="2358307"/>
            <a:ext cx="2430470" cy="2315121"/>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534" y="2268040"/>
            <a:ext cx="2482613" cy="2517848"/>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6153311" y="720962"/>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8138" y="491874"/>
            <a:ext cx="1845871" cy="1677144"/>
          </a:xfrm>
          <a:prstGeom prst="rect">
            <a:avLst/>
          </a:prstGeom>
        </p:spPr>
      </p:pic>
    </p:spTree>
    <p:extLst>
      <p:ext uri="{BB962C8B-B14F-4D97-AF65-F5344CB8AC3E}">
        <p14:creationId xmlns:p14="http://schemas.microsoft.com/office/powerpoint/2010/main" val="1829000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229" y="254642"/>
            <a:ext cx="3418734" cy="3296636"/>
          </a:xfrm>
          <a:prstGeom prst="rect">
            <a:avLst/>
          </a:prstGeom>
        </p:spPr>
      </p:pic>
      <p:pic>
        <p:nvPicPr>
          <p:cNvPr id="14" name="Picture 13"/>
          <p:cNvPicPr>
            <a:picLocks noChangeAspect="1"/>
          </p:cNvPicPr>
          <p:nvPr/>
        </p:nvPicPr>
        <p:blipFill>
          <a:blip r:embed="rId4"/>
          <a:stretch>
            <a:fillRect/>
          </a:stretch>
        </p:blipFill>
        <p:spPr>
          <a:xfrm>
            <a:off x="7242022" y="1410899"/>
            <a:ext cx="1025683" cy="802122"/>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7255312" y="636621"/>
            <a:ext cx="999103" cy="846268"/>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817282" cy="642499"/>
            </a:xfrm>
            <a:prstGeom prst="rect">
              <a:avLst/>
            </a:prstGeom>
            <a:noFill/>
          </p:spPr>
          <p:txBody>
            <a:bodyPr wrap="none" rtlCol="0">
              <a:spAutoFit/>
            </a:bodyPr>
            <a:lstStyle/>
            <a:p>
              <a:r>
                <a:rPr lang="en-AU" sz="543" dirty="0"/>
                <a:t>e</a:t>
              </a:r>
            </a:p>
          </p:txBody>
        </p:sp>
      </p:grpSp>
      <p:pic>
        <p:nvPicPr>
          <p:cNvPr id="84" name="Picture 83"/>
          <p:cNvPicPr>
            <a:picLocks noChangeAspect="1"/>
          </p:cNvPicPr>
          <p:nvPr/>
        </p:nvPicPr>
        <p:blipFill>
          <a:blip r:embed="rId6"/>
          <a:stretch>
            <a:fillRect/>
          </a:stretch>
        </p:blipFill>
        <p:spPr>
          <a:xfrm>
            <a:off x="7240815" y="2208528"/>
            <a:ext cx="1025683" cy="815906"/>
          </a:xfrm>
          <a:prstGeom prst="rect">
            <a:avLst/>
          </a:prstGeom>
        </p:spPr>
      </p:pic>
      <p:cxnSp>
        <p:nvCxnSpPr>
          <p:cNvPr id="7" name="Straight Connector 6"/>
          <p:cNvCxnSpPr/>
          <p:nvPr/>
        </p:nvCxnSpPr>
        <p:spPr>
          <a:xfrm flipV="1">
            <a:off x="4288779" y="380326"/>
            <a:ext cx="2328206" cy="24791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124637" y="3551278"/>
            <a:ext cx="5095184" cy="3246518"/>
            <a:chOff x="91676" y="8847134"/>
            <a:chExt cx="5095184" cy="3246518"/>
          </a:xfrm>
        </p:grpSpPr>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37" name="Picture 3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38" name="Picture 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40" name="TextBox 39"/>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41" name="TextBox 40"/>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42" name="TextBox 41"/>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43" name="TextBox 42"/>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44" name="TextBox 43"/>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45" name="TextBox 44"/>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grpSp>
        <p:nvGrpSpPr>
          <p:cNvPr id="46" name="Group 45"/>
          <p:cNvGrpSpPr/>
          <p:nvPr/>
        </p:nvGrpSpPr>
        <p:grpSpPr>
          <a:xfrm>
            <a:off x="6747429" y="3521570"/>
            <a:ext cx="3483131" cy="3378254"/>
            <a:chOff x="5984306" y="7028745"/>
            <a:chExt cx="3483131" cy="3378254"/>
          </a:xfrm>
        </p:grpSpPr>
        <p:sp>
          <p:nvSpPr>
            <p:cNvPr id="47" name="TextBox 46">
              <a:extLst>
                <a:ext uri="{FF2B5EF4-FFF2-40B4-BE49-F238E27FC236}">
                  <a16:creationId xmlns:a16="http://schemas.microsoft.com/office/drawing/2014/main" id="{036694F8-822A-4EA9-A83F-BB11CF14A3AC}"/>
                </a:ext>
              </a:extLst>
            </p:cNvPr>
            <p:cNvSpPr txBox="1"/>
            <p:nvPr/>
          </p:nvSpPr>
          <p:spPr>
            <a:xfrm>
              <a:off x="5984306" y="7028745"/>
              <a:ext cx="205508" cy="276999"/>
            </a:xfrm>
            <a:prstGeom prst="rect">
              <a:avLst/>
            </a:prstGeom>
            <a:noFill/>
          </p:spPr>
          <p:txBody>
            <a:bodyPr wrap="square" rtlCol="0">
              <a:spAutoFit/>
            </a:bodyPr>
            <a:lstStyle/>
            <a:p>
              <a:r>
                <a:rPr lang="en-AU" sz="1200" dirty="0"/>
                <a:t>c</a:t>
              </a:r>
            </a:p>
          </p:txBody>
        </p:sp>
        <p:pic>
          <p:nvPicPr>
            <p:cNvPr id="49" name="Picture 4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0"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51" name="Picture 5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52" name="Picture 5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53" name="TextBox 52"/>
            <p:cNvSpPr txBox="1"/>
            <p:nvPr/>
          </p:nvSpPr>
          <p:spPr>
            <a:xfrm>
              <a:off x="6235958" y="7227369"/>
              <a:ext cx="133475" cy="261610"/>
            </a:xfrm>
            <a:prstGeom prst="rect">
              <a:avLst/>
            </a:prstGeom>
            <a:noFill/>
          </p:spPr>
          <p:txBody>
            <a:bodyPr wrap="square" rtlCol="0">
              <a:spAutoFit/>
            </a:bodyPr>
            <a:lstStyle/>
            <a:p>
              <a:r>
                <a:rPr lang="en-AU" sz="1100" dirty="0" err="1"/>
                <a:t>i</a:t>
              </a:r>
              <a:endParaRPr lang="en-AU" sz="1200" dirty="0"/>
            </a:p>
          </p:txBody>
        </p:sp>
        <p:sp>
          <p:nvSpPr>
            <p:cNvPr id="54" name="TextBox 53"/>
            <p:cNvSpPr txBox="1"/>
            <p:nvPr/>
          </p:nvSpPr>
          <p:spPr>
            <a:xfrm>
              <a:off x="7933122" y="7240985"/>
              <a:ext cx="368289" cy="261610"/>
            </a:xfrm>
            <a:prstGeom prst="rect">
              <a:avLst/>
            </a:prstGeom>
            <a:noFill/>
          </p:spPr>
          <p:txBody>
            <a:bodyPr wrap="square" rtlCol="0">
              <a:spAutoFit/>
            </a:bodyPr>
            <a:lstStyle/>
            <a:p>
              <a:r>
                <a:rPr lang="en-AU" sz="1100" dirty="0" smtClean="0"/>
                <a:t>iii</a:t>
              </a:r>
              <a:endParaRPr lang="en-AU" sz="1200" dirty="0"/>
            </a:p>
          </p:txBody>
        </p:sp>
        <p:sp>
          <p:nvSpPr>
            <p:cNvPr id="65" name="TextBox 64"/>
            <p:cNvSpPr txBox="1"/>
            <p:nvPr/>
          </p:nvSpPr>
          <p:spPr>
            <a:xfrm>
              <a:off x="6206654" y="8606880"/>
              <a:ext cx="322748" cy="261610"/>
            </a:xfrm>
            <a:prstGeom prst="rect">
              <a:avLst/>
            </a:prstGeom>
            <a:noFill/>
          </p:spPr>
          <p:txBody>
            <a:bodyPr wrap="square" rtlCol="0">
              <a:spAutoFit/>
            </a:bodyPr>
            <a:lstStyle/>
            <a:p>
              <a:r>
                <a:rPr lang="en-AU" sz="1100" dirty="0" smtClean="0"/>
                <a:t>ii</a:t>
              </a:r>
              <a:endParaRPr lang="en-AU" sz="1200" dirty="0"/>
            </a:p>
          </p:txBody>
        </p:sp>
        <p:sp>
          <p:nvSpPr>
            <p:cNvPr id="66" name="TextBox 65"/>
            <p:cNvSpPr txBox="1"/>
            <p:nvPr/>
          </p:nvSpPr>
          <p:spPr>
            <a:xfrm>
              <a:off x="7933122" y="8638052"/>
              <a:ext cx="293444" cy="261610"/>
            </a:xfrm>
            <a:prstGeom prst="rect">
              <a:avLst/>
            </a:prstGeom>
            <a:noFill/>
          </p:spPr>
          <p:txBody>
            <a:bodyPr wrap="square" rtlCol="0">
              <a:spAutoFit/>
            </a:bodyPr>
            <a:lstStyle/>
            <a:p>
              <a:r>
                <a:rPr lang="en-AU" sz="1100" dirty="0" smtClean="0"/>
                <a:t>iv</a:t>
              </a:r>
              <a:endParaRPr lang="en-AU" sz="1200" dirty="0"/>
            </a:p>
          </p:txBody>
        </p:sp>
      </p:grpSp>
    </p:spTree>
    <p:extLst>
      <p:ext uri="{BB962C8B-B14F-4D97-AF65-F5344CB8AC3E}">
        <p14:creationId xmlns:p14="http://schemas.microsoft.com/office/powerpoint/2010/main" val="376632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3111</TotalTime>
  <Words>1160</Words>
  <Application>Microsoft Office PowerPoint</Application>
  <PresentationFormat>Widescreen</PresentationFormat>
  <Paragraphs>64</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20</cp:revision>
  <dcterms:created xsi:type="dcterms:W3CDTF">2017-08-29T05:17:08Z</dcterms:created>
  <dcterms:modified xsi:type="dcterms:W3CDTF">2018-05-10T00:44:24Z</dcterms:modified>
</cp:coreProperties>
</file>