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7" r:id="rId3"/>
    <p:sldId id="269" r:id="rId4"/>
    <p:sldId id="264" r:id="rId5"/>
    <p:sldId id="278" r:id="rId6"/>
    <p:sldId id="261" r:id="rId7"/>
    <p:sldId id="270" r:id="rId8"/>
    <p:sldId id="262" r:id="rId9"/>
    <p:sldId id="271" r:id="rId10"/>
    <p:sldId id="272" r:id="rId11"/>
    <p:sldId id="263" r:id="rId12"/>
    <p:sldId id="277" r:id="rId13"/>
    <p:sldId id="273" r:id="rId14"/>
    <p:sldId id="274" r:id="rId15"/>
    <p:sldId id="275" r:id="rId16"/>
    <p:sldId id="256" r:id="rId17"/>
    <p:sldId id="265" r:id="rId18"/>
    <p:sldId id="266" r:id="rId19"/>
    <p:sldId id="25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66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5DEC-AA6F-442B-915E-8DD6A1940910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20745-CF59-4085-85AB-700AD8916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Around 60%</a:t>
            </a:r>
            <a:r>
              <a:rPr lang="en-AU" baseline="0" dirty="0" smtClean="0"/>
              <a:t> of the protein in our </a:t>
            </a:r>
            <a:r>
              <a:rPr lang="en-AU" baseline="0" dirty="0" err="1" smtClean="0"/>
              <a:t>euc</a:t>
            </a:r>
            <a:r>
              <a:rPr lang="en-AU" baseline="0" dirty="0" smtClean="0"/>
              <a:t> leaves was accounted for by photosynthesis proteins. 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mean abundances of the different functional</a:t>
            </a:r>
            <a:r>
              <a:rPr lang="en-AU" baseline="0" dirty="0" smtClean="0"/>
              <a:t> categories</a:t>
            </a:r>
            <a:r>
              <a:rPr lang="en-AU" dirty="0" smtClean="0"/>
              <a:t> shift around – as different samples have different proportions of protein within a</a:t>
            </a:r>
            <a:r>
              <a:rPr lang="en-AU" baseline="0" dirty="0" smtClean="0"/>
              <a:t> given functional category at a given rank.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There are some gaps in the data here because of the cumulative summing code I used – it finds the average proportion of total protein for a given rank, and if there aren’t any proteins from that rank for a particular functional category then there’s a gap. Or</a:t>
            </a:r>
            <a:r>
              <a:rPr lang="en-AU" baseline="0" dirty="0" smtClean="0"/>
              <a:t> just</a:t>
            </a:r>
            <a:r>
              <a:rPr lang="en-AU" dirty="0" smtClean="0"/>
              <a:t> a point if there was just one sample with a protein at that rank.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categories that have super abundant proteins – that would be Rubisco</a:t>
            </a:r>
            <a:r>
              <a:rPr lang="en-AU" baseline="0" dirty="0" smtClean="0"/>
              <a:t> in the Calvin cycle and ATP synthase – start off being the most abundant but are gradually replaced as we increase the number of proteins.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84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67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8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058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Leaf protein content</a:t>
            </a:r>
            <a:r>
              <a:rPr lang="en-AU" baseline="0" dirty="0" smtClean="0"/>
              <a:t> is strongly determined by nitrogen content, as would be expected. Leaves which have a greater dry mass per area (i.e. thicker, denser leaves) tend to contain more protein, although this effect is variable.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66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Leaves don’t produce more photosystem proteins as they become thicker, but they do produce more Calvin</a:t>
            </a:r>
            <a:r>
              <a:rPr lang="en-AU" baseline="0" dirty="0" smtClean="0"/>
              <a:t> cycle proteins (and pretty much every other category of protein). Suggests that carboxylation capacity is added by leaf thickening but there is no effect on light capture.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42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7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48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52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4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9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12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13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42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EA5E-5C9C-4DF9-A116-626E51481C23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359" y="6323934"/>
            <a:ext cx="73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Protein </a:t>
            </a:r>
            <a:r>
              <a:rPr lang="en-AU" dirty="0" smtClean="0"/>
              <a:t>content ranges between 2 and </a:t>
            </a:r>
            <a:r>
              <a:rPr lang="en-AU" dirty="0" smtClean="0"/>
              <a:t>27 % of leaf mass </a:t>
            </a:r>
            <a:r>
              <a:rPr lang="en-AU" dirty="0" smtClean="0"/>
              <a:t>(mean 11%, SD 4%)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79" y="665756"/>
            <a:ext cx="8924042" cy="55264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6755" y="263951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What’s in a leaf?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22405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" y="2064486"/>
            <a:ext cx="3929630" cy="242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6" y="2064486"/>
            <a:ext cx="3929630" cy="242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02" y="2064486"/>
            <a:ext cx="3929630" cy="2429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0.19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48951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=0.02, R</a:t>
            </a:r>
            <a:r>
              <a:rPr lang="en-AU" baseline="30000" dirty="0" smtClean="0"/>
              <a:t>2</a:t>
            </a:r>
            <a:r>
              <a:rPr lang="en-AU" dirty="0" smtClean="0"/>
              <a:t> = </a:t>
            </a:r>
            <a:r>
              <a:rPr lang="en-AU" dirty="0" smtClean="0"/>
              <a:t>0.16, 8 % increase</a:t>
            </a:r>
            <a:endParaRPr lang="en-AU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13490" y="294130"/>
            <a:ext cx="96169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smtClean="0"/>
              <a:t>Trends in proportional abundance of Calvin cycle proteins</a:t>
            </a:r>
            <a:endParaRPr lang="en-A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959" y="4753641"/>
            <a:ext cx="106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Calvin cycle protein proportional abundance varies 1.3-fold, between 0.29 and 0.38 (mean 0.339</a:t>
            </a:r>
            <a:r>
              <a:rPr lang="en-AU" dirty="0"/>
              <a:t>, </a:t>
            </a:r>
            <a:r>
              <a:rPr lang="en-AU" dirty="0" smtClean="0"/>
              <a:t>SD = 0.023)</a:t>
            </a:r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6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" y="2064486"/>
            <a:ext cx="3929630" cy="242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6" y="2064486"/>
            <a:ext cx="3929630" cy="242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02" y="2064486"/>
            <a:ext cx="3929630" cy="2429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0.19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4131557" y="1982878"/>
            <a:ext cx="3965376" cy="25421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60" y="3591613"/>
            <a:ext cx="659294" cy="65929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966" y="198287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141129" y="198287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13490" y="294130"/>
            <a:ext cx="9616965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Trends in proportional abundance of Calvin cycle proteins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8951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=0.02,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0.16, 8 % increase</a:t>
            </a:r>
            <a:endParaRPr lang="en-A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8959" y="4753641"/>
            <a:ext cx="106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Calvin cycle protein proportional abundance varies 1.3-fold, between 0.29 and 0.38 (mean 0.339</a:t>
            </a:r>
            <a:r>
              <a:rPr lang="en-AU" dirty="0"/>
              <a:t>, </a:t>
            </a:r>
            <a:r>
              <a:rPr lang="en-AU" dirty="0" smtClean="0"/>
              <a:t>SD = 0.023)</a:t>
            </a:r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54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85" y="1829515"/>
            <a:ext cx="4476248" cy="4476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5" y="1829515"/>
            <a:ext cx="4476248" cy="4476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2377" y="528605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0.83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0006335" y="528605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0.94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99090" y="336331"/>
            <a:ext cx="10604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Variation in allocation to photosystems vs Calvin cycle proteins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270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9620" y="414779"/>
            <a:ext cx="318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Expected trends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5527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4" y="56478"/>
            <a:ext cx="9439372" cy="6745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620" y="414779"/>
            <a:ext cx="318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Actual trends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3335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Proportional investment in photosystems optimised according to photons / area</a:t>
            </a:r>
          </a:p>
          <a:p>
            <a:r>
              <a:rPr lang="en-AU" dirty="0" smtClean="0"/>
              <a:t>Proportional abundance of Calvin cycle enzymes not especially variable – total abundance / leaf area matters more and is optimised anatomically by changing leaf thickness</a:t>
            </a:r>
          </a:p>
        </p:txBody>
      </p:sp>
    </p:spTree>
    <p:extLst>
      <p:ext uri="{BB962C8B-B14F-4D97-AF65-F5344CB8AC3E}">
        <p14:creationId xmlns:p14="http://schemas.microsoft.com/office/powerpoint/2010/main" val="428606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" y="2152432"/>
            <a:ext cx="3249886" cy="3249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656" y="498248"/>
            <a:ext cx="10488694" cy="779008"/>
          </a:xfrm>
        </p:spPr>
        <p:txBody>
          <a:bodyPr>
            <a:noAutofit/>
          </a:bodyPr>
          <a:lstStyle/>
          <a:p>
            <a:r>
              <a:rPr lang="en-AU" sz="3600" dirty="0" smtClean="0"/>
              <a:t>Influence of leaf anatomy on protein abundance</a:t>
            </a:r>
            <a:endParaRPr lang="en-A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514390" y="4274526"/>
            <a:ext cx="280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 &lt; 0.001, R</a:t>
            </a:r>
            <a:r>
              <a:rPr lang="en-AU" sz="1200" baseline="30000" dirty="0" smtClean="0"/>
              <a:t>2</a:t>
            </a:r>
            <a:r>
              <a:rPr lang="en-AU" sz="1200" dirty="0" smtClean="0"/>
              <a:t> = 0.31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4855" y="2150243"/>
            <a:ext cx="66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Leaf mass per area (LMA) quantifies investment in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Higher LMA leaves are better defended and live longer,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14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LMA trends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64" y="1197241"/>
            <a:ext cx="2852274" cy="2852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78" y="1153452"/>
            <a:ext cx="2852274" cy="2852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01" y="4049515"/>
            <a:ext cx="2852274" cy="28522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36" y="4005726"/>
            <a:ext cx="2852274" cy="28522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59308" y="6057112"/>
            <a:ext cx="212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</a:t>
            </a:r>
            <a:r>
              <a:rPr lang="en-AU" dirty="0"/>
              <a:t>= 0.01, R</a:t>
            </a:r>
            <a:r>
              <a:rPr lang="en-AU" baseline="30000" dirty="0"/>
              <a:t>2</a:t>
            </a:r>
            <a:r>
              <a:rPr lang="en-AU" dirty="0"/>
              <a:t> = 0.20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3010" y="6136098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</a:t>
            </a:r>
            <a:r>
              <a:rPr lang="en-AU" dirty="0"/>
              <a:t>= 0.15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0389" y="3283824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0.88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829529" y="3283824"/>
            <a:ext cx="20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</a:t>
            </a:r>
            <a:r>
              <a:rPr lang="en-AU" dirty="0"/>
              <a:t>R</a:t>
            </a: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 smtClean="0"/>
              <a:t>= 0.26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75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78" y="0"/>
            <a:ext cx="8019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24000" y="498248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Environmental trends in leaf protein abundance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1277256"/>
            <a:ext cx="3949788" cy="244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7256"/>
            <a:ext cx="3949788" cy="2441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88267"/>
            <a:ext cx="3949788" cy="24414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3988267"/>
            <a:ext cx="3949788" cy="24414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90" y="3005545"/>
            <a:ext cx="16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0.66, R</a:t>
            </a:r>
            <a:r>
              <a:rPr lang="en-AU" baseline="30000" dirty="0" smtClean="0"/>
              <a:t>2</a:t>
            </a:r>
            <a:r>
              <a:rPr lang="en-AU" dirty="0" smtClean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1616" y="5716556"/>
            <a:ext cx="20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0.03, R</a:t>
            </a:r>
            <a:r>
              <a:rPr lang="en-AU" baseline="30000" dirty="0" smtClean="0"/>
              <a:t>2</a:t>
            </a:r>
            <a:r>
              <a:rPr lang="en-AU" dirty="0" smtClean="0"/>
              <a:t> = 0.13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6922" y="5716556"/>
            <a:ext cx="21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0.49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66922" y="2926702"/>
            <a:ext cx="19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0.15, R</a:t>
            </a:r>
            <a:r>
              <a:rPr lang="en-AU" baseline="30000" dirty="0" smtClean="0"/>
              <a:t>2</a:t>
            </a:r>
            <a:r>
              <a:rPr lang="en-AU" dirty="0" smtClean="0"/>
              <a:t> = 0.06</a:t>
            </a:r>
          </a:p>
        </p:txBody>
      </p:sp>
    </p:spTree>
    <p:extLst>
      <p:ext uri="{BB962C8B-B14F-4D97-AF65-F5344CB8AC3E}">
        <p14:creationId xmlns:p14="http://schemas.microsoft.com/office/powerpoint/2010/main" val="22500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4" y="1586513"/>
            <a:ext cx="3273414" cy="47011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498248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Environmental trends in leaf protein abundance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76" y="1191755"/>
            <a:ext cx="6890462" cy="48816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0979" y="6020825"/>
            <a:ext cx="72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/>
              <a:t>Co-ordination hypothesis</a:t>
            </a:r>
            <a:r>
              <a:rPr lang="en-AU" dirty="0" smtClean="0"/>
              <a:t>: leaves should optimise protein allocation so that photosynthesis is co-limited by light capture and carboxylation capacity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349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8554"/>
              </p:ext>
            </p:extLst>
          </p:nvPr>
        </p:nvGraphicFramePr>
        <p:xfrm>
          <a:off x="1055802" y="1557298"/>
          <a:ext cx="3519340" cy="239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8"/>
                <a:gridCol w="703868"/>
                <a:gridCol w="703868"/>
                <a:gridCol w="703868"/>
                <a:gridCol w="703868"/>
              </a:tblGrid>
              <a:tr h="560576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smtClean="0">
                          <a:effectLst/>
                        </a:rPr>
                        <a:t>Canopy</a:t>
                      </a:r>
                      <a:r>
                        <a:rPr lang="en-AU" sz="1100" u="none" strike="noStrike" baseline="0" dirty="0" smtClean="0">
                          <a:effectLst/>
                        </a:rPr>
                        <a:t> openness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smtClean="0">
                          <a:effectLst/>
                        </a:rPr>
                        <a:t>Irradiance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temp.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</a:t>
                      </a:r>
                      <a:r>
                        <a:rPr lang="en-AU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precip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06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dirty="0" smtClean="0">
                          <a:effectLst/>
                        </a:rPr>
                        <a:t>Canopy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openness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0.55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Irradiance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-0.5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05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temp.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05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</a:t>
                      </a:r>
                      <a:r>
                        <a:rPr lang="en-AU" sz="10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precip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-0.55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-0.5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50" y="2040075"/>
            <a:ext cx="3821582" cy="23622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819" y="3582186"/>
            <a:ext cx="201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 R</a:t>
            </a:r>
            <a:r>
              <a:rPr lang="en-AU" baseline="30000" dirty="0" smtClean="0"/>
              <a:t>2</a:t>
            </a:r>
            <a:r>
              <a:rPr lang="en-AU" dirty="0" smtClean="0"/>
              <a:t> = 0.32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782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" y="2117347"/>
            <a:ext cx="5344822" cy="33038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99697" y="2117347"/>
            <a:ext cx="5126522" cy="3303804"/>
            <a:chOff x="444719" y="2031622"/>
            <a:chExt cx="5126522" cy="3303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19" y="2031622"/>
              <a:ext cx="5126522" cy="3303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0432" y="4411745"/>
              <a:ext cx="202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 = 0.18</a:t>
              </a:r>
              <a:endParaRPr lang="en-AU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Leaf protein </a:t>
            </a:r>
            <a:r>
              <a:rPr lang="en-AU" sz="3600" dirty="0" smtClean="0"/>
              <a:t>content is greater at lower temperatures</a:t>
            </a:r>
            <a:endParaRPr lang="en-A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1396" y="4497470"/>
            <a:ext cx="3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</a:t>
            </a:r>
            <a:r>
              <a:rPr lang="en-AU" dirty="0" smtClean="0"/>
              <a:t>0.49, 85 % decline</a:t>
            </a:r>
            <a:endParaRPr lang="en-A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90600" y="5927835"/>
            <a:ext cx="98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Leaf protein content varies 2.7-fold, </a:t>
            </a:r>
            <a:r>
              <a:rPr lang="en-AU" dirty="0"/>
              <a:t>between </a:t>
            </a:r>
            <a:r>
              <a:rPr lang="en-AU" dirty="0" smtClean="0"/>
              <a:t>17873 and 47639 mg / mm</a:t>
            </a:r>
            <a:r>
              <a:rPr lang="en-AU" baseline="30000" dirty="0" smtClean="0"/>
              <a:t>2</a:t>
            </a:r>
            <a:r>
              <a:rPr lang="en-AU" dirty="0" smtClean="0"/>
              <a:t> (mean = 29007, SD = 6550)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08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" y="2117347"/>
            <a:ext cx="5344822" cy="33038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99697" y="2117347"/>
            <a:ext cx="5126522" cy="3303804"/>
            <a:chOff x="444719" y="2031622"/>
            <a:chExt cx="5126522" cy="3303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19" y="2031622"/>
              <a:ext cx="5126522" cy="3303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0432" y="4411745"/>
              <a:ext cx="202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 = 0.18</a:t>
              </a:r>
              <a:endParaRPr lang="en-A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396" y="4497470"/>
            <a:ext cx="3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0.49, 85 % decline</a:t>
            </a:r>
            <a:endParaRPr lang="en-AU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4676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885294"/>
            <a:ext cx="899950" cy="899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95422" y="1885294"/>
            <a:ext cx="5592145" cy="3620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58634" y="2061330"/>
            <a:ext cx="497462" cy="497462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Leaf protein </a:t>
            </a:r>
            <a:r>
              <a:rPr lang="en-AU" sz="3600" dirty="0" smtClean="0"/>
              <a:t>content is greater at lower temperatures</a:t>
            </a:r>
            <a:endParaRPr lang="en-A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927835"/>
            <a:ext cx="98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Leaf protein content varies 2.7-fold, </a:t>
            </a:r>
            <a:r>
              <a:rPr lang="en-AU" dirty="0"/>
              <a:t>between </a:t>
            </a:r>
            <a:r>
              <a:rPr lang="en-AU" dirty="0" smtClean="0"/>
              <a:t>17873 and 47639 mg / mm</a:t>
            </a:r>
            <a:r>
              <a:rPr lang="en-AU" baseline="30000" dirty="0" smtClean="0"/>
              <a:t>2</a:t>
            </a:r>
            <a:r>
              <a:rPr lang="en-AU" dirty="0" smtClean="0"/>
              <a:t> (mean = 29007, SD = 6550)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5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3534" y="5590035"/>
            <a:ext cx="3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0.49, 85 % decline</a:t>
            </a:r>
            <a:endParaRPr lang="en-AU" b="1" dirty="0" smtClean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4593" y="517525"/>
            <a:ext cx="11992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 smtClean="0"/>
              <a:t>Photorespiration proteins are not more abundant at higher temperatures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638" y="5959367"/>
            <a:ext cx="109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Photorespiration protein proportional abundance varies 2.5-fold, between 0.09 and 0.23 (mean </a:t>
            </a:r>
            <a:r>
              <a:rPr lang="en-AU" dirty="0"/>
              <a:t>= 0.16, </a:t>
            </a:r>
            <a:r>
              <a:rPr lang="en-AU" dirty="0" smtClean="0"/>
              <a:t>SD = 0.03)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50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" y="2029766"/>
            <a:ext cx="5389156" cy="3331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2" y="2029766"/>
            <a:ext cx="5385610" cy="3329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77" y="4540347"/>
            <a:ext cx="36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</a:t>
            </a:r>
            <a:r>
              <a:rPr lang="en-AU" dirty="0" smtClean="0"/>
              <a:t>0.43, 54 % decline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46508" y="45403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</a:t>
            </a:r>
            <a:r>
              <a:rPr lang="en-AU" dirty="0" smtClean="0"/>
              <a:t>0.37, 42 % decline</a:t>
            </a:r>
            <a:endParaRPr lang="en-AU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67673" y="4138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</a:t>
            </a:r>
            <a:r>
              <a:rPr lang="en-AU" sz="3600" dirty="0" smtClean="0"/>
              <a:t>n to</a:t>
            </a:r>
            <a:r>
              <a:rPr lang="en-AU" sz="3600" dirty="0" smtClean="0"/>
              <a:t> </a:t>
            </a:r>
            <a:r>
              <a:rPr lang="en-AU" sz="3600" dirty="0" smtClean="0"/>
              <a:t>photosystems is greater in low light</a:t>
            </a:r>
            <a:endParaRPr lang="en-A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933286" y="5959367"/>
            <a:ext cx="106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Photosystem protein proportional abundance varies 2.5-fold, between 0.09 and 0.23 (mean </a:t>
            </a:r>
            <a:r>
              <a:rPr lang="en-AU" dirty="0"/>
              <a:t>= 0.16, </a:t>
            </a:r>
            <a:r>
              <a:rPr lang="en-AU" dirty="0" smtClean="0"/>
              <a:t>SD = 0.03)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75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" y="2029766"/>
            <a:ext cx="5389156" cy="3331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2" y="2029766"/>
            <a:ext cx="5385610" cy="33290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676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885294"/>
            <a:ext cx="899950" cy="899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8315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4" y="1885294"/>
            <a:ext cx="899950" cy="89995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67673" y="4138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Allocation to photosystems is greater in low light</a:t>
            </a:r>
            <a:endParaRPr lang="en-A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1577" y="4540347"/>
            <a:ext cx="36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0.43, 54 % decline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08" y="45403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0.37, 42 % decline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3286" y="5959367"/>
            <a:ext cx="106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Photosystem protein proportional abundance varies 2.5-fold, between 0.09 and 0.23 (mean </a:t>
            </a:r>
            <a:r>
              <a:rPr lang="en-AU" dirty="0"/>
              <a:t>= 0.16, </a:t>
            </a:r>
            <a:r>
              <a:rPr lang="en-AU" dirty="0" smtClean="0"/>
              <a:t>SD = 0.03)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891</Words>
  <Application>Microsoft Office PowerPoint</Application>
  <PresentationFormat>Widescreen</PresentationFormat>
  <Paragraphs>108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proportional abundance of Calvin cycle proteins</vt:lpstr>
      <vt:lpstr>PowerPoint Presentation</vt:lpstr>
      <vt:lpstr>PowerPoint Presentation</vt:lpstr>
      <vt:lpstr>PowerPoint Presentation</vt:lpstr>
      <vt:lpstr>Summary</vt:lpstr>
      <vt:lpstr>Influence of leaf anatomy on protein abundance</vt:lpstr>
      <vt:lpstr>LMA trends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55</cp:revision>
  <dcterms:created xsi:type="dcterms:W3CDTF">2017-03-29T23:46:05Z</dcterms:created>
  <dcterms:modified xsi:type="dcterms:W3CDTF">2017-04-03T03:44:05Z</dcterms:modified>
</cp:coreProperties>
</file>