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
  </p:notesMasterIdLst>
  <p:sldIdLst>
    <p:sldId id="287" r:id="rId2"/>
    <p:sldId id="288" r:id="rId3"/>
    <p:sldId id="286" r:id="rId4"/>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59426" autoAdjust="0"/>
  </p:normalViewPr>
  <p:slideViewPr>
    <p:cSldViewPr snapToGrid="0">
      <p:cViewPr>
        <p:scale>
          <a:sx n="150" d="100"/>
          <a:sy n="150" d="100"/>
        </p:scale>
        <p:origin x="1866" y="-1908"/>
      </p:cViewPr>
      <p:guideLst/>
    </p:cSldViewPr>
  </p:slideViewPr>
  <p:notesTextViewPr>
    <p:cViewPr>
      <p:scale>
        <a:sx n="125" d="100"/>
        <a:sy n="125" d="100"/>
      </p:scale>
      <p:origin x="0" y="-162"/>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36C24D47-6580-4785-9462-CADD8599AFB8}" type="datetimeFigureOut">
              <a:rPr lang="en-AU" smtClean="0"/>
              <a:t>19/10/2017</a:t>
            </a:fld>
            <a:endParaRPr lang="en-AU"/>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F9B0-E08B-4862-93DE-9A4C9A8C6C80}" type="slidenum">
              <a:rPr lang="en-AU" smtClean="0"/>
              <a:t>‹#›</a:t>
            </a:fld>
            <a:endParaRPr lang="en-AU"/>
          </a:p>
        </p:txBody>
      </p:sp>
    </p:spTree>
    <p:extLst>
      <p:ext uri="{BB962C8B-B14F-4D97-AF65-F5344CB8AC3E}">
        <p14:creationId xmlns:p14="http://schemas.microsoft.com/office/powerpoint/2010/main" val="1477994600"/>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AU" b="1" dirty="0" smtClean="0"/>
              <a:t>1.) Quantifying leaf proteins at the continental scale. </a:t>
            </a:r>
            <a:r>
              <a:rPr lang="en-AU" dirty="0" smtClean="0"/>
              <a:t>A total of 324 photosynthetically active Eucalypt leaf samples were collected from 32 species; four species were recorded at multiple location. For each species-location combination, three canopy leaves were collected from each of three individuals to make a total of nine samples. </a:t>
            </a:r>
          </a:p>
          <a:p>
            <a:endParaRPr lang="en-AU" dirty="0" smtClean="0"/>
          </a:p>
          <a:p>
            <a:r>
              <a:rPr lang="en-AU" dirty="0" smtClean="0"/>
              <a:t>a.) Sampling locations (triangles) were located along three latitudinal bands, spanning broad gradients of rainfall and temperature. The resulting coverage of climate space represents of much of the vegetated area of the Australian continent;</a:t>
            </a:r>
          </a:p>
          <a:p>
            <a:endParaRPr lang="en-AU" dirty="0" smtClean="0"/>
          </a:p>
          <a:p>
            <a:r>
              <a:rPr lang="en-AU" dirty="0" smtClean="0"/>
              <a:t>b.) Mean annual temperature (</a:t>
            </a:r>
            <a:r>
              <a:rPr lang="en-AU" dirty="0" err="1" smtClean="0"/>
              <a:t>oC</a:t>
            </a:r>
            <a:r>
              <a:rPr lang="en-AU" dirty="0" smtClean="0"/>
              <a:t>) and mean annual precipitation (mm, log scaled) of sampling sites (triangles) were distributed orthogonally with respect to one another (r = ); </a:t>
            </a:r>
            <a:endParaRPr lang="en-AU" dirty="0"/>
          </a:p>
        </p:txBody>
      </p:sp>
      <p:sp>
        <p:nvSpPr>
          <p:cNvPr id="4" name="Slide Number Placeholder 3"/>
          <p:cNvSpPr>
            <a:spLocks noGrp="1"/>
          </p:cNvSpPr>
          <p:nvPr>
            <p:ph type="sldNum" sz="quarter" idx="10"/>
          </p:nvPr>
        </p:nvSpPr>
        <p:spPr/>
        <p:txBody>
          <a:bodyPr/>
          <a:lstStyle/>
          <a:p>
            <a:fld id="{C73DF9B0-E08B-4862-93DE-9A4C9A8C6C80}" type="slidenum">
              <a:rPr lang="en-AU" smtClean="0"/>
              <a:t>1</a:t>
            </a:fld>
            <a:endParaRPr lang="en-AU"/>
          </a:p>
        </p:txBody>
      </p:sp>
    </p:spTree>
    <p:extLst>
      <p:ext uri="{BB962C8B-B14F-4D97-AF65-F5344CB8AC3E}">
        <p14:creationId xmlns:p14="http://schemas.microsoft.com/office/powerpoint/2010/main" val="606571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b="1" dirty="0" smtClean="0"/>
              <a:t>2.) Protein composition</a:t>
            </a:r>
            <a:r>
              <a:rPr lang="en-AU" b="1" baseline="0" dirty="0" smtClean="0"/>
              <a:t> of the average eucalypt leaf.</a:t>
            </a:r>
            <a:r>
              <a:rPr lang="en-AU" b="1" dirty="0" smtClean="0"/>
              <a:t> </a:t>
            </a: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endParaRPr lang="en-AU" dirty="0" smtClean="0"/>
          </a:p>
          <a:p>
            <a:pPr marL="0" marR="0" lvl="0" indent="0" algn="l" defTabSz="1280160" rtl="0" eaLnBrk="1" fontAlgn="auto" latinLnBrk="0" hangingPunct="1">
              <a:lnSpc>
                <a:spcPct val="100000"/>
              </a:lnSpc>
              <a:spcBef>
                <a:spcPts val="0"/>
              </a:spcBef>
              <a:spcAft>
                <a:spcPts val="0"/>
              </a:spcAft>
              <a:buClrTx/>
              <a:buSzTx/>
              <a:buFontTx/>
              <a:buNone/>
              <a:tabLst/>
              <a:defRPr/>
            </a:pPr>
            <a:r>
              <a:rPr lang="en-AU" dirty="0" smtClean="0"/>
              <a:t>a.) We </a:t>
            </a:r>
            <a:r>
              <a:rPr lang="en-AU" dirty="0"/>
              <a:t>used a hierarchical protein functional annotation system (MAPMAN/Mercator, ref) to assign proteins to functional groupings. Here we show the average abundances of proteins associated with </a:t>
            </a:r>
            <a:r>
              <a:rPr lang="en-AU" dirty="0" smtClean="0"/>
              <a:t>all major </a:t>
            </a:r>
            <a:r>
              <a:rPr lang="en-AU" dirty="0"/>
              <a:t>functional groupings in eucalypt </a:t>
            </a:r>
            <a:r>
              <a:rPr lang="en-AU" dirty="0" smtClean="0"/>
              <a:t>leaves (left) and within photosynthesis (right); </a:t>
            </a:r>
            <a:r>
              <a:rPr lang="en-AU" dirty="0"/>
              <a:t>angular fraction indicates the proportion of protein associated with a named functional category. </a:t>
            </a:r>
            <a:r>
              <a:rPr lang="en-AU" dirty="0" smtClean="0"/>
              <a:t>% values represent</a:t>
            </a:r>
            <a:r>
              <a:rPr lang="en-AU" baseline="0" dirty="0" smtClean="0"/>
              <a:t> averages of leaf 324 samples across 32 eucalypt species. </a:t>
            </a:r>
            <a:r>
              <a:rPr lang="en-AU" dirty="0" smtClean="0"/>
              <a:t>The </a:t>
            </a:r>
            <a:r>
              <a:rPr lang="en-AU" dirty="0"/>
              <a:t>hierarchical annotation scheme is represented by the layers of the plot: the innermost layer corresponds to the broadest categories in the scheme, e.g. ‘photosynthesis’. Moving outwards, protein amounts are annotated to progressively more specific functions, e.g. ‘light harvesting complex II’. The majority of protein in leaves is associated with </a:t>
            </a:r>
            <a:r>
              <a:rPr lang="en-AU" dirty="0" smtClean="0"/>
              <a:t>photosynthesis, of</a:t>
            </a:r>
            <a:r>
              <a:rPr lang="en-AU" baseline="0" dirty="0" smtClean="0"/>
              <a:t> which the Rubisco large and small subunits comprise on average 30 % and photosystem II, 18 % on average.</a:t>
            </a:r>
            <a:r>
              <a:rPr lang="en-AU" dirty="0" smtClean="0"/>
              <a:t> Protein </a:t>
            </a:r>
            <a:r>
              <a:rPr lang="en-AU" dirty="0"/>
              <a:t>synthesis, folding and degradation is the second largest top-level </a:t>
            </a:r>
            <a:r>
              <a:rPr lang="en-AU" dirty="0" smtClean="0"/>
              <a:t>category at X % on average. </a:t>
            </a:r>
            <a:endParaRPr lang="en-AU" dirty="0"/>
          </a:p>
          <a:p>
            <a:endParaRPr lang="en-AU" dirty="0" smtClean="0"/>
          </a:p>
          <a:p>
            <a:r>
              <a:rPr lang="en-AU" dirty="0" smtClean="0"/>
              <a:t>b.) </a:t>
            </a:r>
            <a:r>
              <a:rPr lang="en-AU" dirty="0"/>
              <a:t>The 500 most abundant proteins account for 90 % of the protein in leaves (500</a:t>
            </a:r>
            <a:r>
              <a:rPr lang="en-AU" baseline="30000" dirty="0"/>
              <a:t>th</a:t>
            </a:r>
            <a:r>
              <a:rPr lang="en-AU" dirty="0"/>
              <a:t> protein shown by grey crosshairs). </a:t>
            </a:r>
            <a:r>
              <a:rPr lang="en-AU" u="none" strike="noStrike" dirty="0"/>
              <a:t>The </a:t>
            </a:r>
            <a:r>
              <a:rPr lang="en-AU" u="none" strike="noStrike" dirty="0" smtClean="0"/>
              <a:t>steep initial </a:t>
            </a:r>
            <a:r>
              <a:rPr lang="en-AU" u="none" strike="noStrike" dirty="0"/>
              <a:t>slope of this curve contrasts with those associated with less specialised cells (e.g. mammalian cell, yeast</a:t>
            </a:r>
            <a:r>
              <a:rPr lang="en-AU" u="none" strike="noStrike" dirty="0" smtClean="0"/>
              <a:t>).</a:t>
            </a:r>
            <a:endParaRPr lang="en-AU" u="none" strike="noStrike" dirty="0"/>
          </a:p>
        </p:txBody>
      </p:sp>
      <p:sp>
        <p:nvSpPr>
          <p:cNvPr id="4" name="Slide Number Placeholder 3"/>
          <p:cNvSpPr>
            <a:spLocks noGrp="1"/>
          </p:cNvSpPr>
          <p:nvPr>
            <p:ph type="sldNum" sz="quarter" idx="10"/>
          </p:nvPr>
        </p:nvSpPr>
        <p:spPr/>
        <p:txBody>
          <a:bodyPr/>
          <a:lstStyle/>
          <a:p>
            <a:fld id="{C73DF9B0-E08B-4862-93DE-9A4C9A8C6C80}" type="slidenum">
              <a:rPr lang="en-AU" smtClean="0"/>
              <a:t>2</a:t>
            </a:fld>
            <a:endParaRPr lang="en-AU"/>
          </a:p>
        </p:txBody>
      </p:sp>
    </p:spTree>
    <p:extLst>
      <p:ext uri="{BB962C8B-B14F-4D97-AF65-F5344CB8AC3E}">
        <p14:creationId xmlns:p14="http://schemas.microsoft.com/office/powerpoint/2010/main" val="1215494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r>
              <a:rPr lang="en-AU" sz="1680" b="1" kern="1200" dirty="0" smtClean="0">
                <a:solidFill>
                  <a:schemeClr val="tx1"/>
                </a:solidFill>
                <a:effectLst/>
                <a:latin typeface="+mn-lt"/>
                <a:ea typeface="+mn-ea"/>
                <a:cs typeface="+mn-cs"/>
              </a:rPr>
              <a:t>3.) Linking leaf protein abundances with environment and functional traits.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a.) We are able to assess wide-area environmental patterns of leaf proteins with specific function, at any level of protein organisation. Here we show a </a:t>
            </a:r>
            <a:r>
              <a:rPr lang="en-AU" sz="1680" kern="1200" dirty="0" err="1" smtClean="0">
                <a:solidFill>
                  <a:schemeClr val="tx1"/>
                </a:solidFill>
                <a:effectLst/>
                <a:latin typeface="+mn-lt"/>
                <a:ea typeface="+mn-ea"/>
                <a:cs typeface="+mn-cs"/>
              </a:rPr>
              <a:t>heatmap</a:t>
            </a:r>
            <a:r>
              <a:rPr lang="en-AU" sz="1680" kern="1200" dirty="0" smtClean="0">
                <a:solidFill>
                  <a:schemeClr val="tx1"/>
                </a:solidFill>
                <a:effectLst/>
                <a:latin typeface="+mn-lt"/>
                <a:ea typeface="+mn-ea"/>
                <a:cs typeface="+mn-cs"/>
              </a:rPr>
              <a:t> of correlations between environmental variables, functional traits, gas exchange measurements and major protein functional categories. Pearson correlations between pairs of variables are represented by coloured tiles where p &lt; 0.05. Protein abundances on a per leaf area basis (mg protein / m2 leaf area) are used to calculate correlations presented in the bottom/right diagonal and proportional protein abundances (i.e. fraction of total leaf protein abundance) are used to calculate correlations presented in the top/left diagonal.</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b.) We selected several relationships for deeper analysis which are of current interest to the vegetation modelling community, but which to date have only been investigated via proxies. Trends in abundance of photosystem proteins [symbol, colour] and Calvin cycle enzymes [symbol, colour] are shown across gradients of: </a:t>
            </a:r>
            <a:r>
              <a:rPr lang="en-AU" sz="1680" kern="1200" dirty="0" err="1" smtClean="0">
                <a:solidFill>
                  <a:schemeClr val="tx1"/>
                </a:solidFill>
                <a:effectLst/>
                <a:latin typeface="+mn-lt"/>
                <a:ea typeface="+mn-ea"/>
                <a:cs typeface="+mn-cs"/>
              </a:rPr>
              <a:t>i,ii</a:t>
            </a:r>
            <a:r>
              <a:rPr lang="en-AU" sz="1680" kern="1200" dirty="0" smtClean="0">
                <a:solidFill>
                  <a:schemeClr val="tx1"/>
                </a:solidFill>
                <a:effectLst/>
                <a:latin typeface="+mn-lt"/>
                <a:ea typeface="+mn-ea"/>
                <a:cs typeface="+mn-cs"/>
              </a:rPr>
              <a:t>.) canopy-corrected mean annual irradiance (MJ/m2/year), R2 = , modelled change (%) = , p = ; </a:t>
            </a:r>
            <a:r>
              <a:rPr lang="en-AU" sz="1680" kern="1200" dirty="0" err="1" smtClean="0">
                <a:solidFill>
                  <a:schemeClr val="tx1"/>
                </a:solidFill>
                <a:effectLst/>
                <a:latin typeface="+mn-lt"/>
                <a:ea typeface="+mn-ea"/>
                <a:cs typeface="+mn-cs"/>
              </a:rPr>
              <a:t>iii,iv</a:t>
            </a:r>
            <a:r>
              <a:rPr lang="en-AU" sz="1680" kern="1200" dirty="0" smtClean="0">
                <a:solidFill>
                  <a:schemeClr val="tx1"/>
                </a:solidFill>
                <a:effectLst/>
                <a:latin typeface="+mn-lt"/>
                <a:ea typeface="+mn-ea"/>
                <a:cs typeface="+mn-cs"/>
              </a:rPr>
              <a:t>.) mean annual precipitation (MAP, mm/year) R2 = , modelled change (%) = , p = ; </a:t>
            </a:r>
            <a:r>
              <a:rPr lang="en-AU" sz="1680" kern="1200" dirty="0" err="1" smtClean="0">
                <a:solidFill>
                  <a:schemeClr val="tx1"/>
                </a:solidFill>
                <a:effectLst/>
                <a:latin typeface="+mn-lt"/>
                <a:ea typeface="+mn-ea"/>
                <a:cs typeface="+mn-cs"/>
              </a:rPr>
              <a:t>v,vi</a:t>
            </a:r>
            <a:r>
              <a:rPr lang="en-AU" sz="1680" kern="1200" dirty="0" smtClean="0">
                <a:solidFill>
                  <a:schemeClr val="tx1"/>
                </a:solidFill>
                <a:effectLst/>
                <a:latin typeface="+mn-lt"/>
                <a:ea typeface="+mn-ea"/>
                <a:cs typeface="+mn-cs"/>
              </a:rPr>
              <a:t>.) mean annual temperature (MAT, </a:t>
            </a:r>
            <a:r>
              <a:rPr lang="en-AU" sz="1680" kern="1200" dirty="0" err="1" smtClean="0">
                <a:solidFill>
                  <a:schemeClr val="tx1"/>
                </a:solidFill>
                <a:effectLst/>
                <a:latin typeface="+mn-lt"/>
                <a:ea typeface="+mn-ea"/>
                <a:cs typeface="+mn-cs"/>
              </a:rPr>
              <a:t>oC</a:t>
            </a:r>
            <a:r>
              <a:rPr lang="en-AU" sz="1680" kern="1200" dirty="0" smtClean="0">
                <a:solidFill>
                  <a:schemeClr val="tx1"/>
                </a:solidFill>
                <a:effectLst/>
                <a:latin typeface="+mn-lt"/>
                <a:ea typeface="+mn-ea"/>
                <a:cs typeface="+mn-cs"/>
              </a:rPr>
              <a:t>) R2 = , modelled change (%) = , p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Points represent the average protein abundance for individual species * site combinations (n = 9, 3 leaves from each of 3 individuals). SEM error bars are presented for protein abundances and for canopy-corrected irradiances, since mean canopy openness values are derived from measurements of three individuals. Model fits (OLS regression) are shown where p &lt; 0.05. A full table of univariate OLS regression statistics associated with Fig </a:t>
            </a:r>
            <a:r>
              <a:rPr lang="en-AU" sz="1680" kern="1200" dirty="0" err="1" smtClean="0">
                <a:solidFill>
                  <a:schemeClr val="tx1"/>
                </a:solidFill>
                <a:effectLst/>
                <a:latin typeface="+mn-lt"/>
                <a:ea typeface="+mn-ea"/>
                <a:cs typeface="+mn-cs"/>
              </a:rPr>
              <a:t>Xb</a:t>
            </a:r>
            <a:r>
              <a:rPr lang="en-AU" sz="1680" kern="1200" dirty="0" smtClean="0">
                <a:solidFill>
                  <a:schemeClr val="tx1"/>
                </a:solidFill>
                <a:effectLst/>
                <a:latin typeface="+mn-lt"/>
                <a:ea typeface="+mn-ea"/>
                <a:cs typeface="+mn-cs"/>
              </a:rPr>
              <a:t> and </a:t>
            </a:r>
            <a:r>
              <a:rPr lang="en-AU" sz="1680" kern="1200" dirty="0" err="1" smtClean="0">
                <a:solidFill>
                  <a:schemeClr val="tx1"/>
                </a:solidFill>
                <a:effectLst/>
                <a:latin typeface="+mn-lt"/>
                <a:ea typeface="+mn-ea"/>
                <a:cs typeface="+mn-cs"/>
              </a:rPr>
              <a:t>Xc</a:t>
            </a:r>
            <a:r>
              <a:rPr lang="en-AU" sz="1680" kern="1200" dirty="0" smtClean="0">
                <a:solidFill>
                  <a:schemeClr val="tx1"/>
                </a:solidFill>
                <a:effectLst/>
                <a:latin typeface="+mn-lt"/>
                <a:ea typeface="+mn-ea"/>
                <a:cs typeface="+mn-cs"/>
              </a:rPr>
              <a:t> is provided in the supplementary materials.</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The top row of the lower panel (</a:t>
            </a:r>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iii, v) shows models fit using protein abundances expressed on a proportional basis; the bottom row (ii, iv, vi,) shows models fit using protein abundances expressed on a per leaf area basis (mg protein / m2 leaf area).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c.) Influence of leaf traits on photosynthetic protein abundance: </a:t>
            </a:r>
          </a:p>
          <a:p>
            <a:endParaRPr lang="en-AU" sz="1680" kern="1200" dirty="0" smtClean="0">
              <a:solidFill>
                <a:schemeClr val="tx1"/>
              </a:solidFill>
              <a:effectLst/>
              <a:latin typeface="+mn-lt"/>
              <a:ea typeface="+mn-ea"/>
              <a:cs typeface="+mn-cs"/>
            </a:endParaRPr>
          </a:p>
          <a:p>
            <a:r>
              <a:rPr lang="en-AU" sz="1680" kern="1200" dirty="0" err="1" smtClean="0">
                <a:solidFill>
                  <a:schemeClr val="tx1"/>
                </a:solidFill>
                <a:effectLst/>
                <a:latin typeface="+mn-lt"/>
                <a:ea typeface="+mn-ea"/>
                <a:cs typeface="+mn-cs"/>
              </a:rPr>
              <a:t>i</a:t>
            </a:r>
            <a:r>
              <a:rPr lang="en-AU" sz="1680" kern="1200" dirty="0" smtClean="0">
                <a:solidFill>
                  <a:schemeClr val="tx1"/>
                </a:solidFill>
                <a:effectLst/>
                <a:latin typeface="+mn-lt"/>
                <a:ea typeface="+mn-ea"/>
                <a:cs typeface="+mn-cs"/>
              </a:rPr>
              <a:t>.) Neither photosystems nor Calvin cycle enzymes change proportionally in response to total leaf protein, p = , R2 = ; ii.) on a per leaf area basis, abundances of both functional categories strongly track leaf total protein, although there is more variation associated with photosystem protein abundances than Calvin cycle protein abundances. iii.) Proportional abundance of photosystem proteins declines as leaf mass per area (LMA, g/m2) increases (R2 = , p = ), but no such trend is apparent for Calvin cycle proteins (p = , R2 = ); iv.) On a per leaf area basis, abundance of Calvin cycle proteins increases with LMA (R2 =, p  = ), while photosystem protein abundance does not change (R2 = , p = ). </a:t>
            </a:r>
          </a:p>
          <a:p>
            <a:endParaRPr lang="en-AU" sz="1680" kern="1200" dirty="0" smtClean="0">
              <a:solidFill>
                <a:schemeClr val="tx1"/>
              </a:solidFill>
              <a:effectLst/>
              <a:latin typeface="+mn-lt"/>
              <a:ea typeface="+mn-ea"/>
              <a:cs typeface="+mn-cs"/>
            </a:endParaRPr>
          </a:p>
          <a:p>
            <a:r>
              <a:rPr lang="en-AU" sz="1680" kern="1200" dirty="0" smtClean="0">
                <a:solidFill>
                  <a:schemeClr val="tx1"/>
                </a:solidFill>
                <a:effectLst/>
                <a:latin typeface="+mn-lt"/>
                <a:ea typeface="+mn-ea"/>
                <a:cs typeface="+mn-cs"/>
              </a:rPr>
              <a:t>d.) Multiple regression models visualised using coloration to indicate the modelled magnitude of protein abundance in two-dimensional environmental space. Curved contours indicate significant interaction effects between predictors. A full table of multiple regression statistics is presented in the supplementary materials.</a:t>
            </a:r>
          </a:p>
        </p:txBody>
      </p:sp>
      <p:sp>
        <p:nvSpPr>
          <p:cNvPr id="4" name="Slide Number Placeholder 3"/>
          <p:cNvSpPr>
            <a:spLocks noGrp="1"/>
          </p:cNvSpPr>
          <p:nvPr>
            <p:ph type="sldNum" sz="quarter" idx="10"/>
          </p:nvPr>
        </p:nvSpPr>
        <p:spPr/>
        <p:txBody>
          <a:bodyPr/>
          <a:lstStyle/>
          <a:p>
            <a:fld id="{C73DF9B0-E08B-4862-93DE-9A4C9A8C6C80}" type="slidenum">
              <a:rPr lang="en-AU" smtClean="0"/>
              <a:t>3</a:t>
            </a:fld>
            <a:endParaRPr lang="en-AU"/>
          </a:p>
        </p:txBody>
      </p:sp>
    </p:spTree>
    <p:extLst>
      <p:ext uri="{BB962C8B-B14F-4D97-AF65-F5344CB8AC3E}">
        <p14:creationId xmlns:p14="http://schemas.microsoft.com/office/powerpoint/2010/main" val="112426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9"/>
            <a:ext cx="8161020" cy="4456853"/>
          </a:xfrm>
        </p:spPr>
        <p:txBody>
          <a:bodyPr anchor="b"/>
          <a:lstStyle>
            <a:lvl1pPr algn="ctr">
              <a:defRPr sz="6300"/>
            </a:lvl1pPr>
          </a:lstStyle>
          <a:p>
            <a:r>
              <a:rPr lang="en-US" smtClean="0"/>
              <a:t>Click to edit Master title style</a:t>
            </a:r>
            <a:endParaRPr lang="en-US" dirty="0"/>
          </a:p>
        </p:txBody>
      </p:sp>
      <p:sp>
        <p:nvSpPr>
          <p:cNvPr id="3" name="Subtitle 2"/>
          <p:cNvSpPr>
            <a:spLocks noGrp="1"/>
          </p:cNvSpPr>
          <p:nvPr>
            <p:ph type="subTitle" idx="1"/>
          </p:nvPr>
        </p:nvSpPr>
        <p:spPr>
          <a:xfrm>
            <a:off x="1200150" y="6723805"/>
            <a:ext cx="7200900" cy="3090756"/>
          </a:xfrm>
        </p:spPr>
        <p:txBody>
          <a:bodyPr/>
          <a:lstStyle>
            <a:lvl1pPr marL="0" indent="0" algn="ctr">
              <a:buNone/>
              <a:defRPr sz="2520"/>
            </a:lvl1pPr>
            <a:lvl2pPr marL="480048" indent="0" algn="ctr">
              <a:buNone/>
              <a:defRPr sz="2100"/>
            </a:lvl2pPr>
            <a:lvl3pPr marL="960096" indent="0" algn="ctr">
              <a:buNone/>
              <a:defRPr sz="1891"/>
            </a:lvl3pPr>
            <a:lvl4pPr marL="1440144" indent="0" algn="ctr">
              <a:buNone/>
              <a:defRPr sz="1680"/>
            </a:lvl4pPr>
            <a:lvl5pPr marL="1920192" indent="0" algn="ctr">
              <a:buNone/>
              <a:defRPr sz="1680"/>
            </a:lvl5pPr>
            <a:lvl6pPr marL="2400240" indent="0" algn="ctr">
              <a:buNone/>
              <a:defRPr sz="1680"/>
            </a:lvl6pPr>
            <a:lvl7pPr marL="2880288" indent="0" algn="ctr">
              <a:buNone/>
              <a:defRPr sz="1680"/>
            </a:lvl7pPr>
            <a:lvl8pPr marL="3360336" indent="0" algn="ctr">
              <a:buNone/>
              <a:defRPr sz="1680"/>
            </a:lvl8pPr>
            <a:lvl9pPr marL="3840384" indent="0" algn="ctr">
              <a:buNone/>
              <a:defRPr sz="1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19/10/2017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71747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19/10/2017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833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60" y="681567"/>
            <a:ext cx="2070259" cy="108487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60084" y="681567"/>
            <a:ext cx="6090761" cy="108487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19/10/2017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9084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F67EF4-3E3F-41D9-AB59-178FFA85FB21}" type="datetimeFigureOut">
              <a:rPr lang="en-AU" smtClean="0"/>
              <a:t>19/10/2017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424996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5"/>
            <a:ext cx="8281035" cy="5325109"/>
          </a:xfrm>
        </p:spPr>
        <p:txBody>
          <a:bodyPr anchor="b"/>
          <a:lstStyle>
            <a:lvl1pPr>
              <a:defRPr sz="6300"/>
            </a:lvl1pPr>
          </a:lstStyle>
          <a:p>
            <a:r>
              <a:rPr lang="en-US" smtClean="0"/>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48" indent="0">
              <a:buNone/>
              <a:defRPr sz="2100">
                <a:solidFill>
                  <a:schemeClr val="tx1">
                    <a:tint val="75000"/>
                  </a:schemeClr>
                </a:solidFill>
              </a:defRPr>
            </a:lvl2pPr>
            <a:lvl3pPr marL="960096" indent="0">
              <a:buNone/>
              <a:defRPr sz="1891">
                <a:solidFill>
                  <a:schemeClr val="tx1">
                    <a:tint val="75000"/>
                  </a:schemeClr>
                </a:solidFill>
              </a:defRPr>
            </a:lvl3pPr>
            <a:lvl4pPr marL="1440144" indent="0">
              <a:buNone/>
              <a:defRPr sz="1680">
                <a:solidFill>
                  <a:schemeClr val="tx1">
                    <a:tint val="75000"/>
                  </a:schemeClr>
                </a:solidFill>
              </a:defRPr>
            </a:lvl4pPr>
            <a:lvl5pPr marL="1920192" indent="0">
              <a:buNone/>
              <a:defRPr sz="1680">
                <a:solidFill>
                  <a:schemeClr val="tx1">
                    <a:tint val="75000"/>
                  </a:schemeClr>
                </a:solidFill>
              </a:defRPr>
            </a:lvl5pPr>
            <a:lvl6pPr marL="2400240" indent="0">
              <a:buNone/>
              <a:defRPr sz="1680">
                <a:solidFill>
                  <a:schemeClr val="tx1">
                    <a:tint val="75000"/>
                  </a:schemeClr>
                </a:solidFill>
              </a:defRPr>
            </a:lvl6pPr>
            <a:lvl7pPr marL="2880288" indent="0">
              <a:buNone/>
              <a:defRPr sz="1680">
                <a:solidFill>
                  <a:schemeClr val="tx1">
                    <a:tint val="75000"/>
                  </a:schemeClr>
                </a:solidFill>
              </a:defRPr>
            </a:lvl7pPr>
            <a:lvl8pPr marL="3360336" indent="0">
              <a:buNone/>
              <a:defRPr sz="1680">
                <a:solidFill>
                  <a:schemeClr val="tx1">
                    <a:tint val="75000"/>
                  </a:schemeClr>
                </a:solidFill>
              </a:defRPr>
            </a:lvl8pPr>
            <a:lvl9pPr marL="3840384"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67EF4-3E3F-41D9-AB59-178FFA85FB21}" type="datetimeFigureOut">
              <a:rPr lang="en-AU" smtClean="0"/>
              <a:t>19/10/2017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82975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60083"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8" y="3407833"/>
            <a:ext cx="4080510" cy="81224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F67EF4-3E3F-41D9-AB59-178FFA85FB21}" type="datetimeFigureOut">
              <a:rPr lang="en-AU" smtClean="0"/>
              <a:t>19/10/2017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307183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4" y="681571"/>
            <a:ext cx="8281035" cy="247438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61334" y="3138173"/>
            <a:ext cx="4061757"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661334" y="4676140"/>
            <a:ext cx="4061757"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3138173"/>
            <a:ext cx="4081761" cy="1537969"/>
          </a:xfrm>
        </p:spPr>
        <p:txBody>
          <a:bodyPr anchor="b"/>
          <a:lstStyle>
            <a:lvl1pPr marL="0" indent="0">
              <a:buNone/>
              <a:defRPr sz="2520" b="1"/>
            </a:lvl1pPr>
            <a:lvl2pPr marL="480048" indent="0">
              <a:buNone/>
              <a:defRPr sz="2100" b="1"/>
            </a:lvl2pPr>
            <a:lvl3pPr marL="960096" indent="0">
              <a:buNone/>
              <a:defRPr sz="1891"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4676140"/>
            <a:ext cx="4081761" cy="68778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F67EF4-3E3F-41D9-AB59-178FFA85FB21}" type="datetimeFigureOut">
              <a:rPr lang="en-AU" smtClean="0"/>
              <a:t>19/10/2017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459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F67EF4-3E3F-41D9-AB59-178FFA85FB21}" type="datetimeFigureOut">
              <a:rPr lang="en-AU" smtClean="0"/>
              <a:t>19/10/2017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2573540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67EF4-3E3F-41D9-AB59-178FFA85FB21}" type="datetimeFigureOut">
              <a:rPr lang="en-AU" smtClean="0"/>
              <a:t>19/10/2017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21339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Content Placeholder 2"/>
          <p:cNvSpPr>
            <a:spLocks noGrp="1"/>
          </p:cNvSpPr>
          <p:nvPr>
            <p:ph idx="1"/>
          </p:nvPr>
        </p:nvSpPr>
        <p:spPr>
          <a:xfrm>
            <a:off x="4081761" y="1843197"/>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19/10/2017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123838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4" y="853440"/>
            <a:ext cx="3096637" cy="2987040"/>
          </a:xfrm>
        </p:spPr>
        <p:txBody>
          <a:bodyPr anchor="b"/>
          <a:lstStyle>
            <a:lvl1pPr>
              <a:defRPr sz="3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81761" y="1843197"/>
            <a:ext cx="4860608" cy="9097433"/>
          </a:xfrm>
        </p:spPr>
        <p:txBody>
          <a:bodyPr anchor="t"/>
          <a:lstStyle>
            <a:lvl1pPr marL="0" indent="0">
              <a:buNone/>
              <a:defRPr sz="3360"/>
            </a:lvl1pPr>
            <a:lvl2pPr marL="480048" indent="0">
              <a:buNone/>
              <a:defRPr sz="2940"/>
            </a:lvl2pPr>
            <a:lvl3pPr marL="960096" indent="0">
              <a:buNone/>
              <a:defRPr sz="2520"/>
            </a:lvl3pPr>
            <a:lvl4pPr marL="1440144" indent="0">
              <a:buNone/>
              <a:defRPr sz="2100"/>
            </a:lvl4pPr>
            <a:lvl5pPr marL="1920192" indent="0">
              <a:buNone/>
              <a:defRPr sz="2100"/>
            </a:lvl5pPr>
            <a:lvl6pPr marL="2400240" indent="0">
              <a:buNone/>
              <a:defRPr sz="2100"/>
            </a:lvl6pPr>
            <a:lvl7pPr marL="2880288" indent="0">
              <a:buNone/>
              <a:defRPr sz="2100"/>
            </a:lvl7pPr>
            <a:lvl8pPr marL="3360336" indent="0">
              <a:buNone/>
              <a:defRPr sz="2100"/>
            </a:lvl8pPr>
            <a:lvl9pPr marL="3840384"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1334" y="3840481"/>
            <a:ext cx="3096637" cy="7114964"/>
          </a:xfrm>
        </p:spPr>
        <p:txBody>
          <a:bodyPr/>
          <a:lstStyle>
            <a:lvl1pPr marL="0" indent="0">
              <a:buNone/>
              <a:defRPr sz="1680"/>
            </a:lvl1pPr>
            <a:lvl2pPr marL="480048" indent="0">
              <a:buNone/>
              <a:defRPr sz="1471"/>
            </a:lvl2pPr>
            <a:lvl3pPr marL="960096" indent="0">
              <a:buNone/>
              <a:defRPr sz="1260"/>
            </a:lvl3pPr>
            <a:lvl4pPr marL="1440144" indent="0">
              <a:buNone/>
              <a:defRPr sz="1051"/>
            </a:lvl4pPr>
            <a:lvl5pPr marL="1920192" indent="0">
              <a:buNone/>
              <a:defRPr sz="1051"/>
            </a:lvl5pPr>
            <a:lvl6pPr marL="2400240" indent="0">
              <a:buNone/>
              <a:defRPr sz="1051"/>
            </a:lvl6pPr>
            <a:lvl7pPr marL="2880288" indent="0">
              <a:buNone/>
              <a:defRPr sz="1051"/>
            </a:lvl7pPr>
            <a:lvl8pPr marL="3360336" indent="0">
              <a:buNone/>
              <a:defRPr sz="1051"/>
            </a:lvl8pPr>
            <a:lvl9pPr marL="3840384" indent="0">
              <a:buNone/>
              <a:defRPr sz="105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67EF4-3E3F-41D9-AB59-178FFA85FB21}" type="datetimeFigureOut">
              <a:rPr lang="en-AU" smtClean="0"/>
              <a:t>19/10/2017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AD1E337-6B3E-4376-B3C4-42CF1C8EE823}" type="slidenum">
              <a:rPr lang="en-AU" smtClean="0"/>
              <a:t>‹#›</a:t>
            </a:fld>
            <a:endParaRPr lang="en-AU"/>
          </a:p>
        </p:txBody>
      </p:sp>
    </p:spTree>
    <p:extLst>
      <p:ext uri="{BB962C8B-B14F-4D97-AF65-F5344CB8AC3E}">
        <p14:creationId xmlns:p14="http://schemas.microsoft.com/office/powerpoint/2010/main" val="154370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1"/>
            <a:ext cx="8281035" cy="247438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60083" y="3407833"/>
            <a:ext cx="8281035" cy="81224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0083" y="11865190"/>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DBF67EF4-3E3F-41D9-AB59-178FFA85FB21}" type="datetimeFigureOut">
              <a:rPr lang="en-AU" smtClean="0"/>
              <a:t>19/10/2017</a:t>
            </a:fld>
            <a:endParaRPr lang="en-AU"/>
          </a:p>
        </p:txBody>
      </p:sp>
      <p:sp>
        <p:nvSpPr>
          <p:cNvPr id="5" name="Footer Placeholder 4"/>
          <p:cNvSpPr>
            <a:spLocks noGrp="1"/>
          </p:cNvSpPr>
          <p:nvPr>
            <p:ph type="ftr" sz="quarter" idx="3"/>
          </p:nvPr>
        </p:nvSpPr>
        <p:spPr>
          <a:xfrm>
            <a:off x="3180398" y="11865190"/>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780848" y="11865190"/>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BAD1E337-6B3E-4376-B3C4-42CF1C8EE823}" type="slidenum">
              <a:rPr lang="en-AU" smtClean="0"/>
              <a:t>‹#›</a:t>
            </a:fld>
            <a:endParaRPr lang="en-AU"/>
          </a:p>
        </p:txBody>
      </p:sp>
    </p:spTree>
    <p:extLst>
      <p:ext uri="{BB962C8B-B14F-4D97-AF65-F5344CB8AC3E}">
        <p14:creationId xmlns:p14="http://schemas.microsoft.com/office/powerpoint/2010/main" val="14454134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60096"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25" indent="-240025" algn="l" defTabSz="960096" rtl="0" eaLnBrk="1" latinLnBrk="0" hangingPunct="1">
        <a:lnSpc>
          <a:spcPct val="90000"/>
        </a:lnSpc>
        <a:spcBef>
          <a:spcPts val="1051"/>
        </a:spcBef>
        <a:buFont typeface="Arial" panose="020B0604020202020204" pitchFamily="34" charset="0"/>
        <a:buChar char="•"/>
        <a:defRPr sz="2940" kern="1200">
          <a:solidFill>
            <a:schemeClr val="tx1"/>
          </a:solidFill>
          <a:latin typeface="+mn-lt"/>
          <a:ea typeface="+mn-ea"/>
          <a:cs typeface="+mn-cs"/>
        </a:defRPr>
      </a:lvl1pPr>
      <a:lvl2pPr marL="720073" indent="-240025" algn="l" defTabSz="960096"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21" indent="-240025" algn="l" defTabSz="960096"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16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4pPr>
      <a:lvl5pPr marL="2160217"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5pPr>
      <a:lvl6pPr marL="2640265"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6pPr>
      <a:lvl7pPr marL="3120313"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7pPr>
      <a:lvl8pPr marL="3600361"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8pPr>
      <a:lvl9pPr marL="4080409" indent="-240025" algn="l" defTabSz="960096" rtl="0" eaLnBrk="1" latinLnBrk="0" hangingPunct="1">
        <a:lnSpc>
          <a:spcPct val="90000"/>
        </a:lnSpc>
        <a:spcBef>
          <a:spcPts val="525"/>
        </a:spcBef>
        <a:buFont typeface="Arial" panose="020B0604020202020204" pitchFamily="34" charset="0"/>
        <a:buChar char="•"/>
        <a:defRPr sz="1891" kern="1200">
          <a:solidFill>
            <a:schemeClr val="tx1"/>
          </a:solidFill>
          <a:latin typeface="+mn-lt"/>
          <a:ea typeface="+mn-ea"/>
          <a:cs typeface="+mn-cs"/>
        </a:defRPr>
      </a:lvl9pPr>
    </p:bodyStyle>
    <p:otherStyle>
      <a:defPPr>
        <a:defRPr lang="en-US"/>
      </a:defPPr>
      <a:lvl1pPr marL="0" algn="l" defTabSz="960096" rtl="0" eaLnBrk="1" latinLnBrk="0" hangingPunct="1">
        <a:defRPr sz="1891" kern="1200">
          <a:solidFill>
            <a:schemeClr val="tx1"/>
          </a:solidFill>
          <a:latin typeface="+mn-lt"/>
          <a:ea typeface="+mn-ea"/>
          <a:cs typeface="+mn-cs"/>
        </a:defRPr>
      </a:lvl1pPr>
      <a:lvl2pPr marL="480048" algn="l" defTabSz="960096" rtl="0" eaLnBrk="1" latinLnBrk="0" hangingPunct="1">
        <a:defRPr sz="1891" kern="1200">
          <a:solidFill>
            <a:schemeClr val="tx1"/>
          </a:solidFill>
          <a:latin typeface="+mn-lt"/>
          <a:ea typeface="+mn-ea"/>
          <a:cs typeface="+mn-cs"/>
        </a:defRPr>
      </a:lvl2pPr>
      <a:lvl3pPr marL="960096" algn="l" defTabSz="960096" rtl="0" eaLnBrk="1" latinLnBrk="0" hangingPunct="1">
        <a:defRPr sz="1891" kern="1200">
          <a:solidFill>
            <a:schemeClr val="tx1"/>
          </a:solidFill>
          <a:latin typeface="+mn-lt"/>
          <a:ea typeface="+mn-ea"/>
          <a:cs typeface="+mn-cs"/>
        </a:defRPr>
      </a:lvl3pPr>
      <a:lvl4pPr marL="1440144" algn="l" defTabSz="960096" rtl="0" eaLnBrk="1" latinLnBrk="0" hangingPunct="1">
        <a:defRPr sz="1891" kern="1200">
          <a:solidFill>
            <a:schemeClr val="tx1"/>
          </a:solidFill>
          <a:latin typeface="+mn-lt"/>
          <a:ea typeface="+mn-ea"/>
          <a:cs typeface="+mn-cs"/>
        </a:defRPr>
      </a:lvl4pPr>
      <a:lvl5pPr marL="1920192" algn="l" defTabSz="960096" rtl="0" eaLnBrk="1" latinLnBrk="0" hangingPunct="1">
        <a:defRPr sz="1891" kern="1200">
          <a:solidFill>
            <a:schemeClr val="tx1"/>
          </a:solidFill>
          <a:latin typeface="+mn-lt"/>
          <a:ea typeface="+mn-ea"/>
          <a:cs typeface="+mn-cs"/>
        </a:defRPr>
      </a:lvl5pPr>
      <a:lvl6pPr marL="2400240" algn="l" defTabSz="960096" rtl="0" eaLnBrk="1" latinLnBrk="0" hangingPunct="1">
        <a:defRPr sz="1891" kern="1200">
          <a:solidFill>
            <a:schemeClr val="tx1"/>
          </a:solidFill>
          <a:latin typeface="+mn-lt"/>
          <a:ea typeface="+mn-ea"/>
          <a:cs typeface="+mn-cs"/>
        </a:defRPr>
      </a:lvl6pPr>
      <a:lvl7pPr marL="2880288" algn="l" defTabSz="960096" rtl="0" eaLnBrk="1" latinLnBrk="0" hangingPunct="1">
        <a:defRPr sz="1891" kern="1200">
          <a:solidFill>
            <a:schemeClr val="tx1"/>
          </a:solidFill>
          <a:latin typeface="+mn-lt"/>
          <a:ea typeface="+mn-ea"/>
          <a:cs typeface="+mn-cs"/>
        </a:defRPr>
      </a:lvl7pPr>
      <a:lvl8pPr marL="3360336" algn="l" defTabSz="960096" rtl="0" eaLnBrk="1" latinLnBrk="0" hangingPunct="1">
        <a:defRPr sz="1891" kern="1200">
          <a:solidFill>
            <a:schemeClr val="tx1"/>
          </a:solidFill>
          <a:latin typeface="+mn-lt"/>
          <a:ea typeface="+mn-ea"/>
          <a:cs typeface="+mn-cs"/>
        </a:defRPr>
      </a:lvl8pPr>
      <a:lvl9pPr marL="3840384" algn="l" defTabSz="960096" rtl="0" eaLnBrk="1" latinLnBrk="0" hangingPunct="1">
        <a:defRPr sz="18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3.tiff"/><Relationship Id="rId13" Type="http://schemas.openxmlformats.org/officeDocument/2006/relationships/image" Target="../media/image18.tiff"/><Relationship Id="rId3" Type="http://schemas.openxmlformats.org/officeDocument/2006/relationships/image" Target="../media/image8.png"/><Relationship Id="rId7" Type="http://schemas.openxmlformats.org/officeDocument/2006/relationships/image" Target="../media/image12.tiff"/><Relationship Id="rId12" Type="http://schemas.openxmlformats.org/officeDocument/2006/relationships/image" Target="../media/image17.tiff"/><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1.tiff"/><Relationship Id="rId11" Type="http://schemas.openxmlformats.org/officeDocument/2006/relationships/image" Target="../media/image16.tiff"/><Relationship Id="rId5" Type="http://schemas.openxmlformats.org/officeDocument/2006/relationships/image" Target="../media/image10.tiff"/><Relationship Id="rId15" Type="http://schemas.openxmlformats.org/officeDocument/2006/relationships/image" Target="../media/image3.png"/><Relationship Id="rId10" Type="http://schemas.openxmlformats.org/officeDocument/2006/relationships/image" Target="../media/image15.tiff"/><Relationship Id="rId4" Type="http://schemas.openxmlformats.org/officeDocument/2006/relationships/image" Target="../media/image9.tiff"/><Relationship Id="rId9" Type="http://schemas.openxmlformats.org/officeDocument/2006/relationships/image" Target="../media/image14.tiff"/><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36694F8-822A-4EA9-A83F-BB11CF14A3AC}"/>
              </a:ext>
            </a:extLst>
          </p:cNvPr>
          <p:cNvSpPr txBox="1"/>
          <p:nvPr/>
        </p:nvSpPr>
        <p:spPr>
          <a:xfrm>
            <a:off x="2492677" y="509354"/>
            <a:ext cx="205508" cy="276999"/>
          </a:xfrm>
          <a:prstGeom prst="rect">
            <a:avLst/>
          </a:prstGeom>
          <a:noFill/>
        </p:spPr>
        <p:txBody>
          <a:bodyPr wrap="square" rtlCol="0">
            <a:spAutoFit/>
          </a:bodyPr>
          <a:lstStyle/>
          <a:p>
            <a:r>
              <a:rPr lang="en-AU" sz="1200" dirty="0"/>
              <a:t>a</a:t>
            </a: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89" y="443234"/>
            <a:ext cx="2554271" cy="3595764"/>
          </a:xfrm>
          <a:prstGeom prst="rect">
            <a:avLst/>
          </a:prstGeom>
        </p:spPr>
      </p:pic>
      <p:pic>
        <p:nvPicPr>
          <p:cNvPr id="36" name="Picture 35"/>
          <p:cNvPicPr>
            <a:picLocks noChangeAspect="1"/>
          </p:cNvPicPr>
          <p:nvPr/>
        </p:nvPicPr>
        <p:blipFill>
          <a:blip r:embed="rId4"/>
          <a:stretch>
            <a:fillRect/>
          </a:stretch>
        </p:blipFill>
        <p:spPr>
          <a:xfrm>
            <a:off x="2783472" y="553191"/>
            <a:ext cx="2132167" cy="1625871"/>
          </a:xfrm>
          <a:prstGeom prst="rect">
            <a:avLst/>
          </a:prstGeom>
        </p:spPr>
      </p:pic>
      <p:grpSp>
        <p:nvGrpSpPr>
          <p:cNvPr id="37" name="Group 36">
            <a:extLst>
              <a:ext uri="{FF2B5EF4-FFF2-40B4-BE49-F238E27FC236}">
                <a16:creationId xmlns:a16="http://schemas.microsoft.com/office/drawing/2014/main" id="{334CF8EC-60BE-4F39-9DAB-83E63FCF813B}"/>
              </a:ext>
            </a:extLst>
          </p:cNvPr>
          <p:cNvGrpSpPr/>
          <p:nvPr/>
        </p:nvGrpSpPr>
        <p:grpSpPr>
          <a:xfrm>
            <a:off x="2849819" y="2165548"/>
            <a:ext cx="2364935" cy="1911897"/>
            <a:chOff x="8328954" y="3313508"/>
            <a:chExt cx="3712734" cy="3091427"/>
          </a:xfrm>
        </p:grpSpPr>
        <p:pic>
          <p:nvPicPr>
            <p:cNvPr id="38" name="Picture 37">
              <a:extLst>
                <a:ext uri="{FF2B5EF4-FFF2-40B4-BE49-F238E27FC236}">
                  <a16:creationId xmlns:a16="http://schemas.microsoft.com/office/drawing/2014/main" id="{4DEA67FD-D5A0-4C43-AE8C-3FD531A15958}"/>
                </a:ext>
              </a:extLst>
            </p:cNvPr>
            <p:cNvPicPr>
              <a:picLocks noChangeAspect="1"/>
            </p:cNvPicPr>
            <p:nvPr/>
          </p:nvPicPr>
          <p:blipFill>
            <a:blip r:embed="rId5"/>
            <a:stretch>
              <a:fillRect/>
            </a:stretch>
          </p:blipFill>
          <p:spPr>
            <a:xfrm>
              <a:off x="8328954" y="3428025"/>
              <a:ext cx="3712734" cy="2976910"/>
            </a:xfrm>
            <a:prstGeom prst="rect">
              <a:avLst/>
            </a:prstGeom>
          </p:spPr>
        </p:pic>
        <p:sp>
          <p:nvSpPr>
            <p:cNvPr id="39" name="TextBox 38">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378" y="6703184"/>
            <a:ext cx="5553467" cy="5052070"/>
          </a:xfrm>
          <a:prstGeom prst="rect">
            <a:avLst/>
          </a:prstGeom>
        </p:spPr>
      </p:pic>
    </p:spTree>
    <p:extLst>
      <p:ext uri="{BB962C8B-B14F-4D97-AF65-F5344CB8AC3E}">
        <p14:creationId xmlns:p14="http://schemas.microsoft.com/office/powerpoint/2010/main" val="895397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49371" y="3023577"/>
            <a:ext cx="4707460" cy="4444873"/>
            <a:chOff x="671824" y="1653267"/>
            <a:chExt cx="6668639" cy="6199336"/>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24" y="1653267"/>
              <a:ext cx="6668639" cy="6199336"/>
            </a:xfrm>
            <a:prstGeom prst="rect">
              <a:avLst/>
            </a:prstGeom>
          </p:spPr>
        </p:pic>
        <p:sp>
          <p:nvSpPr>
            <p:cNvPr id="3" name="TextBox 2"/>
            <p:cNvSpPr txBox="1"/>
            <p:nvPr/>
          </p:nvSpPr>
          <p:spPr>
            <a:xfrm>
              <a:off x="2713632" y="3962399"/>
              <a:ext cx="482597" cy="277169"/>
            </a:xfrm>
            <a:prstGeom prst="rect">
              <a:avLst/>
            </a:prstGeom>
            <a:noFill/>
          </p:spPr>
          <p:txBody>
            <a:bodyPr wrap="square" rtlCol="0">
              <a:spAutoFit/>
            </a:bodyPr>
            <a:lstStyle/>
            <a:p>
              <a:r>
                <a:rPr lang="en-AU" sz="751" dirty="0"/>
                <a:t>64%</a:t>
              </a:r>
            </a:p>
          </p:txBody>
        </p:sp>
        <p:sp>
          <p:nvSpPr>
            <p:cNvPr id="19" name="TextBox 18"/>
            <p:cNvSpPr txBox="1"/>
            <p:nvPr/>
          </p:nvSpPr>
          <p:spPr>
            <a:xfrm>
              <a:off x="2459940" y="3795261"/>
              <a:ext cx="1546205" cy="277169"/>
            </a:xfrm>
            <a:prstGeom prst="rect">
              <a:avLst/>
            </a:prstGeom>
            <a:noFill/>
          </p:spPr>
          <p:txBody>
            <a:bodyPr wrap="square" rtlCol="0">
              <a:spAutoFit/>
            </a:bodyPr>
            <a:lstStyle/>
            <a:p>
              <a:r>
                <a:rPr lang="en-AU" sz="751" dirty="0"/>
                <a:t>Photosynthesis</a:t>
              </a:r>
            </a:p>
          </p:txBody>
        </p:sp>
      </p:gr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2736" y="2488241"/>
            <a:ext cx="5159481" cy="5232707"/>
          </a:xfrm>
          <a:prstGeom prst="rect">
            <a:avLst/>
          </a:prstGeom>
        </p:spPr>
      </p:pic>
      <p:grpSp>
        <p:nvGrpSpPr>
          <p:cNvPr id="37" name="Group 36">
            <a:extLst>
              <a:ext uri="{FF2B5EF4-FFF2-40B4-BE49-F238E27FC236}">
                <a16:creationId xmlns:a16="http://schemas.microsoft.com/office/drawing/2014/main" id="{C9FFF9FF-C604-459E-BA51-CAAD744824C9}"/>
              </a:ext>
            </a:extLst>
          </p:cNvPr>
          <p:cNvGrpSpPr/>
          <p:nvPr/>
        </p:nvGrpSpPr>
        <p:grpSpPr>
          <a:xfrm>
            <a:off x="249371" y="8271485"/>
            <a:ext cx="2886384" cy="2116584"/>
            <a:chOff x="-3343354" y="1339480"/>
            <a:chExt cx="4852762" cy="3296988"/>
          </a:xfrm>
        </p:grpSpPr>
        <p:pic>
          <p:nvPicPr>
            <p:cNvPr id="39" name="Picture 38" descr="abundance_rank_90pc.png">
              <a:extLst>
                <a:ext uri="{FF2B5EF4-FFF2-40B4-BE49-F238E27FC236}">
                  <a16:creationId xmlns:a16="http://schemas.microsoft.com/office/drawing/2014/main" id="{34BBFF6D-3CCF-4CB2-B743-963595FCD8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3402" y="1339480"/>
              <a:ext cx="4438936" cy="2855383"/>
            </a:xfrm>
            <a:prstGeom prst="rect">
              <a:avLst/>
            </a:prstGeom>
          </p:spPr>
        </p:pic>
        <p:sp>
          <p:nvSpPr>
            <p:cNvPr id="40" name="TextBox 39">
              <a:extLst>
                <a:ext uri="{FF2B5EF4-FFF2-40B4-BE49-F238E27FC236}">
                  <a16:creationId xmlns:a16="http://schemas.microsoft.com/office/drawing/2014/main" id="{589E7152-499C-44E8-BA29-4777970B8AAA}"/>
                </a:ext>
              </a:extLst>
            </p:cNvPr>
            <p:cNvSpPr txBox="1"/>
            <p:nvPr/>
          </p:nvSpPr>
          <p:spPr>
            <a:xfrm>
              <a:off x="-3343354" y="4253015"/>
              <a:ext cx="4852762" cy="383453"/>
            </a:xfrm>
            <a:prstGeom prst="rect">
              <a:avLst/>
            </a:prstGeom>
            <a:noFill/>
          </p:spPr>
          <p:txBody>
            <a:bodyPr wrap="square" rtlCol="0">
              <a:spAutoFit/>
            </a:bodyPr>
            <a:lstStyle/>
            <a:p>
              <a:r>
                <a:rPr lang="en-US" sz="788" dirty="0"/>
                <a:t>&lt;500 proteins account for &gt;90% total leaf protein</a:t>
              </a:r>
            </a:p>
          </p:txBody>
        </p:sp>
      </p:grpSp>
      <p:sp>
        <p:nvSpPr>
          <p:cNvPr id="4" name="Rectangle 3"/>
          <p:cNvSpPr/>
          <p:nvPr/>
        </p:nvSpPr>
        <p:spPr>
          <a:xfrm>
            <a:off x="3486150" y="7836514"/>
            <a:ext cx="5143500" cy="27649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4381500" y="8572642"/>
            <a:ext cx="3752850" cy="646331"/>
          </a:xfrm>
          <a:prstGeom prst="rect">
            <a:avLst/>
          </a:prstGeom>
          <a:noFill/>
        </p:spPr>
        <p:txBody>
          <a:bodyPr wrap="square" rtlCol="0">
            <a:spAutoFit/>
          </a:bodyPr>
          <a:lstStyle/>
          <a:p>
            <a:r>
              <a:rPr lang="en-AU" dirty="0" smtClean="0"/>
              <a:t>Cumulative abundance / abundance rank plots for yeast, mammalian cell</a:t>
            </a:r>
            <a:endParaRPr lang="en-AU" dirty="0"/>
          </a:p>
        </p:txBody>
      </p:sp>
      <p:sp>
        <p:nvSpPr>
          <p:cNvPr id="6" name="TextBox 5"/>
          <p:cNvSpPr txBox="1"/>
          <p:nvPr/>
        </p:nvSpPr>
        <p:spPr>
          <a:xfrm>
            <a:off x="438057" y="2986245"/>
            <a:ext cx="302172" cy="276999"/>
          </a:xfrm>
          <a:prstGeom prst="rect">
            <a:avLst/>
          </a:prstGeom>
          <a:noFill/>
        </p:spPr>
        <p:txBody>
          <a:bodyPr wrap="square" rtlCol="0">
            <a:spAutoFit/>
          </a:bodyPr>
          <a:lstStyle/>
          <a:p>
            <a:r>
              <a:rPr lang="en-AU" sz="1200" dirty="0" smtClean="0"/>
              <a:t>a</a:t>
            </a:r>
            <a:endParaRPr lang="en-AU" sz="1200" dirty="0"/>
          </a:p>
        </p:txBody>
      </p:sp>
      <p:sp>
        <p:nvSpPr>
          <p:cNvPr id="15" name="TextBox 14"/>
          <p:cNvSpPr txBox="1"/>
          <p:nvPr/>
        </p:nvSpPr>
        <p:spPr>
          <a:xfrm>
            <a:off x="438057" y="7592968"/>
            <a:ext cx="302172" cy="276999"/>
          </a:xfrm>
          <a:prstGeom prst="rect">
            <a:avLst/>
          </a:prstGeom>
          <a:noFill/>
        </p:spPr>
        <p:txBody>
          <a:bodyPr wrap="square" rtlCol="0">
            <a:spAutoFit/>
          </a:bodyPr>
          <a:lstStyle/>
          <a:p>
            <a:r>
              <a:rPr lang="en-AU" sz="1200" dirty="0" smtClean="0"/>
              <a:t>b</a:t>
            </a:r>
            <a:endParaRPr lang="en-AU" sz="1200" dirty="0"/>
          </a:p>
        </p:txBody>
      </p:sp>
    </p:spTree>
    <p:extLst>
      <p:ext uri="{BB962C8B-B14F-4D97-AF65-F5344CB8AC3E}">
        <p14:creationId xmlns:p14="http://schemas.microsoft.com/office/powerpoint/2010/main" val="3459781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45" y="1041493"/>
            <a:ext cx="11643046" cy="5563001"/>
          </a:xfrm>
          <a:prstGeom prst="rect">
            <a:avLst/>
          </a:prstGeom>
        </p:spPr>
      </p:pic>
      <p:grpSp>
        <p:nvGrpSpPr>
          <p:cNvPr id="52" name="Group 51"/>
          <p:cNvGrpSpPr/>
          <p:nvPr/>
        </p:nvGrpSpPr>
        <p:grpSpPr>
          <a:xfrm>
            <a:off x="325538" y="6677587"/>
            <a:ext cx="5095184" cy="3246518"/>
            <a:chOff x="91676" y="8847134"/>
            <a:chExt cx="5095184" cy="3246518"/>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676" y="9004978"/>
              <a:ext cx="1697164" cy="1501981"/>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274" y="10565733"/>
              <a:ext cx="1697164" cy="1501981"/>
            </a:xfrm>
            <a:prstGeom prst="rect">
              <a:avLst/>
            </a:prstGeom>
          </p:spPr>
        </p:pic>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2492" y="9004978"/>
              <a:ext cx="1697164" cy="1501981"/>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68090" y="10565328"/>
              <a:ext cx="1697164" cy="1501981"/>
            </a:xfrm>
            <a:prstGeom prst="rect">
              <a:avLst/>
            </a:prstGeom>
          </p:spPr>
        </p:pic>
        <p:pic>
          <p:nvPicPr>
            <p:cNvPr id="61" name="Picture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18162" y="9004572"/>
              <a:ext cx="1697164" cy="1501981"/>
            </a:xfrm>
            <a:prstGeom prst="rect">
              <a:avLst/>
            </a:prstGeom>
          </p:spPr>
        </p:pic>
        <p:pic>
          <p:nvPicPr>
            <p:cNvPr id="62" name="Picture 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89696" y="10591671"/>
              <a:ext cx="1697164" cy="1501981"/>
            </a:xfrm>
            <a:prstGeom prst="rect">
              <a:avLst/>
            </a:prstGeom>
          </p:spPr>
        </p:pic>
        <p:sp>
          <p:nvSpPr>
            <p:cNvPr id="67" name="TextBox 66"/>
            <p:cNvSpPr txBox="1"/>
            <p:nvPr/>
          </p:nvSpPr>
          <p:spPr>
            <a:xfrm>
              <a:off x="311684" y="8847134"/>
              <a:ext cx="133475" cy="261610"/>
            </a:xfrm>
            <a:prstGeom prst="rect">
              <a:avLst/>
            </a:prstGeom>
            <a:noFill/>
          </p:spPr>
          <p:txBody>
            <a:bodyPr wrap="square" rtlCol="0">
              <a:spAutoFit/>
            </a:bodyPr>
            <a:lstStyle/>
            <a:p>
              <a:r>
                <a:rPr lang="en-AU" sz="1100" dirty="0" err="1"/>
                <a:t>i</a:t>
              </a:r>
              <a:endParaRPr lang="en-AU" sz="1200" dirty="0"/>
            </a:p>
          </p:txBody>
        </p:sp>
        <p:sp>
          <p:nvSpPr>
            <p:cNvPr id="68" name="TextBox 67"/>
            <p:cNvSpPr txBox="1"/>
            <p:nvPr/>
          </p:nvSpPr>
          <p:spPr>
            <a:xfrm>
              <a:off x="2017933" y="8847134"/>
              <a:ext cx="467155" cy="261610"/>
            </a:xfrm>
            <a:prstGeom prst="rect">
              <a:avLst/>
            </a:prstGeom>
            <a:noFill/>
          </p:spPr>
          <p:txBody>
            <a:bodyPr wrap="square" rtlCol="0">
              <a:spAutoFit/>
            </a:bodyPr>
            <a:lstStyle/>
            <a:p>
              <a:r>
                <a:rPr lang="en-AU" sz="1100" dirty="0" smtClean="0"/>
                <a:t>iii</a:t>
              </a:r>
              <a:endParaRPr lang="en-AU" sz="1200" dirty="0"/>
            </a:p>
          </p:txBody>
        </p:sp>
        <p:sp>
          <p:nvSpPr>
            <p:cNvPr id="69" name="TextBox 68"/>
            <p:cNvSpPr txBox="1"/>
            <p:nvPr/>
          </p:nvSpPr>
          <p:spPr>
            <a:xfrm>
              <a:off x="3689749" y="8847134"/>
              <a:ext cx="368113" cy="261610"/>
            </a:xfrm>
            <a:prstGeom prst="rect">
              <a:avLst/>
            </a:prstGeom>
            <a:noFill/>
          </p:spPr>
          <p:txBody>
            <a:bodyPr wrap="square" rtlCol="0">
              <a:spAutoFit/>
            </a:bodyPr>
            <a:lstStyle/>
            <a:p>
              <a:r>
                <a:rPr lang="en-AU" sz="1100" dirty="0" smtClean="0"/>
                <a:t>v</a:t>
              </a:r>
              <a:endParaRPr lang="en-AU" sz="1200" dirty="0"/>
            </a:p>
          </p:txBody>
        </p:sp>
        <p:sp>
          <p:nvSpPr>
            <p:cNvPr id="70" name="TextBox 69"/>
            <p:cNvSpPr txBox="1"/>
            <p:nvPr/>
          </p:nvSpPr>
          <p:spPr>
            <a:xfrm>
              <a:off x="285154" y="10360287"/>
              <a:ext cx="277811" cy="261610"/>
            </a:xfrm>
            <a:prstGeom prst="rect">
              <a:avLst/>
            </a:prstGeom>
            <a:noFill/>
          </p:spPr>
          <p:txBody>
            <a:bodyPr wrap="square" rtlCol="0">
              <a:spAutoFit/>
            </a:bodyPr>
            <a:lstStyle/>
            <a:p>
              <a:r>
                <a:rPr lang="en-AU" sz="1100" dirty="0" smtClean="0"/>
                <a:t>ii</a:t>
              </a:r>
              <a:endParaRPr lang="en-AU" sz="1200" dirty="0"/>
            </a:p>
          </p:txBody>
        </p:sp>
        <p:sp>
          <p:nvSpPr>
            <p:cNvPr id="71" name="TextBox 70"/>
            <p:cNvSpPr txBox="1"/>
            <p:nvPr/>
          </p:nvSpPr>
          <p:spPr>
            <a:xfrm>
              <a:off x="1958701" y="10360287"/>
              <a:ext cx="325521" cy="261610"/>
            </a:xfrm>
            <a:prstGeom prst="rect">
              <a:avLst/>
            </a:prstGeom>
            <a:noFill/>
          </p:spPr>
          <p:txBody>
            <a:bodyPr wrap="square" rtlCol="0">
              <a:spAutoFit/>
            </a:bodyPr>
            <a:lstStyle/>
            <a:p>
              <a:r>
                <a:rPr lang="en-AU" sz="1100" dirty="0" smtClean="0"/>
                <a:t>iv</a:t>
              </a:r>
              <a:endParaRPr lang="en-AU" sz="1200" dirty="0"/>
            </a:p>
          </p:txBody>
        </p:sp>
        <p:sp>
          <p:nvSpPr>
            <p:cNvPr id="72" name="TextBox 71"/>
            <p:cNvSpPr txBox="1"/>
            <p:nvPr/>
          </p:nvSpPr>
          <p:spPr>
            <a:xfrm>
              <a:off x="3656959" y="10360287"/>
              <a:ext cx="300810" cy="261610"/>
            </a:xfrm>
            <a:prstGeom prst="rect">
              <a:avLst/>
            </a:prstGeom>
            <a:noFill/>
          </p:spPr>
          <p:txBody>
            <a:bodyPr wrap="square" rtlCol="0">
              <a:spAutoFit/>
            </a:bodyPr>
            <a:lstStyle/>
            <a:p>
              <a:r>
                <a:rPr lang="en-AU" sz="1100" dirty="0" smtClean="0"/>
                <a:t>vi</a:t>
              </a:r>
              <a:endParaRPr lang="en-AU" sz="1200" dirty="0"/>
            </a:p>
          </p:txBody>
        </p:sp>
      </p:grpSp>
      <p:grpSp>
        <p:nvGrpSpPr>
          <p:cNvPr id="3" name="Group 2"/>
          <p:cNvGrpSpPr/>
          <p:nvPr/>
        </p:nvGrpSpPr>
        <p:grpSpPr>
          <a:xfrm>
            <a:off x="5948330" y="6647879"/>
            <a:ext cx="3483131" cy="3378254"/>
            <a:chOff x="5984306" y="7028745"/>
            <a:chExt cx="3483131" cy="3378254"/>
          </a:xfrm>
        </p:grpSpPr>
        <p:sp>
          <p:nvSpPr>
            <p:cNvPr id="39" name="TextBox 38">
              <a:extLst>
                <a:ext uri="{FF2B5EF4-FFF2-40B4-BE49-F238E27FC236}">
                  <a16:creationId xmlns:a16="http://schemas.microsoft.com/office/drawing/2014/main" id="{036694F8-822A-4EA9-A83F-BB11CF14A3AC}"/>
                </a:ext>
              </a:extLst>
            </p:cNvPr>
            <p:cNvSpPr txBox="1"/>
            <p:nvPr/>
          </p:nvSpPr>
          <p:spPr>
            <a:xfrm>
              <a:off x="5984306" y="7028745"/>
              <a:ext cx="205508" cy="276999"/>
            </a:xfrm>
            <a:prstGeom prst="rect">
              <a:avLst/>
            </a:prstGeom>
            <a:noFill/>
          </p:spPr>
          <p:txBody>
            <a:bodyPr wrap="square" rtlCol="0">
              <a:spAutoFit/>
            </a:bodyPr>
            <a:lstStyle/>
            <a:p>
              <a:r>
                <a:rPr lang="en-AU" sz="1200" dirty="0"/>
                <a:t>c</a:t>
              </a:r>
            </a:p>
          </p:txBody>
        </p:sp>
        <p:pic>
          <p:nvPicPr>
            <p:cNvPr id="57" name="Picture 5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70273" y="7267005"/>
              <a:ext cx="1697164" cy="1501981"/>
            </a:xfrm>
            <a:prstGeom prst="rect">
              <a:avLst/>
            </a:prstGeom>
          </p:spPr>
        </p:pic>
        <p:pic>
          <p:nvPicPr>
            <p:cNvPr id="58" name="Picture 5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66719" y="8905018"/>
              <a:ext cx="1697164" cy="1501981"/>
            </a:xfrm>
            <a:prstGeom prst="rect">
              <a:avLst/>
            </a:prstGeom>
          </p:spPr>
        </p:pic>
        <p:pic>
          <p:nvPicPr>
            <p:cNvPr id="63" name="Picture 6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038823" y="7267443"/>
              <a:ext cx="1697164" cy="1501981"/>
            </a:xfrm>
            <a:prstGeom prst="rect">
              <a:avLst/>
            </a:prstGeom>
          </p:spPr>
        </p:pic>
        <p:pic>
          <p:nvPicPr>
            <p:cNvPr id="64" name="Picture 6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069555" y="8860668"/>
              <a:ext cx="1697164" cy="1501981"/>
            </a:xfrm>
            <a:prstGeom prst="rect">
              <a:avLst/>
            </a:prstGeom>
          </p:spPr>
        </p:pic>
        <p:sp>
          <p:nvSpPr>
            <p:cNvPr id="73" name="TextBox 72"/>
            <p:cNvSpPr txBox="1"/>
            <p:nvPr/>
          </p:nvSpPr>
          <p:spPr>
            <a:xfrm>
              <a:off x="6235958" y="7227369"/>
              <a:ext cx="133475" cy="261610"/>
            </a:xfrm>
            <a:prstGeom prst="rect">
              <a:avLst/>
            </a:prstGeom>
            <a:noFill/>
          </p:spPr>
          <p:txBody>
            <a:bodyPr wrap="square" rtlCol="0">
              <a:spAutoFit/>
            </a:bodyPr>
            <a:lstStyle/>
            <a:p>
              <a:r>
                <a:rPr lang="en-AU" sz="1100" dirty="0" err="1"/>
                <a:t>i</a:t>
              </a:r>
              <a:endParaRPr lang="en-AU" sz="1200" dirty="0"/>
            </a:p>
          </p:txBody>
        </p:sp>
        <p:sp>
          <p:nvSpPr>
            <p:cNvPr id="74" name="TextBox 73"/>
            <p:cNvSpPr txBox="1"/>
            <p:nvPr/>
          </p:nvSpPr>
          <p:spPr>
            <a:xfrm>
              <a:off x="7933122" y="7240985"/>
              <a:ext cx="368289" cy="261610"/>
            </a:xfrm>
            <a:prstGeom prst="rect">
              <a:avLst/>
            </a:prstGeom>
            <a:noFill/>
          </p:spPr>
          <p:txBody>
            <a:bodyPr wrap="square" rtlCol="0">
              <a:spAutoFit/>
            </a:bodyPr>
            <a:lstStyle/>
            <a:p>
              <a:r>
                <a:rPr lang="en-AU" sz="1100" dirty="0" smtClean="0"/>
                <a:t>iii</a:t>
              </a:r>
              <a:endParaRPr lang="en-AU" sz="1200" dirty="0"/>
            </a:p>
          </p:txBody>
        </p:sp>
        <p:sp>
          <p:nvSpPr>
            <p:cNvPr id="75" name="TextBox 74"/>
            <p:cNvSpPr txBox="1"/>
            <p:nvPr/>
          </p:nvSpPr>
          <p:spPr>
            <a:xfrm>
              <a:off x="6206654" y="8606880"/>
              <a:ext cx="322748" cy="261610"/>
            </a:xfrm>
            <a:prstGeom prst="rect">
              <a:avLst/>
            </a:prstGeom>
            <a:noFill/>
          </p:spPr>
          <p:txBody>
            <a:bodyPr wrap="square" rtlCol="0">
              <a:spAutoFit/>
            </a:bodyPr>
            <a:lstStyle/>
            <a:p>
              <a:r>
                <a:rPr lang="en-AU" sz="1100" dirty="0" smtClean="0"/>
                <a:t>ii</a:t>
              </a:r>
              <a:endParaRPr lang="en-AU" sz="1200" dirty="0"/>
            </a:p>
          </p:txBody>
        </p:sp>
        <p:sp>
          <p:nvSpPr>
            <p:cNvPr id="76" name="TextBox 75"/>
            <p:cNvSpPr txBox="1"/>
            <p:nvPr/>
          </p:nvSpPr>
          <p:spPr>
            <a:xfrm>
              <a:off x="7933122" y="8638052"/>
              <a:ext cx="293444" cy="261610"/>
            </a:xfrm>
            <a:prstGeom prst="rect">
              <a:avLst/>
            </a:prstGeom>
            <a:noFill/>
          </p:spPr>
          <p:txBody>
            <a:bodyPr wrap="square" rtlCol="0">
              <a:spAutoFit/>
            </a:bodyPr>
            <a:lstStyle/>
            <a:p>
              <a:r>
                <a:rPr lang="en-AU" sz="1100" dirty="0" smtClean="0"/>
                <a:t>iv</a:t>
              </a:r>
              <a:endParaRPr lang="en-AU" sz="1200" dirty="0"/>
            </a:p>
          </p:txBody>
        </p:sp>
      </p:grpSp>
      <p:pic>
        <p:nvPicPr>
          <p:cNvPr id="14" name="Picture 13"/>
          <p:cNvPicPr>
            <a:picLocks noChangeAspect="1"/>
          </p:cNvPicPr>
          <p:nvPr/>
        </p:nvPicPr>
        <p:blipFill>
          <a:blip r:embed="rId14"/>
          <a:stretch>
            <a:fillRect/>
          </a:stretch>
        </p:blipFill>
        <p:spPr>
          <a:xfrm>
            <a:off x="6939841" y="2716229"/>
            <a:ext cx="1914609" cy="1497294"/>
          </a:xfrm>
          <a:prstGeom prst="rect">
            <a:avLst/>
          </a:prstGeom>
        </p:spPr>
      </p:pic>
      <p:grpSp>
        <p:nvGrpSpPr>
          <p:cNvPr id="81" name="Group 80">
            <a:extLst>
              <a:ext uri="{FF2B5EF4-FFF2-40B4-BE49-F238E27FC236}">
                <a16:creationId xmlns:a16="http://schemas.microsoft.com/office/drawing/2014/main" id="{334CF8EC-60BE-4F39-9DAB-83E63FCF813B}"/>
              </a:ext>
            </a:extLst>
          </p:cNvPr>
          <p:cNvGrpSpPr/>
          <p:nvPr/>
        </p:nvGrpSpPr>
        <p:grpSpPr>
          <a:xfrm>
            <a:off x="6964650" y="1188358"/>
            <a:ext cx="1864992" cy="1579701"/>
            <a:chOff x="8328954" y="3313508"/>
            <a:chExt cx="3712734" cy="3091427"/>
          </a:xfrm>
        </p:grpSpPr>
        <p:pic>
          <p:nvPicPr>
            <p:cNvPr id="82" name="Picture 81">
              <a:extLst>
                <a:ext uri="{FF2B5EF4-FFF2-40B4-BE49-F238E27FC236}">
                  <a16:creationId xmlns:a16="http://schemas.microsoft.com/office/drawing/2014/main" id="{4DEA67FD-D5A0-4C43-AE8C-3FD531A15958}"/>
                </a:ext>
              </a:extLst>
            </p:cNvPr>
            <p:cNvPicPr>
              <a:picLocks noChangeAspect="1"/>
            </p:cNvPicPr>
            <p:nvPr/>
          </p:nvPicPr>
          <p:blipFill>
            <a:blip r:embed="rId15"/>
            <a:stretch>
              <a:fillRect/>
            </a:stretch>
          </p:blipFill>
          <p:spPr>
            <a:xfrm>
              <a:off x="8328954" y="3428025"/>
              <a:ext cx="3712734" cy="2976910"/>
            </a:xfrm>
            <a:prstGeom prst="rect">
              <a:avLst/>
            </a:prstGeom>
          </p:spPr>
        </p:pic>
        <p:sp>
          <p:nvSpPr>
            <p:cNvPr id="83" name="TextBox 82">
              <a:extLst>
                <a:ext uri="{FF2B5EF4-FFF2-40B4-BE49-F238E27FC236}">
                  <a16:creationId xmlns:a16="http://schemas.microsoft.com/office/drawing/2014/main" id="{8C4EAC27-4656-410C-A78C-43C390974B69}"/>
                </a:ext>
              </a:extLst>
            </p:cNvPr>
            <p:cNvSpPr txBox="1"/>
            <p:nvPr/>
          </p:nvSpPr>
          <p:spPr>
            <a:xfrm>
              <a:off x="8590647" y="3313508"/>
              <a:ext cx="390572" cy="401340"/>
            </a:xfrm>
            <a:prstGeom prst="rect">
              <a:avLst/>
            </a:prstGeom>
            <a:noFill/>
          </p:spPr>
          <p:txBody>
            <a:bodyPr wrap="none" rtlCol="0">
              <a:spAutoFit/>
            </a:bodyPr>
            <a:lstStyle/>
            <a:p>
              <a:r>
                <a:rPr lang="en-AU" sz="1013" dirty="0"/>
                <a:t>e</a:t>
              </a:r>
            </a:p>
          </p:txBody>
        </p:sp>
      </p:grpSp>
      <p:pic>
        <p:nvPicPr>
          <p:cNvPr id="84" name="Picture 83"/>
          <p:cNvPicPr>
            <a:picLocks noChangeAspect="1"/>
          </p:cNvPicPr>
          <p:nvPr/>
        </p:nvPicPr>
        <p:blipFill>
          <a:blip r:embed="rId16"/>
          <a:stretch>
            <a:fillRect/>
          </a:stretch>
        </p:blipFill>
        <p:spPr>
          <a:xfrm>
            <a:off x="6937587" y="4211486"/>
            <a:ext cx="1914609" cy="1523024"/>
          </a:xfrm>
          <a:prstGeom prst="rect">
            <a:avLst/>
          </a:prstGeom>
        </p:spPr>
      </p:pic>
      <p:sp>
        <p:nvSpPr>
          <p:cNvPr id="48" name="TextBox 47"/>
          <p:cNvSpPr txBox="1"/>
          <p:nvPr/>
        </p:nvSpPr>
        <p:spPr>
          <a:xfrm>
            <a:off x="10211831" y="-131126"/>
            <a:ext cx="4076700" cy="8679299"/>
          </a:xfrm>
          <a:prstGeom prst="rect">
            <a:avLst/>
          </a:prstGeom>
          <a:noFill/>
        </p:spPr>
        <p:txBody>
          <a:bodyPr wrap="square" rtlCol="0">
            <a:spAutoFit/>
          </a:bodyPr>
          <a:lstStyle/>
          <a:p>
            <a:r>
              <a:rPr lang="en-AU" dirty="0" smtClean="0"/>
              <a:t>Per leaf area trends in CC’s are essentially identical to environmental trends in leaf protein abundance – strongly driven by temp and rainfall. No strong effect of environment on proportional allocation of CC’s (although some response to irradiance), some evidence that carboxylation capacity per leaf area is increased by increasing LMA, although there </a:t>
            </a:r>
            <a:r>
              <a:rPr lang="en-AU" dirty="0"/>
              <a:t>is substantial variation in the total protein – LMA relationship, indicating that LMA is responding to other requirements than photosynthetic </a:t>
            </a:r>
            <a:r>
              <a:rPr lang="en-AU" dirty="0" smtClean="0"/>
              <a:t>capacity.  </a:t>
            </a:r>
          </a:p>
          <a:p>
            <a:endParaRPr lang="en-AU" dirty="0"/>
          </a:p>
          <a:p>
            <a:r>
              <a:rPr lang="en-AU" dirty="0" smtClean="0"/>
              <a:t>Patterns in PS are also similar to patterns in total protein, although substantial variability is apparent in protein allocation to light harvesting capacity. Photosystem abundance does not increase on a per leaf area basis as leaves become thicker/denser, and reduces as a proportion of total leaf protein.</a:t>
            </a:r>
          </a:p>
          <a:p>
            <a:endParaRPr lang="en-AU" dirty="0"/>
          </a:p>
          <a:p>
            <a:r>
              <a:rPr lang="en-AU" dirty="0" smtClean="0"/>
              <a:t>Low per leaf area protein abundance at warm, wet sites is more closely associated with low LMA than low protein concentration, while high per leaf area protein abundance at cool, dry sites is strongly associated with high protein concentration.</a:t>
            </a:r>
          </a:p>
        </p:txBody>
      </p:sp>
    </p:spTree>
    <p:extLst>
      <p:ext uri="{BB962C8B-B14F-4D97-AF65-F5344CB8AC3E}">
        <p14:creationId xmlns:p14="http://schemas.microsoft.com/office/powerpoint/2010/main" val="6874451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15213</TotalTime>
  <Words>1164</Words>
  <Application>Microsoft Office PowerPoint</Application>
  <PresentationFormat>A3 Paper (297x420 mm)</PresentationFormat>
  <Paragraphs>53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Lawson</dc:creator>
  <cp:lastModifiedBy>James Lawson</cp:lastModifiedBy>
  <cp:revision>184</cp:revision>
  <dcterms:created xsi:type="dcterms:W3CDTF">2017-05-24T05:40:48Z</dcterms:created>
  <dcterms:modified xsi:type="dcterms:W3CDTF">2017-10-18T23:47:16Z</dcterms:modified>
</cp:coreProperties>
</file>