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8" r:id="rId3"/>
    <p:sldId id="257" r:id="rId4"/>
    <p:sldId id="260" r:id="rId5"/>
    <p:sldId id="262" r:id="rId6"/>
    <p:sldId id="275" r:id="rId7"/>
    <p:sldId id="259" r:id="rId8"/>
    <p:sldId id="276" r:id="rId9"/>
    <p:sldId id="261" r:id="rId10"/>
    <p:sldId id="263" r:id="rId11"/>
    <p:sldId id="274"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3" y="259"/>
      </p:cViewPr>
      <p:guideLst/>
    </p:cSldViewPr>
  </p:slideViewPr>
  <p:notesTextViewPr>
    <p:cViewPr>
      <p:scale>
        <a:sx n="1" d="1"/>
        <a:sy n="1" d="1"/>
      </p:scale>
      <p:origin x="0" y="0"/>
    </p:cViewPr>
  </p:notesTextViewPr>
  <p:notesViewPr>
    <p:cSldViewPr snapToGrid="0">
      <p:cViewPr varScale="1">
        <p:scale>
          <a:sx n="68" d="100"/>
          <a:sy n="68" d="100"/>
        </p:scale>
        <p:origin x="2246"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510131-75BB-4A6B-874C-77441FEA930F}" type="datetimeFigureOut">
              <a:rPr lang="en-US" smtClean="0"/>
              <a:t>4/24/2015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F5E140-89E5-45E5-AD64-49F203820945}" type="slidenum">
              <a:rPr lang="en-US" smtClean="0"/>
              <a:t>‹#›</a:t>
            </a:fld>
            <a:endParaRPr lang="en-US"/>
          </a:p>
        </p:txBody>
      </p:sp>
    </p:spTree>
    <p:extLst>
      <p:ext uri="{BB962C8B-B14F-4D97-AF65-F5344CB8AC3E}">
        <p14:creationId xmlns:p14="http://schemas.microsoft.com/office/powerpoint/2010/main" val="3726330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6913"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F5E140-89E5-45E5-AD64-49F203820945}" type="slidenum">
              <a:rPr lang="en-US" smtClean="0"/>
              <a:t>1</a:t>
            </a:fld>
            <a:endParaRPr lang="en-US"/>
          </a:p>
        </p:txBody>
      </p:sp>
    </p:spTree>
    <p:extLst>
      <p:ext uri="{BB962C8B-B14F-4D97-AF65-F5344CB8AC3E}">
        <p14:creationId xmlns:p14="http://schemas.microsoft.com/office/powerpoint/2010/main" val="2155123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F5E140-89E5-45E5-AD64-49F203820945}" type="slidenum">
              <a:rPr lang="en-US" smtClean="0"/>
              <a:t>10</a:t>
            </a:fld>
            <a:endParaRPr lang="en-US"/>
          </a:p>
        </p:txBody>
      </p:sp>
    </p:spTree>
    <p:extLst>
      <p:ext uri="{BB962C8B-B14F-4D97-AF65-F5344CB8AC3E}">
        <p14:creationId xmlns:p14="http://schemas.microsoft.com/office/powerpoint/2010/main" val="4209514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How many stages do you need?</a:t>
            </a:r>
            <a:r>
              <a:rPr lang="en-US" dirty="0"/>
              <a:t> You might need only test and production. But if you need a different environment for a pre-production stage that needs testing, consider adding a pre-production stage. And if it's important to track who approves that the dev work is ready to test, you might want to add a dev stage, too</a:t>
            </a:r>
            <a:r>
              <a:rPr lang="en-US" dirty="0" smtClean="0"/>
              <a:t>.</a:t>
            </a:r>
          </a:p>
          <a:p>
            <a:endParaRPr lang="en-US" dirty="0"/>
          </a:p>
          <a:p>
            <a:r>
              <a:rPr lang="en-US" b="1" dirty="0"/>
              <a:t>Who needs to approve each stage?</a:t>
            </a:r>
            <a:r>
              <a:rPr lang="en-US" dirty="0"/>
              <a:t> You can have multiple approvers for each stage. You must add each approver as a user and assign them permissions</a:t>
            </a:r>
            <a:r>
              <a:rPr lang="en-US" dirty="0" smtClean="0"/>
              <a:t>.</a:t>
            </a:r>
          </a:p>
          <a:p>
            <a:endParaRPr lang="en-US" dirty="0"/>
          </a:p>
          <a:p>
            <a:r>
              <a:rPr lang="en-US" b="1" dirty="0"/>
              <a:t>What environments do you need for each of these stages to deploy your app?</a:t>
            </a:r>
            <a:r>
              <a:rPr lang="en-US" dirty="0"/>
              <a:t> How many servers do you need for each environment to host your app? Do you need multiple web servers? Do you need a database server</a:t>
            </a:r>
            <a:r>
              <a:rPr lang="en-US" dirty="0" smtClean="0"/>
              <a:t>?</a:t>
            </a:r>
          </a:p>
          <a:p>
            <a:endParaRPr lang="en-US" dirty="0"/>
          </a:p>
          <a:p>
            <a:r>
              <a:rPr lang="en-US" b="1" dirty="0"/>
              <a:t>Do you want to use PowerShell, DSC or Chef to deploy your app?</a:t>
            </a:r>
            <a:r>
              <a:rPr lang="en-US" dirty="0"/>
              <a:t> Do you already have scripts that you can use? Do you want to use Windows Azure for your servers in your environment? Or, do you want to use deployment agents?</a:t>
            </a:r>
          </a:p>
          <a:p>
            <a:endParaRPr lang="en-US" dirty="0"/>
          </a:p>
        </p:txBody>
      </p:sp>
      <p:sp>
        <p:nvSpPr>
          <p:cNvPr id="4" name="Slide Number Placeholder 3"/>
          <p:cNvSpPr>
            <a:spLocks noGrp="1"/>
          </p:cNvSpPr>
          <p:nvPr>
            <p:ph type="sldNum" sz="quarter" idx="10"/>
          </p:nvPr>
        </p:nvSpPr>
        <p:spPr/>
        <p:txBody>
          <a:bodyPr/>
          <a:lstStyle/>
          <a:p>
            <a:fld id="{92F5E140-89E5-45E5-AD64-49F203820945}" type="slidenum">
              <a:rPr lang="en-US" smtClean="0"/>
              <a:t>11</a:t>
            </a:fld>
            <a:endParaRPr lang="en-US"/>
          </a:p>
        </p:txBody>
      </p:sp>
    </p:spTree>
    <p:extLst>
      <p:ext uri="{BB962C8B-B14F-4D97-AF65-F5344CB8AC3E}">
        <p14:creationId xmlns:p14="http://schemas.microsoft.com/office/powerpoint/2010/main" val="2484433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F5E140-89E5-45E5-AD64-49F203820945}" type="slidenum">
              <a:rPr lang="en-US" smtClean="0"/>
              <a:t>12</a:t>
            </a:fld>
            <a:endParaRPr lang="en-US"/>
          </a:p>
        </p:txBody>
      </p:sp>
    </p:spTree>
    <p:extLst>
      <p:ext uri="{BB962C8B-B14F-4D97-AF65-F5344CB8AC3E}">
        <p14:creationId xmlns:p14="http://schemas.microsoft.com/office/powerpoint/2010/main" val="2492435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ln>
            <a:solidFill>
              <a:prstClr val="black"/>
            </a:solidFill>
          </a:ln>
        </p:spPr>
        <p:txBody>
          <a:bodyPr/>
          <a:lstStyle/>
          <a:p>
            <a:r>
              <a:rPr lang="en-US" dirty="0" smtClean="0"/>
              <a:t>- </a:t>
            </a:r>
            <a:r>
              <a:rPr lang="en-US" dirty="0"/>
              <a:t>provides a set of cloud-powered collaboration tools that work with your existing IDE or editor, so your team can work effectively on software projects of </a:t>
            </a:r>
            <a:r>
              <a:rPr lang="en-US" dirty="0" smtClean="0"/>
              <a:t>all </a:t>
            </a:r>
            <a:r>
              <a:rPr lang="en-US" dirty="0"/>
              <a:t>sizes</a:t>
            </a:r>
            <a:r>
              <a:rPr lang="en-US" dirty="0" smtClean="0"/>
              <a:t>.</a:t>
            </a:r>
          </a:p>
          <a:p>
            <a:endParaRPr lang="en-US" dirty="0"/>
          </a:p>
          <a:p>
            <a:r>
              <a:rPr lang="en-US" dirty="0" smtClean="0"/>
              <a:t>Be </a:t>
            </a:r>
            <a:r>
              <a:rPr lang="en-US" dirty="0"/>
              <a:t>agile, on your terms. Capture, prioritize, and track work with backlogs and customizable Kanban </a:t>
            </a:r>
            <a:r>
              <a:rPr lang="en-US" dirty="0" smtClean="0"/>
              <a:t>boards.</a:t>
            </a:r>
          </a:p>
          <a:p>
            <a:endParaRPr lang="en-US" dirty="0"/>
          </a:p>
          <a:p>
            <a:r>
              <a:rPr lang="en-US" dirty="0"/>
              <a:t>Catch quality issues early with continuous integration (CI) builds that compile and test your application automatically after any code change. Use continuous delivery to automatically deploy applications or websites that pass tests</a:t>
            </a:r>
            <a:r>
              <a:rPr lang="en-US" dirty="0" smtClean="0"/>
              <a:t>.</a:t>
            </a:r>
          </a:p>
          <a:p>
            <a:endParaRPr lang="en-US" dirty="0"/>
          </a:p>
          <a:p>
            <a:r>
              <a:rPr lang="en-US" dirty="0"/>
              <a:t>Use your favorite language and development tool. Version control supports any language, as well as any </a:t>
            </a:r>
            <a:r>
              <a:rPr lang="en-US" dirty="0" err="1"/>
              <a:t>Git</a:t>
            </a:r>
            <a:r>
              <a:rPr lang="en-US" dirty="0"/>
              <a:t> client (including </a:t>
            </a:r>
            <a:r>
              <a:rPr lang="en-US" dirty="0" err="1"/>
              <a:t>Xcode</a:t>
            </a:r>
            <a:r>
              <a:rPr lang="en-US" dirty="0"/>
              <a:t>). Java teams can access code and work items through a free plugin for Eclipse – and run continuous integration builds based on </a:t>
            </a:r>
            <a:r>
              <a:rPr lang="en-US" dirty="0" err="1"/>
              <a:t>config</a:t>
            </a:r>
            <a:r>
              <a:rPr lang="en-US" dirty="0"/>
              <a:t> files from Ant or </a:t>
            </a:r>
            <a:r>
              <a:rPr lang="en-US" dirty="0" err="1"/>
              <a:t>Mavin</a:t>
            </a:r>
            <a:r>
              <a:rPr lang="en-US" dirty="0" smtClean="0"/>
              <a:t>.</a:t>
            </a:r>
          </a:p>
          <a:p>
            <a:endParaRPr lang="en-US" dirty="0" smtClean="0"/>
          </a:p>
          <a:p>
            <a:r>
              <a:rPr lang="en-US" dirty="0" smtClean="0"/>
              <a:t>Make sure your code can stay up and running with cloud-based load testing. Generate tests from regions around the world to simulate the scale of hundreds of thousands of users.</a:t>
            </a:r>
          </a:p>
          <a:p>
            <a:endParaRPr lang="en-US" dirty="0"/>
          </a:p>
        </p:txBody>
      </p:sp>
      <p:sp>
        <p:nvSpPr>
          <p:cNvPr id="4" name="Slide Number Placeholder 3"/>
          <p:cNvSpPr>
            <a:spLocks noGrp="1"/>
          </p:cNvSpPr>
          <p:nvPr>
            <p:ph type="sldNum" sz="quarter" idx="10"/>
          </p:nvPr>
        </p:nvSpPr>
        <p:spPr/>
        <p:txBody>
          <a:bodyPr/>
          <a:lstStyle/>
          <a:p>
            <a:fld id="{92F5E140-89E5-45E5-AD64-49F203820945}" type="slidenum">
              <a:rPr lang="en-US" smtClean="0"/>
              <a:t>2</a:t>
            </a:fld>
            <a:endParaRPr lang="en-US"/>
          </a:p>
        </p:txBody>
      </p:sp>
    </p:spTree>
    <p:extLst>
      <p:ext uri="{BB962C8B-B14F-4D97-AF65-F5344CB8AC3E}">
        <p14:creationId xmlns:p14="http://schemas.microsoft.com/office/powerpoint/2010/main" val="524107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F5E140-89E5-45E5-AD64-49F203820945}" type="slidenum">
              <a:rPr lang="en-US" smtClean="0"/>
              <a:t>3</a:t>
            </a:fld>
            <a:endParaRPr lang="en-US"/>
          </a:p>
        </p:txBody>
      </p:sp>
    </p:spTree>
    <p:extLst>
      <p:ext uri="{BB962C8B-B14F-4D97-AF65-F5344CB8AC3E}">
        <p14:creationId xmlns:p14="http://schemas.microsoft.com/office/powerpoint/2010/main" val="2572707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Release Management for Visual Studio and Visual Studio Online is a continuous delivery solution that automates the release process through various environments all the way to production</a:t>
            </a:r>
            <a:r>
              <a:rPr lang="en-US" dirty="0" smtClean="0"/>
              <a:t>.</a:t>
            </a:r>
          </a:p>
          <a:p>
            <a:endParaRPr lang="en-US" dirty="0"/>
          </a:p>
          <a:p>
            <a:r>
              <a:rPr lang="en-US" dirty="0"/>
              <a:t>With Release Management in Visual Studio and Visual Studio Online you can configure, approve and deploy your applications for any environment. Create automated deployment orchestrations for each environment no matter how complex the configuration. Delivering your software more frequently and easily to an environment allows your testers to get to work validating your system and keeps your stakeholders involved in giving feedback.</a:t>
            </a:r>
          </a:p>
          <a:p>
            <a:endParaRPr lang="en-US" dirty="0"/>
          </a:p>
        </p:txBody>
      </p:sp>
      <p:sp>
        <p:nvSpPr>
          <p:cNvPr id="4" name="Slide Number Placeholder 3"/>
          <p:cNvSpPr>
            <a:spLocks noGrp="1"/>
          </p:cNvSpPr>
          <p:nvPr>
            <p:ph type="sldNum" sz="quarter" idx="10"/>
          </p:nvPr>
        </p:nvSpPr>
        <p:spPr/>
        <p:txBody>
          <a:bodyPr/>
          <a:lstStyle/>
          <a:p>
            <a:fld id="{92F5E140-89E5-45E5-AD64-49F203820945}" type="slidenum">
              <a:rPr lang="en-US" smtClean="0"/>
              <a:t>4</a:t>
            </a:fld>
            <a:endParaRPr lang="en-US"/>
          </a:p>
        </p:txBody>
      </p:sp>
    </p:spTree>
    <p:extLst>
      <p:ext uri="{BB962C8B-B14F-4D97-AF65-F5344CB8AC3E}">
        <p14:creationId xmlns:p14="http://schemas.microsoft.com/office/powerpoint/2010/main" val="577791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F5E140-89E5-45E5-AD64-49F203820945}" type="slidenum">
              <a:rPr lang="en-US" smtClean="0"/>
              <a:t>5</a:t>
            </a:fld>
            <a:endParaRPr lang="en-US"/>
          </a:p>
        </p:txBody>
      </p:sp>
    </p:spTree>
    <p:extLst>
      <p:ext uri="{BB962C8B-B14F-4D97-AF65-F5344CB8AC3E}">
        <p14:creationId xmlns:p14="http://schemas.microsoft.com/office/powerpoint/2010/main" val="2135940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F5E140-89E5-45E5-AD64-49F203820945}" type="slidenum">
              <a:rPr lang="en-US" smtClean="0"/>
              <a:t>6</a:t>
            </a:fld>
            <a:endParaRPr lang="en-US"/>
          </a:p>
        </p:txBody>
      </p:sp>
    </p:spTree>
    <p:extLst>
      <p:ext uri="{BB962C8B-B14F-4D97-AF65-F5344CB8AC3E}">
        <p14:creationId xmlns:p14="http://schemas.microsoft.com/office/powerpoint/2010/main" val="910272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F5E140-89E5-45E5-AD64-49F203820945}" type="slidenum">
              <a:rPr lang="en-US" smtClean="0"/>
              <a:t>7</a:t>
            </a:fld>
            <a:endParaRPr lang="en-US"/>
          </a:p>
        </p:txBody>
      </p:sp>
    </p:spTree>
    <p:extLst>
      <p:ext uri="{BB962C8B-B14F-4D97-AF65-F5344CB8AC3E}">
        <p14:creationId xmlns:p14="http://schemas.microsoft.com/office/powerpoint/2010/main" val="1304791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F5E140-89E5-45E5-AD64-49F203820945}" type="slidenum">
              <a:rPr lang="en-US" smtClean="0"/>
              <a:t>8</a:t>
            </a:fld>
            <a:endParaRPr lang="en-US"/>
          </a:p>
        </p:txBody>
      </p:sp>
    </p:spTree>
    <p:extLst>
      <p:ext uri="{BB962C8B-B14F-4D97-AF65-F5344CB8AC3E}">
        <p14:creationId xmlns:p14="http://schemas.microsoft.com/office/powerpoint/2010/main" val="603870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Automate multi-stage deployments</a:t>
            </a:r>
          </a:p>
          <a:p>
            <a:r>
              <a:rPr lang="en-US" dirty="0"/>
              <a:t>Visually create the configuration paths that describe the promotion path through your environments.</a:t>
            </a:r>
          </a:p>
          <a:p>
            <a:r>
              <a:rPr lang="en-US" dirty="0"/>
              <a:t>Automatically trigger releases upon completion of builds.</a:t>
            </a:r>
          </a:p>
          <a:p>
            <a:r>
              <a:rPr lang="en-US" dirty="0"/>
              <a:t>One click to deploy to all environments of the pipeline.</a:t>
            </a:r>
          </a:p>
          <a:p>
            <a:r>
              <a:rPr lang="en-US" dirty="0"/>
              <a:t>Deploy to Windows or Linux servers using PowerShell, Desired State Configuration, Chef, or Visual Studio Deployment Agent.</a:t>
            </a:r>
          </a:p>
          <a:p>
            <a:r>
              <a:rPr lang="en-US" dirty="0" smtClean="0"/>
              <a:t>Faster </a:t>
            </a:r>
            <a:r>
              <a:rPr lang="en-US" dirty="0"/>
              <a:t>time to market – respond with greater agility to customer </a:t>
            </a:r>
            <a:r>
              <a:rPr lang="en-US" dirty="0" smtClean="0"/>
              <a:t>feedback</a:t>
            </a:r>
          </a:p>
          <a:p>
            <a:r>
              <a:rPr lang="en-US" dirty="0"/>
              <a:t>Use the same deployment artifacts for every environment, including deploying to production.</a:t>
            </a:r>
          </a:p>
          <a:p>
            <a:r>
              <a:rPr lang="en-US" dirty="0"/>
              <a:t>Test the same deployment sequence multiple times before going to production</a:t>
            </a:r>
            <a:r>
              <a:rPr lang="en-US" dirty="0" smtClean="0"/>
              <a:t>.</a:t>
            </a:r>
          </a:p>
          <a:p>
            <a:r>
              <a:rPr lang="en-US" dirty="0"/>
              <a:t>Define pre-deployment or post deployment approvals for multiple approvers or teams</a:t>
            </a:r>
            <a:r>
              <a:rPr lang="en-US" dirty="0" smtClean="0"/>
              <a:t>.</a:t>
            </a:r>
          </a:p>
          <a:p>
            <a:r>
              <a:rPr lang="en-US" dirty="0"/>
              <a:t>Retain full traceability of everything that happens to a release with release logs and approval tracking</a:t>
            </a:r>
            <a:r>
              <a:rPr lang="en-US" dirty="0" smtClean="0"/>
              <a:t>.</a:t>
            </a:r>
          </a:p>
          <a:p>
            <a:r>
              <a:rPr lang="en-US" dirty="0"/>
              <a:t>Manage deployment failures gracefully using rollbacks.</a:t>
            </a:r>
          </a:p>
          <a:p>
            <a:r>
              <a:rPr lang="en-US" dirty="0"/>
              <a:t>Easily diagnose failures using logs collected from all servers</a:t>
            </a:r>
            <a:r>
              <a:rPr lang="en-US" dirty="0" smtClean="0"/>
              <a:t>.</a:t>
            </a:r>
          </a:p>
          <a:p>
            <a:r>
              <a:rPr lang="en-US" dirty="0"/>
              <a:t>Assign roles and responsibilities to the right groups for releases, definitions and release artifacts.</a:t>
            </a:r>
          </a:p>
          <a:p>
            <a:endParaRPr lang="en-US" dirty="0"/>
          </a:p>
          <a:p>
            <a:endParaRPr lang="en-US" dirty="0"/>
          </a:p>
          <a:p>
            <a:endParaRPr lang="en-US" dirty="0" smtClean="0"/>
          </a:p>
          <a:p>
            <a:endParaRPr lang="en-US" dirty="0"/>
          </a:p>
        </p:txBody>
      </p:sp>
      <p:sp>
        <p:nvSpPr>
          <p:cNvPr id="4" name="Slide Number Placeholder 3"/>
          <p:cNvSpPr>
            <a:spLocks noGrp="1"/>
          </p:cNvSpPr>
          <p:nvPr>
            <p:ph type="sldNum" sz="quarter" idx="10"/>
          </p:nvPr>
        </p:nvSpPr>
        <p:spPr/>
        <p:txBody>
          <a:bodyPr/>
          <a:lstStyle/>
          <a:p>
            <a:fld id="{92F5E140-89E5-45E5-AD64-49F203820945}" type="slidenum">
              <a:rPr lang="en-US" smtClean="0"/>
              <a:t>9</a:t>
            </a:fld>
            <a:endParaRPr lang="en-US"/>
          </a:p>
        </p:txBody>
      </p:sp>
    </p:spTree>
    <p:extLst>
      <p:ext uri="{BB962C8B-B14F-4D97-AF65-F5344CB8AC3E}">
        <p14:creationId xmlns:p14="http://schemas.microsoft.com/office/powerpoint/2010/main" val="927939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085A81-038B-47BC-88C9-5969FF59E37E}" type="datetime1">
              <a:rPr lang="en-US" smtClean="0"/>
              <a:t>4/24/2015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79982-6F58-405C-B669-BDB62C506C67}"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0847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804C9E45-DD58-4895-B78F-A2EC2EC50B80}" type="datetime1">
              <a:rPr lang="en-US" smtClean="0"/>
              <a:t>4/24/2015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A79982-6F58-405C-B669-BDB62C506C67}" type="slidenum">
              <a:rPr lang="en-US" smtClean="0"/>
              <a:t>‹#›</a:t>
            </a:fld>
            <a:endParaRPr lang="en-US"/>
          </a:p>
        </p:txBody>
      </p:sp>
    </p:spTree>
    <p:extLst>
      <p:ext uri="{BB962C8B-B14F-4D97-AF65-F5344CB8AC3E}">
        <p14:creationId xmlns:p14="http://schemas.microsoft.com/office/powerpoint/2010/main" val="28560622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4C9E45-DD58-4895-B78F-A2EC2EC50B80}" type="datetime1">
              <a:rPr lang="en-US" smtClean="0"/>
              <a:t>4/24/2015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79982-6F58-405C-B669-BDB62C506C67}" type="slidenum">
              <a:rPr lang="en-US" smtClean="0"/>
              <a:t>‹#›</a:t>
            </a:fld>
            <a:endParaRPr lang="en-US"/>
          </a:p>
        </p:txBody>
      </p:sp>
    </p:spTree>
    <p:extLst>
      <p:ext uri="{BB962C8B-B14F-4D97-AF65-F5344CB8AC3E}">
        <p14:creationId xmlns:p14="http://schemas.microsoft.com/office/powerpoint/2010/main" val="1704583981"/>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4C9E45-DD58-4895-B78F-A2EC2EC50B80}" type="datetime1">
              <a:rPr lang="en-US" smtClean="0"/>
              <a:t>4/24/2015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79982-6F58-405C-B669-BDB62C506C67}"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97065898"/>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4C9E45-DD58-4895-B78F-A2EC2EC50B80}" type="datetime1">
              <a:rPr lang="en-US" smtClean="0"/>
              <a:t>4/24/2015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79982-6F58-405C-B669-BDB62C506C67}" type="slidenum">
              <a:rPr lang="en-US" smtClean="0"/>
              <a:t>‹#›</a:t>
            </a:fld>
            <a:endParaRPr lang="en-US"/>
          </a:p>
        </p:txBody>
      </p:sp>
    </p:spTree>
    <p:extLst>
      <p:ext uri="{BB962C8B-B14F-4D97-AF65-F5344CB8AC3E}">
        <p14:creationId xmlns:p14="http://schemas.microsoft.com/office/powerpoint/2010/main" val="4056873127"/>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4C9E45-DD58-4895-B78F-A2EC2EC50B80}" type="datetime1">
              <a:rPr lang="en-US" smtClean="0"/>
              <a:t>4/24/2015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79982-6F58-405C-B669-BDB62C506C67}"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31957310"/>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4C9E45-DD58-4895-B78F-A2EC2EC50B80}" type="datetime1">
              <a:rPr lang="en-US" smtClean="0"/>
              <a:t>4/24/2015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79982-6F58-405C-B669-BDB62C506C67}" type="slidenum">
              <a:rPr lang="en-US" smtClean="0"/>
              <a:t>‹#›</a:t>
            </a:fld>
            <a:endParaRPr lang="en-US"/>
          </a:p>
        </p:txBody>
      </p:sp>
    </p:spTree>
    <p:extLst>
      <p:ext uri="{BB962C8B-B14F-4D97-AF65-F5344CB8AC3E}">
        <p14:creationId xmlns:p14="http://schemas.microsoft.com/office/powerpoint/2010/main" val="670623850"/>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26526F-9472-4060-AEF2-A6919F2C2059}" type="datetime1">
              <a:rPr lang="en-US" smtClean="0"/>
              <a:t>4/24/2015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79982-6F58-405C-B669-BDB62C506C67}" type="slidenum">
              <a:rPr lang="en-US" smtClean="0"/>
              <a:t>‹#›</a:t>
            </a:fld>
            <a:endParaRPr lang="en-US"/>
          </a:p>
        </p:txBody>
      </p:sp>
    </p:spTree>
    <p:extLst>
      <p:ext uri="{BB962C8B-B14F-4D97-AF65-F5344CB8AC3E}">
        <p14:creationId xmlns:p14="http://schemas.microsoft.com/office/powerpoint/2010/main" val="32561153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73E490-667E-43FC-BA55-07727C017C1E}" type="datetime1">
              <a:rPr lang="en-US" smtClean="0"/>
              <a:t>4/24/2015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79982-6F58-405C-B669-BDB62C506C67}" type="slidenum">
              <a:rPr lang="en-US" smtClean="0"/>
              <a:t>‹#›</a:t>
            </a:fld>
            <a:endParaRPr lang="en-US"/>
          </a:p>
        </p:txBody>
      </p:sp>
    </p:spTree>
    <p:extLst>
      <p:ext uri="{BB962C8B-B14F-4D97-AF65-F5344CB8AC3E}">
        <p14:creationId xmlns:p14="http://schemas.microsoft.com/office/powerpoint/2010/main" val="1115523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370026-7FF6-46DB-84FA-8D3A2B6DC1EE}" type="datetime1">
              <a:rPr lang="en-US" smtClean="0"/>
              <a:t>4/24/2015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79982-6F58-405C-B669-BDB62C506C67}" type="slidenum">
              <a:rPr lang="en-US" smtClean="0"/>
              <a:t>‹#›</a:t>
            </a:fld>
            <a:endParaRPr lang="en-US"/>
          </a:p>
        </p:txBody>
      </p:sp>
    </p:spTree>
    <p:extLst>
      <p:ext uri="{BB962C8B-B14F-4D97-AF65-F5344CB8AC3E}">
        <p14:creationId xmlns:p14="http://schemas.microsoft.com/office/powerpoint/2010/main" val="4191417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740ADF-D1EF-4A7A-A9E2-C20EF9F2A9F4}" type="datetime1">
              <a:rPr lang="en-US" smtClean="0"/>
              <a:t>4/24/2015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79982-6F58-405C-B669-BDB62C506C67}" type="slidenum">
              <a:rPr lang="en-US" smtClean="0"/>
              <a:t>‹#›</a:t>
            </a:fld>
            <a:endParaRPr lang="en-US"/>
          </a:p>
        </p:txBody>
      </p:sp>
    </p:spTree>
    <p:extLst>
      <p:ext uri="{BB962C8B-B14F-4D97-AF65-F5344CB8AC3E}">
        <p14:creationId xmlns:p14="http://schemas.microsoft.com/office/powerpoint/2010/main" val="365187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C646F2-C0A8-4696-8BB9-00F23886F6B5}" type="datetime1">
              <a:rPr lang="en-US" smtClean="0"/>
              <a:t>4/24/2015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A79982-6F58-405C-B669-BDB62C506C67}" type="slidenum">
              <a:rPr lang="en-US" smtClean="0"/>
              <a:t>‹#›</a:t>
            </a:fld>
            <a:endParaRPr lang="en-US"/>
          </a:p>
        </p:txBody>
      </p:sp>
    </p:spTree>
    <p:extLst>
      <p:ext uri="{BB962C8B-B14F-4D97-AF65-F5344CB8AC3E}">
        <p14:creationId xmlns:p14="http://schemas.microsoft.com/office/powerpoint/2010/main" val="4127378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F12D170-E76E-47AA-8BBD-57228650548B}" type="datetime1">
              <a:rPr lang="en-US" smtClean="0"/>
              <a:t>4/24/2015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A79982-6F58-405C-B669-BDB62C506C67}" type="slidenum">
              <a:rPr lang="en-US" smtClean="0"/>
              <a:t>‹#›</a:t>
            </a:fld>
            <a:endParaRPr lang="en-US"/>
          </a:p>
        </p:txBody>
      </p:sp>
    </p:spTree>
    <p:extLst>
      <p:ext uri="{BB962C8B-B14F-4D97-AF65-F5344CB8AC3E}">
        <p14:creationId xmlns:p14="http://schemas.microsoft.com/office/powerpoint/2010/main" val="1909136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002F78-E68A-4EE9-B172-2C2C1F9260DF}" type="datetime1">
              <a:rPr lang="en-US" smtClean="0"/>
              <a:t>4/24/2015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A79982-6F58-405C-B669-BDB62C506C67}" type="slidenum">
              <a:rPr lang="en-US" smtClean="0"/>
              <a:t>‹#›</a:t>
            </a:fld>
            <a:endParaRPr lang="en-US"/>
          </a:p>
        </p:txBody>
      </p:sp>
    </p:spTree>
    <p:extLst>
      <p:ext uri="{BB962C8B-B14F-4D97-AF65-F5344CB8AC3E}">
        <p14:creationId xmlns:p14="http://schemas.microsoft.com/office/powerpoint/2010/main" val="3230233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4E192B-1377-44C3-ACE0-0B218810DE21}" type="datetime1">
              <a:rPr lang="en-US" smtClean="0"/>
              <a:t>4/24/2015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A79982-6F58-405C-B669-BDB62C506C67}" type="slidenum">
              <a:rPr lang="en-US" smtClean="0"/>
              <a:t>‹#›</a:t>
            </a:fld>
            <a:endParaRPr lang="en-US"/>
          </a:p>
        </p:txBody>
      </p:sp>
    </p:spTree>
    <p:extLst>
      <p:ext uri="{BB962C8B-B14F-4D97-AF65-F5344CB8AC3E}">
        <p14:creationId xmlns:p14="http://schemas.microsoft.com/office/powerpoint/2010/main" val="2070900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6DBCF0-8DE7-4568-B200-9A88BBD420FA}" type="datetime1">
              <a:rPr lang="en-US" smtClean="0"/>
              <a:t>4/24/2015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A79982-6F58-405C-B669-BDB62C506C67}" type="slidenum">
              <a:rPr lang="en-US" smtClean="0"/>
              <a:t>‹#›</a:t>
            </a:fld>
            <a:endParaRPr lang="en-US"/>
          </a:p>
        </p:txBody>
      </p:sp>
    </p:spTree>
    <p:extLst>
      <p:ext uri="{BB962C8B-B14F-4D97-AF65-F5344CB8AC3E}">
        <p14:creationId xmlns:p14="http://schemas.microsoft.com/office/powerpoint/2010/main" val="3528768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C2CF05-60FC-42F2-92EB-CE1CF267ED34}" type="datetime1">
              <a:rPr lang="en-US" smtClean="0"/>
              <a:t>4/24/2015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A79982-6F58-405C-B669-BDB62C506C67}" type="slidenum">
              <a:rPr lang="en-US" smtClean="0"/>
              <a:t>‹#›</a:t>
            </a:fld>
            <a:endParaRPr lang="en-US"/>
          </a:p>
        </p:txBody>
      </p:sp>
    </p:spTree>
    <p:extLst>
      <p:ext uri="{BB962C8B-B14F-4D97-AF65-F5344CB8AC3E}">
        <p14:creationId xmlns:p14="http://schemas.microsoft.com/office/powerpoint/2010/main" val="2850536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04C9E45-DD58-4895-B78F-A2EC2EC50B80}" type="datetime1">
              <a:rPr lang="en-US" smtClean="0"/>
              <a:t>4/24/2015</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EA79982-6F58-405C-B669-BDB62C506C67}" type="slidenum">
              <a:rPr lang="en-US" smtClean="0"/>
              <a:t>‹#›</a:t>
            </a:fld>
            <a:endParaRPr lang="en-US"/>
          </a:p>
        </p:txBody>
      </p:sp>
    </p:spTree>
    <p:extLst>
      <p:ext uri="{BB962C8B-B14F-4D97-AF65-F5344CB8AC3E}">
        <p14:creationId xmlns:p14="http://schemas.microsoft.com/office/powerpoint/2010/main" val="13373300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visualstudio.com/get-started/manage-your-release-v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Visual Studio Online (VSO),</a:t>
            </a:r>
            <a:br>
              <a:rPr lang="en-US" dirty="0" smtClean="0"/>
            </a:br>
            <a:r>
              <a:rPr lang="en-US" dirty="0" smtClean="0"/>
              <a:t>Release Management (RM)</a:t>
            </a:r>
            <a:br>
              <a:rPr lang="en-US" dirty="0" smtClean="0"/>
            </a:br>
            <a:r>
              <a:rPr lang="en-US" dirty="0" smtClean="0"/>
              <a:t>&amp; Azure</a:t>
            </a:r>
            <a:endParaRPr lang="en-US" dirty="0"/>
          </a:p>
        </p:txBody>
      </p:sp>
      <p:sp>
        <p:nvSpPr>
          <p:cNvPr id="3" name="Subtitle 2"/>
          <p:cNvSpPr>
            <a:spLocks noGrp="1"/>
          </p:cNvSpPr>
          <p:nvPr>
            <p:ph type="subTitle" idx="1"/>
          </p:nvPr>
        </p:nvSpPr>
        <p:spPr>
          <a:xfrm>
            <a:off x="684211" y="3843867"/>
            <a:ext cx="9288463" cy="2023533"/>
          </a:xfrm>
        </p:spPr>
        <p:txBody>
          <a:bodyPr>
            <a:normAutofit lnSpcReduction="10000"/>
          </a:bodyPr>
          <a:lstStyle/>
          <a:p>
            <a:r>
              <a:rPr lang="en-US" dirty="0" smtClean="0"/>
              <a:t>By Anubha Gupta (anugupt@Microsoft.com)</a:t>
            </a:r>
          </a:p>
          <a:p>
            <a:r>
              <a:rPr lang="en-US" dirty="0" smtClean="0"/>
              <a:t>(Software Engineer-VSO, Microsoft)</a:t>
            </a:r>
          </a:p>
          <a:p>
            <a:r>
              <a:rPr lang="en-US" sz="6600" b="1" dirty="0" smtClean="0"/>
              <a:t>WE ARE HIRING</a:t>
            </a:r>
            <a:endParaRPr lang="en-US" sz="6600" b="1" dirty="0"/>
          </a:p>
        </p:txBody>
      </p:sp>
      <p:sp>
        <p:nvSpPr>
          <p:cNvPr id="4" name="Footer Placeholder 3"/>
          <p:cNvSpPr>
            <a:spLocks noGrp="1"/>
          </p:cNvSpPr>
          <p:nvPr>
            <p:ph type="ftr" sz="quarter" idx="11"/>
          </p:nvPr>
        </p:nvSpPr>
        <p:spPr/>
        <p:txBody>
          <a:bodyPr/>
          <a:lstStyle/>
          <a:p>
            <a:r>
              <a:rPr lang="en-US" sz="1400" dirty="0" smtClean="0">
                <a:solidFill>
                  <a:schemeClr val="bg1"/>
                </a:solidFill>
              </a:rPr>
              <a:t>Let your code live on Azure !!</a:t>
            </a:r>
            <a:endParaRPr lang="en-US" sz="1400" dirty="0">
              <a:solidFill>
                <a:schemeClr val="bg1"/>
              </a:solidFill>
            </a:endParaRPr>
          </a:p>
        </p:txBody>
      </p:sp>
      <p:sp>
        <p:nvSpPr>
          <p:cNvPr id="5" name="Slide Number Placeholder 4"/>
          <p:cNvSpPr>
            <a:spLocks noGrp="1"/>
          </p:cNvSpPr>
          <p:nvPr>
            <p:ph type="sldNum" sz="quarter" idx="12"/>
          </p:nvPr>
        </p:nvSpPr>
        <p:spPr/>
        <p:txBody>
          <a:bodyPr/>
          <a:lstStyle/>
          <a:p>
            <a:fld id="{4EA79982-6F58-405C-B669-BDB62C506C67}" type="slidenum">
              <a:rPr lang="en-US" smtClean="0"/>
              <a:t>1</a:t>
            </a:fld>
            <a:endParaRPr lang="en-US"/>
          </a:p>
        </p:txBody>
      </p:sp>
    </p:spTree>
    <p:extLst>
      <p:ext uri="{BB962C8B-B14F-4D97-AF65-F5344CB8AC3E}">
        <p14:creationId xmlns:p14="http://schemas.microsoft.com/office/powerpoint/2010/main" val="7957842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EA79982-6F58-405C-B669-BDB62C506C67}" type="slidenum">
              <a:rPr lang="en-US" smtClean="0"/>
              <a:t>10</a:t>
            </a:fld>
            <a:endParaRPr lang="en-US"/>
          </a:p>
        </p:txBody>
      </p:sp>
      <p:sp>
        <p:nvSpPr>
          <p:cNvPr id="4" name="Content Placeholder 2"/>
          <p:cNvSpPr>
            <a:spLocks noGrp="1"/>
          </p:cNvSpPr>
          <p:nvPr>
            <p:ph idx="1"/>
          </p:nvPr>
        </p:nvSpPr>
        <p:spPr>
          <a:xfrm>
            <a:off x="386942" y="1578636"/>
            <a:ext cx="10547380" cy="3615267"/>
          </a:xfrm>
        </p:spPr>
        <p:txBody>
          <a:bodyPr>
            <a:normAutofit/>
          </a:bodyPr>
          <a:lstStyle/>
          <a:p>
            <a:r>
              <a:rPr lang="en-US" dirty="0" smtClean="0"/>
              <a:t>Set up the RM server, client and deployment agents (or not)</a:t>
            </a:r>
          </a:p>
          <a:p>
            <a:r>
              <a:rPr lang="en-US" dirty="0" smtClean="0"/>
              <a:t>Set up users and groups and control access to Release Management</a:t>
            </a:r>
          </a:p>
          <a:p>
            <a:r>
              <a:rPr lang="en-US" dirty="0">
                <a:hlinkClick r:id="rId3"/>
              </a:rPr>
              <a:t>Create your release path and start a release</a:t>
            </a:r>
            <a:r>
              <a:rPr lang="en-US" dirty="0"/>
              <a:t>.</a:t>
            </a:r>
          </a:p>
          <a:p>
            <a:endParaRPr lang="en-US" dirty="0"/>
          </a:p>
          <a:p>
            <a:endParaRPr lang="en-US" dirty="0"/>
          </a:p>
        </p:txBody>
      </p:sp>
      <p:sp>
        <p:nvSpPr>
          <p:cNvPr id="6" name="Title 1"/>
          <p:cNvSpPr>
            <a:spLocks noGrp="1"/>
          </p:cNvSpPr>
          <p:nvPr>
            <p:ph type="title"/>
          </p:nvPr>
        </p:nvSpPr>
        <p:spPr>
          <a:xfrm>
            <a:off x="710091" y="165498"/>
            <a:ext cx="8534400" cy="1507067"/>
          </a:xfrm>
        </p:spPr>
        <p:txBody>
          <a:bodyPr/>
          <a:lstStyle/>
          <a:p>
            <a:r>
              <a:rPr lang="en-US" b="1" dirty="0"/>
              <a:t>Set up and start a release</a:t>
            </a:r>
            <a:endParaRPr lang="en-US" dirty="0"/>
          </a:p>
        </p:txBody>
      </p:sp>
    </p:spTree>
    <p:extLst>
      <p:ext uri="{BB962C8B-B14F-4D97-AF65-F5344CB8AC3E}">
        <p14:creationId xmlns:p14="http://schemas.microsoft.com/office/powerpoint/2010/main" val="24669622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EA79982-6F58-405C-B669-BDB62C506C67}" type="slidenum">
              <a:rPr lang="en-US" smtClean="0"/>
              <a:t>11</a:t>
            </a:fld>
            <a:endParaRPr lang="en-US"/>
          </a:p>
        </p:txBody>
      </p:sp>
      <p:pic>
        <p:nvPicPr>
          <p:cNvPr id="3074" name="Picture 2" descr="Set up stages, servers and environments; create release path and template; start rele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991" y="586956"/>
            <a:ext cx="10914084" cy="2260084"/>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2" descr="https://i3-vso.sec.s-msft.com/dynimg/IC69516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4599" y="3114674"/>
            <a:ext cx="4283075"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5794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EA79982-6F58-405C-B669-BDB62C506C67}" type="slidenum">
              <a:rPr lang="en-US" smtClean="0"/>
              <a:t>12</a:t>
            </a:fld>
            <a:endParaRPr lang="en-US"/>
          </a:p>
        </p:txBody>
      </p:sp>
      <p:sp>
        <p:nvSpPr>
          <p:cNvPr id="2" name="TextBox 1"/>
          <p:cNvSpPr txBox="1"/>
          <p:nvPr/>
        </p:nvSpPr>
        <p:spPr>
          <a:xfrm>
            <a:off x="1400175" y="1028700"/>
            <a:ext cx="7886700" cy="830997"/>
          </a:xfrm>
          <a:prstGeom prst="rect">
            <a:avLst/>
          </a:prstGeom>
          <a:noFill/>
        </p:spPr>
        <p:txBody>
          <a:bodyPr wrap="square" rtlCol="0">
            <a:spAutoFit/>
          </a:bodyPr>
          <a:lstStyle/>
          <a:p>
            <a:r>
              <a:rPr lang="en-US" sz="4800" dirty="0" smtClean="0"/>
              <a:t>Questions?</a:t>
            </a:r>
            <a:endParaRPr lang="en-US" sz="4800" dirty="0"/>
          </a:p>
        </p:txBody>
      </p:sp>
      <p:sp>
        <p:nvSpPr>
          <p:cNvPr id="6" name="Subtitle 2"/>
          <p:cNvSpPr txBox="1">
            <a:spLocks/>
          </p:cNvSpPr>
          <p:nvPr/>
        </p:nvSpPr>
        <p:spPr>
          <a:xfrm>
            <a:off x="684212" y="3843867"/>
            <a:ext cx="8001000" cy="1947333"/>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smtClean="0"/>
              <a:t> Anubha Gupta (anugupt@Microsoft.com)</a:t>
            </a:r>
          </a:p>
          <a:p>
            <a:r>
              <a:rPr lang="en-US" dirty="0" smtClean="0"/>
              <a:t>(Software Engineer-VSO, Microsoft)</a:t>
            </a:r>
          </a:p>
          <a:p>
            <a:r>
              <a:rPr lang="en-US" sz="6600" b="1" dirty="0" smtClean="0"/>
              <a:t>WE ARE HIRING</a:t>
            </a:r>
          </a:p>
          <a:p>
            <a:pPr marL="0" indent="0">
              <a:buNone/>
            </a:pPr>
            <a:endParaRPr lang="en-US" sz="2600" b="1" dirty="0"/>
          </a:p>
        </p:txBody>
      </p:sp>
    </p:spTree>
    <p:extLst>
      <p:ext uri="{BB962C8B-B14F-4D97-AF65-F5344CB8AC3E}">
        <p14:creationId xmlns:p14="http://schemas.microsoft.com/office/powerpoint/2010/main" val="3863100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162" y="96487"/>
            <a:ext cx="10936288" cy="1217964"/>
          </a:xfrm>
        </p:spPr>
        <p:txBody>
          <a:bodyPr/>
          <a:lstStyle/>
          <a:p>
            <a:r>
              <a:rPr lang="en-US" dirty="0"/>
              <a:t>What is </a:t>
            </a:r>
            <a:r>
              <a:rPr lang="en-US" dirty="0" smtClean="0"/>
              <a:t>Visual Studio Online</a:t>
            </a:r>
            <a:endParaRPr lang="en-US" dirty="0"/>
          </a:p>
        </p:txBody>
      </p:sp>
      <p:sp>
        <p:nvSpPr>
          <p:cNvPr id="3" name="Content Placeholder 2"/>
          <p:cNvSpPr>
            <a:spLocks noGrp="1"/>
          </p:cNvSpPr>
          <p:nvPr>
            <p:ph idx="1"/>
          </p:nvPr>
        </p:nvSpPr>
        <p:spPr>
          <a:xfrm>
            <a:off x="665161" y="1000125"/>
            <a:ext cx="10840284" cy="5505449"/>
          </a:xfrm>
        </p:spPr>
        <p:txBody>
          <a:bodyPr>
            <a:normAutofit/>
          </a:bodyPr>
          <a:lstStyle/>
          <a:p>
            <a:r>
              <a:rPr lang="en-US" dirty="0" smtClean="0"/>
              <a:t>It is not an IDE, it’s everything else.</a:t>
            </a:r>
          </a:p>
          <a:p>
            <a:r>
              <a:rPr lang="en-US" b="1" dirty="0" smtClean="0"/>
              <a:t>Version Control </a:t>
            </a:r>
            <a:r>
              <a:rPr lang="en-US" dirty="0" smtClean="0"/>
              <a:t>– unlimited, private, secure:</a:t>
            </a:r>
          </a:p>
          <a:p>
            <a:pPr marL="0" indent="0">
              <a:buNone/>
            </a:pPr>
            <a:r>
              <a:rPr lang="en-US" dirty="0" smtClean="0"/>
              <a:t>	1. Store </a:t>
            </a:r>
            <a:r>
              <a:rPr lang="en-US" dirty="0"/>
              <a:t>and </a:t>
            </a:r>
            <a:r>
              <a:rPr lang="en-US" dirty="0" smtClean="0"/>
              <a:t>collaborate </a:t>
            </a:r>
            <a:r>
              <a:rPr lang="en-US" dirty="0"/>
              <a:t>code anywhere with private team </a:t>
            </a:r>
            <a:r>
              <a:rPr lang="en-US" dirty="0" smtClean="0"/>
              <a:t>projects. </a:t>
            </a:r>
          </a:p>
          <a:p>
            <a:pPr marL="0" indent="0">
              <a:buNone/>
            </a:pPr>
            <a:r>
              <a:rPr lang="en-US" dirty="0" smtClean="0"/>
              <a:t>	2. Team </a:t>
            </a:r>
            <a:r>
              <a:rPr lang="en-US" dirty="0"/>
              <a:t>Foundation Version Control (TFVC</a:t>
            </a:r>
            <a:r>
              <a:rPr lang="en-US" dirty="0" smtClean="0"/>
              <a:t>) - massively </a:t>
            </a:r>
            <a:r>
              <a:rPr lang="en-US" dirty="0"/>
              <a:t>scalable </a:t>
            </a:r>
            <a:r>
              <a:rPr lang="en-US" dirty="0" smtClean="0"/>
              <a:t>repo</a:t>
            </a:r>
          </a:p>
          <a:p>
            <a:pPr marL="0" indent="0">
              <a:buNone/>
            </a:pPr>
            <a:r>
              <a:rPr lang="en-US" dirty="0" smtClean="0"/>
              <a:t>	3. GIT – multiple repositories </a:t>
            </a:r>
            <a:r>
              <a:rPr lang="en-US" dirty="0"/>
              <a:t>for maximum flexibility</a:t>
            </a:r>
            <a:r>
              <a:rPr lang="en-US" dirty="0" smtClean="0"/>
              <a:t>.</a:t>
            </a:r>
          </a:p>
          <a:p>
            <a:r>
              <a:rPr lang="en-US" dirty="0" smtClean="0"/>
              <a:t>Tools for agile teams – Kanban, scrum, dashboards</a:t>
            </a:r>
          </a:p>
          <a:p>
            <a:r>
              <a:rPr lang="en-US" b="1" dirty="0" smtClean="0"/>
              <a:t>Continuous integration </a:t>
            </a:r>
            <a:r>
              <a:rPr lang="en-US" dirty="0" smtClean="0"/>
              <a:t>– build, validate, deploy</a:t>
            </a:r>
          </a:p>
          <a:p>
            <a:pPr marL="0" indent="0">
              <a:buNone/>
            </a:pPr>
            <a:r>
              <a:rPr lang="en-US" dirty="0"/>
              <a:t>	</a:t>
            </a:r>
            <a:r>
              <a:rPr lang="en-US" dirty="0" smtClean="0"/>
              <a:t>1. </a:t>
            </a:r>
            <a:r>
              <a:rPr lang="en-US" dirty="0"/>
              <a:t>Catch quality issues early </a:t>
            </a:r>
            <a:endParaRPr lang="en-US" dirty="0" smtClean="0"/>
          </a:p>
          <a:p>
            <a:pPr marL="0" indent="0">
              <a:buNone/>
            </a:pPr>
            <a:r>
              <a:rPr lang="en-US" dirty="0"/>
              <a:t>	</a:t>
            </a:r>
            <a:r>
              <a:rPr lang="en-US" dirty="0" smtClean="0"/>
              <a:t>2. </a:t>
            </a:r>
            <a:r>
              <a:rPr lang="en-US" dirty="0"/>
              <a:t>A</a:t>
            </a:r>
            <a:r>
              <a:rPr lang="en-US" dirty="0" smtClean="0"/>
              <a:t>utomatically </a:t>
            </a:r>
            <a:r>
              <a:rPr lang="en-US" dirty="0"/>
              <a:t>deploy applications or websites that pass tests.</a:t>
            </a:r>
            <a:endParaRPr lang="en-US" dirty="0" smtClean="0"/>
          </a:p>
          <a:p>
            <a:r>
              <a:rPr lang="en-US" dirty="0" smtClean="0"/>
              <a:t>Language and tools – Eclipse, </a:t>
            </a:r>
            <a:r>
              <a:rPr lang="en-US" dirty="0" err="1"/>
              <a:t>X</a:t>
            </a:r>
            <a:r>
              <a:rPr lang="en-US" dirty="0" err="1" smtClean="0"/>
              <a:t>code</a:t>
            </a:r>
            <a:r>
              <a:rPr lang="en-US" dirty="0" smtClean="0"/>
              <a:t> and more</a:t>
            </a:r>
          </a:p>
          <a:p>
            <a:r>
              <a:rPr lang="en-US" dirty="0" smtClean="0"/>
              <a:t>Performance and load testing – Apps, APIs, website</a:t>
            </a:r>
            <a:r>
              <a:rPr lang="en-US" dirty="0"/>
              <a:t>s</a:t>
            </a:r>
            <a:r>
              <a:rPr lang="en-US" dirty="0" smtClean="0"/>
              <a:t> </a:t>
            </a:r>
            <a:endParaRPr lang="en-US" dirty="0"/>
          </a:p>
        </p:txBody>
      </p:sp>
      <p:sp>
        <p:nvSpPr>
          <p:cNvPr id="5" name="Slide Number Placeholder 4"/>
          <p:cNvSpPr>
            <a:spLocks noGrp="1"/>
          </p:cNvSpPr>
          <p:nvPr>
            <p:ph type="sldNum" sz="quarter" idx="12"/>
          </p:nvPr>
        </p:nvSpPr>
        <p:spPr/>
        <p:txBody>
          <a:bodyPr/>
          <a:lstStyle/>
          <a:p>
            <a:fld id="{4EA79982-6F58-405C-B669-BDB62C506C67}" type="slidenum">
              <a:rPr lang="en-US" smtClean="0"/>
              <a:t>2</a:t>
            </a:fld>
            <a:endParaRPr lang="en-US"/>
          </a:p>
        </p:txBody>
      </p:sp>
    </p:spTree>
    <p:extLst>
      <p:ext uri="{BB962C8B-B14F-4D97-AF65-F5344CB8AC3E}">
        <p14:creationId xmlns:p14="http://schemas.microsoft.com/office/powerpoint/2010/main" val="18718576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55279"/>
            <a:ext cx="8534400" cy="1507067"/>
          </a:xfrm>
        </p:spPr>
        <p:txBody>
          <a:bodyPr/>
          <a:lstStyle/>
          <a:p>
            <a:r>
              <a:rPr lang="en-US" dirty="0" smtClean="0"/>
              <a:t>Do you have VS installed? </a:t>
            </a:r>
            <a:r>
              <a:rPr lang="en-US" dirty="0"/>
              <a:t>&amp;</a:t>
            </a:r>
            <a:r>
              <a:rPr lang="en-US" dirty="0" smtClean="0"/>
              <a:t/>
            </a:r>
            <a:br>
              <a:rPr lang="en-US" dirty="0" smtClean="0"/>
            </a:br>
            <a:r>
              <a:rPr lang="en-US" dirty="0" smtClean="0"/>
              <a:t>Do you have VSO account </a:t>
            </a:r>
            <a:r>
              <a:rPr lang="en-US" dirty="0"/>
              <a:t>?</a:t>
            </a:r>
          </a:p>
        </p:txBody>
      </p:sp>
      <p:sp>
        <p:nvSpPr>
          <p:cNvPr id="3" name="Content Placeholder 2"/>
          <p:cNvSpPr>
            <a:spLocks noGrp="1"/>
          </p:cNvSpPr>
          <p:nvPr>
            <p:ph idx="1"/>
          </p:nvPr>
        </p:nvSpPr>
        <p:spPr>
          <a:xfrm>
            <a:off x="1408832" y="2298170"/>
            <a:ext cx="8534400" cy="3615267"/>
          </a:xfrm>
        </p:spPr>
        <p:txBody>
          <a:bodyPr>
            <a:normAutofit fontScale="92500" lnSpcReduction="10000"/>
          </a:bodyPr>
          <a:lstStyle/>
          <a:p>
            <a:pPr marL="0" indent="0">
              <a:buNone/>
            </a:pPr>
            <a:r>
              <a:rPr lang="en-US" dirty="0" smtClean="0"/>
              <a:t>Connect to VSO</a:t>
            </a:r>
          </a:p>
          <a:p>
            <a:pPr marL="0" indent="0">
              <a:buNone/>
            </a:pPr>
            <a:r>
              <a:rPr lang="en-US" dirty="0" smtClean="0"/>
              <a:t>Create your first project</a:t>
            </a:r>
          </a:p>
          <a:p>
            <a:pPr marL="0" indent="0">
              <a:buNone/>
            </a:pPr>
            <a:r>
              <a:rPr lang="en-US" dirty="0" smtClean="0"/>
              <a:t>Open your team project in Visual Studio</a:t>
            </a:r>
          </a:p>
          <a:p>
            <a:pPr marL="0" indent="0">
              <a:buNone/>
            </a:pPr>
            <a:r>
              <a:rPr lang="en-US" dirty="0" smtClean="0"/>
              <a:t>Clone the repository</a:t>
            </a:r>
          </a:p>
          <a:p>
            <a:pPr marL="0" indent="0">
              <a:buNone/>
            </a:pPr>
            <a:r>
              <a:rPr lang="en-US" dirty="0" smtClean="0"/>
              <a:t>Create a new web app</a:t>
            </a:r>
          </a:p>
          <a:p>
            <a:pPr marL="0" indent="0">
              <a:buNone/>
            </a:pPr>
            <a:r>
              <a:rPr lang="en-US" dirty="0" smtClean="0"/>
              <a:t>Share your code in GIT</a:t>
            </a:r>
          </a:p>
          <a:p>
            <a:pPr marL="0" indent="0">
              <a:buNone/>
            </a:pPr>
            <a:r>
              <a:rPr lang="en-US" dirty="0" smtClean="0"/>
              <a:t>Get your code reviewed</a:t>
            </a:r>
          </a:p>
          <a:p>
            <a:pPr marL="0" indent="0">
              <a:buNone/>
            </a:pPr>
            <a:r>
              <a:rPr lang="en-US" dirty="0" smtClean="0"/>
              <a:t>Create your build definition</a:t>
            </a:r>
          </a:p>
          <a:p>
            <a:pPr marL="0" indent="0">
              <a:buNone/>
            </a:pPr>
            <a:r>
              <a:rPr lang="en-US" dirty="0" smtClean="0"/>
              <a:t>Get your code built continuously</a:t>
            </a:r>
          </a:p>
        </p:txBody>
      </p:sp>
      <p:sp>
        <p:nvSpPr>
          <p:cNvPr id="5" name="Slide Number Placeholder 4"/>
          <p:cNvSpPr>
            <a:spLocks noGrp="1"/>
          </p:cNvSpPr>
          <p:nvPr>
            <p:ph type="sldNum" sz="quarter" idx="12"/>
          </p:nvPr>
        </p:nvSpPr>
        <p:spPr/>
        <p:txBody>
          <a:bodyPr/>
          <a:lstStyle/>
          <a:p>
            <a:fld id="{4EA79982-6F58-405C-B669-BDB62C506C67}" type="slidenum">
              <a:rPr lang="en-US" smtClean="0"/>
              <a:t>3</a:t>
            </a:fld>
            <a:endParaRPr lang="en-US"/>
          </a:p>
        </p:txBody>
      </p:sp>
      <p:sp>
        <p:nvSpPr>
          <p:cNvPr id="6" name="Footer Placeholder 3"/>
          <p:cNvSpPr>
            <a:spLocks noGrp="1"/>
          </p:cNvSpPr>
          <p:nvPr>
            <p:ph type="ftr" sz="quarter" idx="11"/>
          </p:nvPr>
        </p:nvSpPr>
        <p:spPr>
          <a:xfrm>
            <a:off x="684212" y="6172200"/>
            <a:ext cx="7543800" cy="365125"/>
          </a:xfrm>
        </p:spPr>
        <p:txBody>
          <a:bodyPr/>
          <a:lstStyle/>
          <a:p>
            <a:r>
              <a:rPr lang="en-US" sz="1400" dirty="0" smtClean="0">
                <a:solidFill>
                  <a:schemeClr val="bg1"/>
                </a:solidFill>
              </a:rPr>
              <a:t>Let your code live on Azure !!</a:t>
            </a:r>
            <a:endParaRPr lang="en-US" sz="1400" dirty="0">
              <a:solidFill>
                <a:schemeClr val="bg1"/>
              </a:solidFill>
            </a:endParaRPr>
          </a:p>
        </p:txBody>
      </p:sp>
    </p:spTree>
    <p:extLst>
      <p:ext uri="{BB962C8B-B14F-4D97-AF65-F5344CB8AC3E}">
        <p14:creationId xmlns:p14="http://schemas.microsoft.com/office/powerpoint/2010/main" val="951383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EA79982-6F58-405C-B669-BDB62C506C67}" type="slidenum">
              <a:rPr lang="en-US" smtClean="0"/>
              <a:t>4</a:t>
            </a:fld>
            <a:endParaRPr lang="en-US"/>
          </a:p>
        </p:txBody>
      </p:sp>
      <p:pic>
        <p:nvPicPr>
          <p:cNvPr id="8" name="Picture 7"/>
          <p:cNvPicPr>
            <a:picLocks noChangeAspect="1"/>
          </p:cNvPicPr>
          <p:nvPr/>
        </p:nvPicPr>
        <p:blipFill>
          <a:blip r:embed="rId3"/>
          <a:stretch>
            <a:fillRect/>
          </a:stretch>
        </p:blipFill>
        <p:spPr>
          <a:xfrm>
            <a:off x="1535951" y="1500277"/>
            <a:ext cx="8982075" cy="4495800"/>
          </a:xfrm>
          <a:prstGeom prst="rect">
            <a:avLst/>
          </a:prstGeom>
        </p:spPr>
      </p:pic>
      <p:sp>
        <p:nvSpPr>
          <p:cNvPr id="6" name="Title 1"/>
          <p:cNvSpPr txBox="1">
            <a:spLocks/>
          </p:cNvSpPr>
          <p:nvPr/>
        </p:nvSpPr>
        <p:spPr>
          <a:xfrm>
            <a:off x="636587" y="0"/>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Release management</a:t>
            </a:r>
            <a:endParaRPr lang="en-US" dirty="0"/>
          </a:p>
        </p:txBody>
      </p:sp>
    </p:spTree>
    <p:extLst>
      <p:ext uri="{BB962C8B-B14F-4D97-AF65-F5344CB8AC3E}">
        <p14:creationId xmlns:p14="http://schemas.microsoft.com/office/powerpoint/2010/main" val="18426145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EA79982-6F58-405C-B669-BDB62C506C67}" type="slidenum">
              <a:rPr lang="en-US" smtClean="0"/>
              <a:t>5</a:t>
            </a:fld>
            <a:endParaRPr lang="en-US"/>
          </a:p>
        </p:txBody>
      </p:sp>
      <p:sp>
        <p:nvSpPr>
          <p:cNvPr id="4" name="Content Placeholder 2"/>
          <p:cNvSpPr>
            <a:spLocks noGrp="1"/>
          </p:cNvSpPr>
          <p:nvPr>
            <p:ph idx="1"/>
          </p:nvPr>
        </p:nvSpPr>
        <p:spPr>
          <a:xfrm>
            <a:off x="628650" y="1527383"/>
            <a:ext cx="11563350" cy="4386054"/>
          </a:xfrm>
        </p:spPr>
        <p:txBody>
          <a:bodyPr>
            <a:normAutofit/>
          </a:bodyPr>
          <a:lstStyle/>
          <a:p>
            <a:r>
              <a:rPr lang="en-US" b="1" dirty="0"/>
              <a:t>Automate multi-stage deployments</a:t>
            </a:r>
          </a:p>
          <a:p>
            <a:r>
              <a:rPr lang="en-US" b="1" dirty="0"/>
              <a:t>Deploy the same way to all stages</a:t>
            </a:r>
          </a:p>
          <a:p>
            <a:r>
              <a:rPr lang="en-US" b="1" dirty="0"/>
              <a:t>Automate approval workflows</a:t>
            </a:r>
          </a:p>
          <a:p>
            <a:r>
              <a:rPr lang="en-US" b="1" dirty="0"/>
              <a:t>Retain full traceability</a:t>
            </a:r>
          </a:p>
          <a:p>
            <a:r>
              <a:rPr lang="en-US" b="1" dirty="0"/>
              <a:t>Manage and control release security</a:t>
            </a:r>
          </a:p>
          <a:p>
            <a:r>
              <a:rPr lang="en-US" b="1" dirty="0"/>
              <a:t>Fail elegantly using Rollbacks</a:t>
            </a:r>
          </a:p>
          <a:p>
            <a:pPr marL="0" indent="0">
              <a:buNone/>
            </a:pPr>
            <a:endParaRPr lang="en-US" dirty="0" smtClean="0"/>
          </a:p>
        </p:txBody>
      </p:sp>
      <p:sp>
        <p:nvSpPr>
          <p:cNvPr id="7" name="Title 1"/>
          <p:cNvSpPr txBox="1">
            <a:spLocks/>
          </p:cNvSpPr>
          <p:nvPr/>
        </p:nvSpPr>
        <p:spPr>
          <a:xfrm>
            <a:off x="684212" y="355279"/>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Release management</a:t>
            </a:r>
            <a:endParaRPr lang="en-US" dirty="0"/>
          </a:p>
        </p:txBody>
      </p:sp>
    </p:spTree>
    <p:extLst>
      <p:ext uri="{BB962C8B-B14F-4D97-AF65-F5344CB8AC3E}">
        <p14:creationId xmlns:p14="http://schemas.microsoft.com/office/powerpoint/2010/main" val="4174337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512" y="5159903"/>
            <a:ext cx="8534400" cy="1507067"/>
          </a:xfrm>
        </p:spPr>
        <p:txBody>
          <a:bodyPr/>
          <a:lstStyle/>
          <a:p>
            <a:r>
              <a:rPr lang="en-US" dirty="0" smtClean="0"/>
              <a:t>How it works</a:t>
            </a:r>
            <a:endParaRPr lang="en-US" dirty="0"/>
          </a:p>
        </p:txBody>
      </p:sp>
      <p:sp>
        <p:nvSpPr>
          <p:cNvPr id="5" name="Slide Number Placeholder 4"/>
          <p:cNvSpPr>
            <a:spLocks noGrp="1"/>
          </p:cNvSpPr>
          <p:nvPr>
            <p:ph type="sldNum" sz="quarter" idx="12"/>
          </p:nvPr>
        </p:nvSpPr>
        <p:spPr/>
        <p:txBody>
          <a:bodyPr/>
          <a:lstStyle/>
          <a:p>
            <a:fld id="{4EA79982-6F58-405C-B669-BDB62C506C67}" type="slidenum">
              <a:rPr lang="en-US" smtClean="0"/>
              <a:t>6</a:t>
            </a:fld>
            <a:endParaRPr lang="en-US"/>
          </a:p>
        </p:txBody>
      </p:sp>
      <p:pic>
        <p:nvPicPr>
          <p:cNvPr id="16388" name="Picture 4" descr="http://lh3.ggpht.com/-XcA5V8Irkzo/U7lzmHTRrFI/AAAAAAAACWM/aCVKQZsKdqc/000_thumb%25255B4%25255D.jpg?imgmax=8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0" y="497944"/>
            <a:ext cx="7988300" cy="4630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2649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516" y="-123825"/>
            <a:ext cx="8534400" cy="1507067"/>
          </a:xfrm>
        </p:spPr>
        <p:txBody>
          <a:bodyPr/>
          <a:lstStyle/>
          <a:p>
            <a:r>
              <a:rPr lang="en-US" dirty="0" smtClean="0"/>
              <a:t>Release management</a:t>
            </a:r>
            <a:endParaRPr lang="en-US" dirty="0"/>
          </a:p>
        </p:txBody>
      </p:sp>
      <p:sp>
        <p:nvSpPr>
          <p:cNvPr id="5" name="Slide Number Placeholder 4"/>
          <p:cNvSpPr>
            <a:spLocks noGrp="1"/>
          </p:cNvSpPr>
          <p:nvPr>
            <p:ph type="sldNum" sz="quarter" idx="12"/>
          </p:nvPr>
        </p:nvSpPr>
        <p:spPr/>
        <p:txBody>
          <a:bodyPr/>
          <a:lstStyle/>
          <a:p>
            <a:fld id="{4EA79982-6F58-405C-B669-BDB62C506C67}" type="slidenum">
              <a:rPr lang="en-US" smtClean="0"/>
              <a:t>7</a:t>
            </a:fld>
            <a:endParaRPr lang="en-US"/>
          </a:p>
        </p:txBody>
      </p:sp>
      <p:pic>
        <p:nvPicPr>
          <p:cNvPr id="18434" name="Picture 2" descr="Install Release Management for Visual Stud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1216025"/>
            <a:ext cx="6210300" cy="521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3996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085820"/>
            <a:ext cx="8534400" cy="1507067"/>
          </a:xfrm>
        </p:spPr>
        <p:txBody>
          <a:bodyPr/>
          <a:lstStyle/>
          <a:p>
            <a:r>
              <a:rPr lang="en-US" dirty="0" smtClean="0"/>
              <a:t>How to configure?</a:t>
            </a:r>
            <a:endParaRPr lang="en-US" dirty="0"/>
          </a:p>
        </p:txBody>
      </p:sp>
      <p:sp>
        <p:nvSpPr>
          <p:cNvPr id="5" name="Slide Number Placeholder 4"/>
          <p:cNvSpPr>
            <a:spLocks noGrp="1"/>
          </p:cNvSpPr>
          <p:nvPr>
            <p:ph type="sldNum" sz="quarter" idx="12"/>
          </p:nvPr>
        </p:nvSpPr>
        <p:spPr/>
        <p:txBody>
          <a:bodyPr/>
          <a:lstStyle/>
          <a:p>
            <a:fld id="{4EA79982-6F58-405C-B669-BDB62C506C67}" type="slidenum">
              <a:rPr lang="en-US" smtClean="0"/>
              <a:t>8</a:t>
            </a:fld>
            <a:endParaRPr lang="en-US"/>
          </a:p>
        </p:txBody>
      </p:sp>
      <p:pic>
        <p:nvPicPr>
          <p:cNvPr id="17410" name="Picture 2" descr="http://blog.nwcadence.com/wp-content/uploads/2014/01/image_thumb32.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63284" y="219075"/>
            <a:ext cx="5104391" cy="4777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390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EA79982-6F58-405C-B669-BDB62C506C67}" type="slidenum">
              <a:rPr lang="en-US" smtClean="0"/>
              <a:t>9</a:t>
            </a:fld>
            <a:endParaRPr lang="en-US"/>
          </a:p>
        </p:txBody>
      </p:sp>
      <p:pic>
        <p:nvPicPr>
          <p:cNvPr id="1026" name="Picture 2" descr="Release Process St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971" y="837611"/>
            <a:ext cx="9632074" cy="5410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219208"/>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4151</TotalTime>
  <Words>655</Words>
  <Application>Microsoft Office PowerPoint</Application>
  <PresentationFormat>Widescreen</PresentationFormat>
  <Paragraphs>106</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Slice</vt:lpstr>
      <vt:lpstr>Visual Studio Online (VSO), Release Management (RM) &amp; Azure</vt:lpstr>
      <vt:lpstr>What is Visual Studio Online</vt:lpstr>
      <vt:lpstr>Do you have VS installed? &amp; Do you have VSO account ?</vt:lpstr>
      <vt:lpstr>PowerPoint Presentation</vt:lpstr>
      <vt:lpstr>PowerPoint Presentation</vt:lpstr>
      <vt:lpstr>How it works</vt:lpstr>
      <vt:lpstr>Release management</vt:lpstr>
      <vt:lpstr>How to configure?</vt:lpstr>
      <vt:lpstr>PowerPoint Presentation</vt:lpstr>
      <vt:lpstr>Set up and start a release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Studio Online Release Management &amp; Azure</dc:title>
  <dc:creator>Anubha Gupta</dc:creator>
  <cp:lastModifiedBy>Anubha Gupta</cp:lastModifiedBy>
  <cp:revision>33</cp:revision>
  <dcterms:created xsi:type="dcterms:W3CDTF">2015-04-24T16:27:41Z</dcterms:created>
  <dcterms:modified xsi:type="dcterms:W3CDTF">2015-04-27T13:38:44Z</dcterms:modified>
</cp:coreProperties>
</file>