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3"/>
  </p:notesMasterIdLst>
  <p:sldIdLst>
    <p:sldId id="256" r:id="rId2"/>
    <p:sldId id="272" r:id="rId3"/>
    <p:sldId id="273" r:id="rId4"/>
    <p:sldId id="257" r:id="rId5"/>
    <p:sldId id="258" r:id="rId6"/>
    <p:sldId id="262" r:id="rId7"/>
    <p:sldId id="261" r:id="rId8"/>
    <p:sldId id="263" r:id="rId9"/>
    <p:sldId id="264" r:id="rId10"/>
    <p:sldId id="266"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668" y="-22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4D2D69-AB9C-4332-9F8F-55B1016A96A3}" type="datetimeFigureOut">
              <a:rPr lang="en-US" smtClean="0"/>
              <a:pPr/>
              <a:t>3/24/2015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933D9F-0B20-4702-A296-7ED5268DE8E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err="1" smtClean="0">
                <a:solidFill>
                  <a:schemeClr val="tx1"/>
                </a:solidFill>
                <a:latin typeface="+mn-lt"/>
                <a:ea typeface="+mn-ea"/>
                <a:cs typeface="+mn-cs"/>
              </a:rPr>
              <a:t>Krysta</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Svore</a:t>
            </a:r>
            <a:endParaRPr lang="en-US" dirty="0"/>
          </a:p>
        </p:txBody>
      </p:sp>
      <p:sp>
        <p:nvSpPr>
          <p:cNvPr id="4" name="Slide Number Placeholder 3"/>
          <p:cNvSpPr>
            <a:spLocks noGrp="1"/>
          </p:cNvSpPr>
          <p:nvPr>
            <p:ph type="sldNum" sz="quarter" idx="10"/>
          </p:nvPr>
        </p:nvSpPr>
        <p:spPr/>
        <p:txBody>
          <a:bodyPr/>
          <a:lstStyle/>
          <a:p>
            <a:fld id="{E5933D9F-0B20-4702-A296-7ED5268DE8E1}"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E9FFE757-DCEC-47CC-89B9-21547C182BC1}" type="datetimeFigureOut">
              <a:rPr lang="en-US" smtClean="0"/>
              <a:pPr/>
              <a:t>3/24/2015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99E7C5-F91A-4095-B72C-5DBF835C46E3}"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9FFE757-DCEC-47CC-89B9-21547C182BC1}" type="datetimeFigureOut">
              <a:rPr lang="en-US" smtClean="0"/>
              <a:pPr/>
              <a:t>3/24/2015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99E7C5-F91A-4095-B72C-5DBF835C46E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9FFE757-DCEC-47CC-89B9-21547C182BC1}" type="datetimeFigureOut">
              <a:rPr lang="en-US" smtClean="0"/>
              <a:pPr/>
              <a:t>3/24/2015</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B899E7C5-F91A-4095-B72C-5DBF835C46E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9FFE757-DCEC-47CC-89B9-21547C182BC1}" type="datetimeFigureOut">
              <a:rPr lang="en-US" smtClean="0"/>
              <a:pPr/>
              <a:t>3/24/2015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99E7C5-F91A-4095-B72C-5DBF835C46E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9FFE757-DCEC-47CC-89B9-21547C182BC1}" type="datetimeFigureOut">
              <a:rPr lang="en-US" smtClean="0"/>
              <a:pPr/>
              <a:t>3/24/2015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99E7C5-F91A-4095-B72C-5DBF835C46E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9FFE757-DCEC-47CC-89B9-21547C182BC1}" type="datetimeFigureOut">
              <a:rPr lang="en-US" smtClean="0"/>
              <a:pPr/>
              <a:t>3/24/2015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99E7C5-F91A-4095-B72C-5DBF835C46E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9FFE757-DCEC-47CC-89B9-21547C182BC1}" type="datetimeFigureOut">
              <a:rPr lang="en-US" smtClean="0"/>
              <a:pPr/>
              <a:t>3/24/2015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99E7C5-F91A-4095-B72C-5DBF835C46E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9FFE757-DCEC-47CC-89B9-21547C182BC1}" type="datetimeFigureOut">
              <a:rPr lang="en-US" smtClean="0"/>
              <a:pPr/>
              <a:t>3/24/2015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99E7C5-F91A-4095-B72C-5DBF835C46E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FFE757-DCEC-47CC-89B9-21547C182BC1}" type="datetimeFigureOut">
              <a:rPr lang="en-US" smtClean="0"/>
              <a:pPr/>
              <a:t>3/24/2015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99E7C5-F91A-4095-B72C-5DBF835C46E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9FFE757-DCEC-47CC-89B9-21547C182BC1}" type="datetimeFigureOut">
              <a:rPr lang="en-US" smtClean="0"/>
              <a:pPr/>
              <a:t>3/24/2015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99E7C5-F91A-4095-B72C-5DBF835C46E3}"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E9FFE757-DCEC-47CC-89B9-21547C182BC1}" type="datetimeFigureOut">
              <a:rPr lang="en-US" smtClean="0"/>
              <a:pPr/>
              <a:t>3/24/2015</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B899E7C5-F91A-4095-B72C-5DBF835C46E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E9FFE757-DCEC-47CC-89B9-21547C182BC1}" type="datetimeFigureOut">
              <a:rPr lang="en-US" smtClean="0"/>
              <a:pPr/>
              <a:t>3/24/2015</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B899E7C5-F91A-4095-B72C-5DBF835C46E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Nerd Dinner With Brains</a:t>
            </a:r>
            <a:endParaRPr lang="en-US" dirty="0"/>
          </a:p>
        </p:txBody>
      </p:sp>
      <p:sp>
        <p:nvSpPr>
          <p:cNvPr id="3" name="Subtitle 2"/>
          <p:cNvSpPr>
            <a:spLocks noGrp="1"/>
          </p:cNvSpPr>
          <p:nvPr>
            <p:ph type="subTitle" idx="1"/>
          </p:nvPr>
        </p:nvSpPr>
        <p:spPr/>
        <p:txBody>
          <a:bodyPr>
            <a:normAutofit/>
          </a:bodyPr>
          <a:lstStyle/>
          <a:p>
            <a:r>
              <a:rPr lang="en-US" dirty="0" smtClean="0"/>
              <a:t>San Francisco F# User Group</a:t>
            </a:r>
            <a:endParaRPr lang="en-US" dirty="0" smtClean="0"/>
          </a:p>
          <a:p>
            <a:r>
              <a:rPr lang="en-US" smtClean="0"/>
              <a:t>March 24, </a:t>
            </a:r>
            <a:r>
              <a:rPr lang="en-US" dirty="0" smtClean="0"/>
              <a:t>2015</a:t>
            </a:r>
            <a:endParaRPr lang="en-US" dirty="0" smtClean="0"/>
          </a:p>
          <a:p>
            <a:r>
              <a:rPr lang="en-US" dirty="0" smtClean="0"/>
              <a:t>James Dixon</a:t>
            </a:r>
            <a:endParaRPr lang="en-US" dirty="0"/>
          </a:p>
        </p:txBody>
      </p:sp>
    </p:spTree>
    <p:extLst>
      <p:ext uri="{BB962C8B-B14F-4D97-AF65-F5344CB8AC3E}">
        <p14:creationId xmlns="" xmlns:p14="http://schemas.microsoft.com/office/powerpoint/2010/main" val="427573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a:t>
            </a:r>
            <a:endParaRPr lang="en-US" dirty="0"/>
          </a:p>
        </p:txBody>
      </p:sp>
      <p:sp>
        <p:nvSpPr>
          <p:cNvPr id="4" name="Content Placeholder 2"/>
          <p:cNvSpPr>
            <a:spLocks noGrp="1"/>
          </p:cNvSpPr>
          <p:nvPr>
            <p:ph idx="1"/>
          </p:nvPr>
        </p:nvSpPr>
        <p:spPr>
          <a:xfrm>
            <a:off x="457200" y="1775191"/>
            <a:ext cx="8382000" cy="4625609"/>
          </a:xfrm>
        </p:spPr>
        <p:txBody>
          <a:bodyPr/>
          <a:lstStyle/>
          <a:p>
            <a:r>
              <a:rPr lang="en-US" dirty="0" smtClean="0"/>
              <a:t>What questions do you want answered?</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Wrap Up</a:t>
            </a:r>
            <a:endParaRPr lang="en-US" dirty="0"/>
          </a:p>
        </p:txBody>
      </p:sp>
      <p:sp>
        <p:nvSpPr>
          <p:cNvPr id="3" name="Content Placeholder 2"/>
          <p:cNvSpPr>
            <a:spLocks noGrp="1"/>
          </p:cNvSpPr>
          <p:nvPr>
            <p:ph idx="1"/>
          </p:nvPr>
        </p:nvSpPr>
        <p:spPr/>
        <p:txBody>
          <a:bodyPr/>
          <a:lstStyle/>
          <a:p>
            <a:r>
              <a:rPr lang="en-US" dirty="0" err="1" smtClean="0"/>
              <a:t>github</a:t>
            </a:r>
            <a:r>
              <a:rPr lang="en-US" dirty="0" smtClean="0"/>
              <a:t>/</a:t>
            </a:r>
            <a:r>
              <a:rPr lang="en-US" dirty="0" err="1" smtClean="0"/>
              <a:t>jamessdixon</a:t>
            </a:r>
            <a:r>
              <a:rPr lang="en-US" dirty="0" smtClean="0"/>
              <a:t>/</a:t>
            </a:r>
            <a:r>
              <a:rPr lang="en-US" dirty="0" err="1" smtClean="0"/>
              <a:t>nerddinner</a:t>
            </a:r>
            <a:endParaRPr lang="en-US" dirty="0" smtClean="0"/>
          </a:p>
          <a:p>
            <a:endParaRPr lang="en-US" dirty="0"/>
          </a:p>
          <a:p>
            <a:r>
              <a:rPr lang="en-US" dirty="0" smtClean="0"/>
              <a:t>@</a:t>
            </a:r>
            <a:r>
              <a:rPr lang="en-US" dirty="0" err="1" smtClean="0"/>
              <a:t>jamie_dixon</a:t>
            </a:r>
            <a:r>
              <a:rPr lang="en-US" dirty="0" smtClean="0"/>
              <a:t> #TRINUG #</a:t>
            </a:r>
            <a:r>
              <a:rPr lang="en-US" dirty="0" err="1" smtClean="0"/>
              <a:t>fsharp</a:t>
            </a:r>
            <a:r>
              <a:rPr lang="en-US" dirty="0" smtClean="0"/>
              <a:t> #</a:t>
            </a:r>
            <a:r>
              <a:rPr lang="en-US" dirty="0" err="1" smtClean="0"/>
              <a:t>azureML</a:t>
            </a:r>
            <a:endParaRPr lang="en-US" dirty="0" smtClean="0"/>
          </a:p>
          <a:p>
            <a:endParaRPr lang="en-US" dirty="0" smtClean="0"/>
          </a:p>
          <a:p>
            <a:r>
              <a:rPr lang="en-US" dirty="0" smtClean="0"/>
              <a:t>jamessdixon.wordpress.com</a:t>
            </a:r>
          </a:p>
          <a:p>
            <a:endParaRPr lang="en-US" dirty="0" smtClean="0"/>
          </a:p>
          <a:p>
            <a:r>
              <a:rPr lang="en-US" dirty="0" smtClean="0"/>
              <a:t>jamessdixon@gmail.com</a:t>
            </a:r>
            <a:endParaRPr lang="en-US" dirty="0"/>
          </a:p>
        </p:txBody>
      </p:sp>
    </p:spTree>
    <p:extLst>
      <p:ext uri="{BB962C8B-B14F-4D97-AF65-F5344CB8AC3E}">
        <p14:creationId xmlns="" xmlns:p14="http://schemas.microsoft.com/office/powerpoint/2010/main" val="37324273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Choices</a:t>
            </a:r>
            <a:endParaRPr lang="en-US" dirty="0"/>
          </a:p>
        </p:txBody>
      </p:sp>
      <p:pic>
        <p:nvPicPr>
          <p:cNvPr id="4" name="Picture 2"/>
          <p:cNvPicPr>
            <a:picLocks noChangeAspect="1" noChangeArrowheads="1"/>
          </p:cNvPicPr>
          <p:nvPr/>
        </p:nvPicPr>
        <p:blipFill>
          <a:blip r:embed="rId3" cstate="print"/>
          <a:srcRect/>
          <a:stretch>
            <a:fillRect/>
          </a:stretch>
        </p:blipFill>
        <p:spPr bwMode="auto">
          <a:xfrm>
            <a:off x="381000" y="2438400"/>
            <a:ext cx="4500103" cy="3352800"/>
          </a:xfrm>
          <a:prstGeom prst="rect">
            <a:avLst/>
          </a:prstGeom>
          <a:noFill/>
          <a:ln w="9525">
            <a:noFill/>
            <a:miter lim="800000"/>
            <a:headEnd/>
            <a:tailEnd/>
          </a:ln>
        </p:spPr>
      </p:pic>
      <p:pic>
        <p:nvPicPr>
          <p:cNvPr id="4098" name="Picture 2"/>
          <p:cNvPicPr>
            <a:picLocks noChangeAspect="1" noChangeArrowheads="1"/>
          </p:cNvPicPr>
          <p:nvPr/>
        </p:nvPicPr>
        <p:blipFill>
          <a:blip r:embed="rId4" cstate="print"/>
          <a:srcRect/>
          <a:stretch>
            <a:fillRect/>
          </a:stretch>
        </p:blipFill>
        <p:spPr bwMode="auto">
          <a:xfrm>
            <a:off x="5105400" y="5029200"/>
            <a:ext cx="1314450" cy="1257300"/>
          </a:xfrm>
          <a:prstGeom prst="rect">
            <a:avLst/>
          </a:prstGeom>
          <a:noFill/>
          <a:ln w="9525">
            <a:noFill/>
            <a:miter lim="800000"/>
            <a:headEnd/>
            <a:tailEnd/>
          </a:ln>
        </p:spPr>
      </p:pic>
      <p:pic>
        <p:nvPicPr>
          <p:cNvPr id="4099" name="Picture 3"/>
          <p:cNvPicPr>
            <a:picLocks noChangeAspect="1" noChangeArrowheads="1"/>
          </p:cNvPicPr>
          <p:nvPr/>
        </p:nvPicPr>
        <p:blipFill>
          <a:blip r:embed="rId5" cstate="print"/>
          <a:srcRect/>
          <a:stretch>
            <a:fillRect/>
          </a:stretch>
        </p:blipFill>
        <p:spPr bwMode="auto">
          <a:xfrm>
            <a:off x="6629400" y="5024512"/>
            <a:ext cx="1371600" cy="1287200"/>
          </a:xfrm>
          <a:prstGeom prst="rect">
            <a:avLst/>
          </a:prstGeom>
          <a:noFill/>
          <a:ln w="9525">
            <a:noFill/>
            <a:miter lim="800000"/>
            <a:headEnd/>
            <a:tailEnd/>
          </a:ln>
        </p:spPr>
      </p:pic>
      <p:pic>
        <p:nvPicPr>
          <p:cNvPr id="4100" name="Picture 4"/>
          <p:cNvPicPr>
            <a:picLocks noChangeAspect="1" noChangeArrowheads="1"/>
          </p:cNvPicPr>
          <p:nvPr/>
        </p:nvPicPr>
        <p:blipFill>
          <a:blip r:embed="rId6" cstate="print"/>
          <a:srcRect/>
          <a:stretch>
            <a:fillRect/>
          </a:stretch>
        </p:blipFill>
        <p:spPr bwMode="auto">
          <a:xfrm>
            <a:off x="5105400" y="3581400"/>
            <a:ext cx="1295400" cy="1371600"/>
          </a:xfrm>
          <a:prstGeom prst="rect">
            <a:avLst/>
          </a:prstGeom>
          <a:noFill/>
          <a:ln w="9525">
            <a:noFill/>
            <a:miter lim="800000"/>
            <a:headEnd/>
            <a:tailEnd/>
          </a:ln>
        </p:spPr>
      </p:pic>
      <p:pic>
        <p:nvPicPr>
          <p:cNvPr id="4101" name="Picture 5"/>
          <p:cNvPicPr>
            <a:picLocks noChangeAspect="1" noChangeArrowheads="1"/>
          </p:cNvPicPr>
          <p:nvPr/>
        </p:nvPicPr>
        <p:blipFill>
          <a:blip r:embed="rId7" cstate="print"/>
          <a:srcRect/>
          <a:stretch>
            <a:fillRect/>
          </a:stretch>
        </p:blipFill>
        <p:spPr bwMode="auto">
          <a:xfrm>
            <a:off x="6553200" y="2057400"/>
            <a:ext cx="1447800" cy="1447800"/>
          </a:xfrm>
          <a:prstGeom prst="rect">
            <a:avLst/>
          </a:prstGeom>
          <a:noFill/>
          <a:ln w="9525">
            <a:noFill/>
            <a:miter lim="800000"/>
            <a:headEnd/>
            <a:tailEnd/>
          </a:ln>
        </p:spPr>
      </p:pic>
      <p:pic>
        <p:nvPicPr>
          <p:cNvPr id="4102" name="Picture 6"/>
          <p:cNvPicPr>
            <a:picLocks noChangeAspect="1" noChangeArrowheads="1"/>
          </p:cNvPicPr>
          <p:nvPr/>
        </p:nvPicPr>
        <p:blipFill>
          <a:blip r:embed="rId8" cstate="print"/>
          <a:srcRect/>
          <a:stretch>
            <a:fillRect/>
          </a:stretch>
        </p:blipFill>
        <p:spPr bwMode="auto">
          <a:xfrm>
            <a:off x="5105400" y="2057400"/>
            <a:ext cx="1295400" cy="1426580"/>
          </a:xfrm>
          <a:prstGeom prst="rect">
            <a:avLst/>
          </a:prstGeom>
          <a:noFill/>
          <a:ln w="9525">
            <a:noFill/>
            <a:miter lim="800000"/>
            <a:headEnd/>
            <a:tailEnd/>
          </a:ln>
        </p:spPr>
      </p:pic>
      <p:pic>
        <p:nvPicPr>
          <p:cNvPr id="1026" name="Picture 2"/>
          <p:cNvPicPr>
            <a:picLocks noChangeAspect="1" noChangeArrowheads="1"/>
          </p:cNvPicPr>
          <p:nvPr/>
        </p:nvPicPr>
        <p:blipFill>
          <a:blip r:embed="rId9" cstate="print"/>
          <a:srcRect/>
          <a:stretch>
            <a:fillRect/>
          </a:stretch>
        </p:blipFill>
        <p:spPr bwMode="auto">
          <a:xfrm>
            <a:off x="6629400" y="3505200"/>
            <a:ext cx="1371600" cy="1447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02"/>
                                        </p:tgtEl>
                                        <p:attrNameLst>
                                          <p:attrName>style.visibility</p:attrName>
                                        </p:attrNameLst>
                                      </p:cBhvr>
                                      <p:to>
                                        <p:strVal val="visible"/>
                                      </p:to>
                                    </p:set>
                                    <p:animEffect transition="in" filter="fade">
                                      <p:cBhvr>
                                        <p:cTn id="7" dur="2000"/>
                                        <p:tgtEl>
                                          <p:spTgt spid="4102"/>
                                        </p:tgtEl>
                                      </p:cBhvr>
                                    </p:animEffect>
                                  </p:childTnLst>
                                </p:cTn>
                              </p:par>
                              <p:par>
                                <p:cTn id="8" presetID="10" presetClass="entr" presetSubtype="0" fill="hold" nodeType="withEffect">
                                  <p:stCondLst>
                                    <p:cond delay="0"/>
                                  </p:stCondLst>
                                  <p:childTnLst>
                                    <p:set>
                                      <p:cBhvr>
                                        <p:cTn id="9" dur="1" fill="hold">
                                          <p:stCondLst>
                                            <p:cond delay="0"/>
                                          </p:stCondLst>
                                        </p:cTn>
                                        <p:tgtEl>
                                          <p:spTgt spid="4101"/>
                                        </p:tgtEl>
                                        <p:attrNameLst>
                                          <p:attrName>style.visibility</p:attrName>
                                        </p:attrNameLst>
                                      </p:cBhvr>
                                      <p:to>
                                        <p:strVal val="visible"/>
                                      </p:to>
                                    </p:set>
                                    <p:animEffect transition="in" filter="fade">
                                      <p:cBhvr>
                                        <p:cTn id="10" dur="2000"/>
                                        <p:tgtEl>
                                          <p:spTgt spid="410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100"/>
                                        </p:tgtEl>
                                        <p:attrNameLst>
                                          <p:attrName>style.visibility</p:attrName>
                                        </p:attrNameLst>
                                      </p:cBhvr>
                                      <p:to>
                                        <p:strVal val="visible"/>
                                      </p:to>
                                    </p:set>
                                    <p:animEffect transition="in" filter="fade">
                                      <p:cBhvr>
                                        <p:cTn id="15" dur="2000"/>
                                        <p:tgtEl>
                                          <p:spTgt spid="4100"/>
                                        </p:tgtEl>
                                      </p:cBhvr>
                                    </p:animEffect>
                                  </p:childTnLst>
                                </p:cTn>
                              </p:par>
                              <p:par>
                                <p:cTn id="16" presetID="10" presetClass="entr" presetSubtype="0" fill="hold" nodeType="with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fade">
                                      <p:cBhvr>
                                        <p:cTn id="18" dur="2000"/>
                                        <p:tgtEl>
                                          <p:spTgt spid="102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098"/>
                                        </p:tgtEl>
                                        <p:attrNameLst>
                                          <p:attrName>style.visibility</p:attrName>
                                        </p:attrNameLst>
                                      </p:cBhvr>
                                      <p:to>
                                        <p:strVal val="visible"/>
                                      </p:to>
                                    </p:set>
                                    <p:animEffect transition="in" filter="fade">
                                      <p:cBhvr>
                                        <p:cTn id="23" dur="2000"/>
                                        <p:tgtEl>
                                          <p:spTgt spid="4098"/>
                                        </p:tgtEl>
                                      </p:cBhvr>
                                    </p:animEffect>
                                  </p:childTnLst>
                                </p:cTn>
                              </p:par>
                              <p:par>
                                <p:cTn id="24" presetID="10" presetClass="entr" presetSubtype="0" fill="hold" nodeType="withEffect">
                                  <p:stCondLst>
                                    <p:cond delay="0"/>
                                  </p:stCondLst>
                                  <p:childTnLst>
                                    <p:set>
                                      <p:cBhvr>
                                        <p:cTn id="25" dur="1" fill="hold">
                                          <p:stCondLst>
                                            <p:cond delay="0"/>
                                          </p:stCondLst>
                                        </p:cTn>
                                        <p:tgtEl>
                                          <p:spTgt spid="4099"/>
                                        </p:tgtEl>
                                        <p:attrNameLst>
                                          <p:attrName>style.visibility</p:attrName>
                                        </p:attrNameLst>
                                      </p:cBhvr>
                                      <p:to>
                                        <p:strVal val="visible"/>
                                      </p:to>
                                    </p:set>
                                    <p:animEffect transition="in" filter="fade">
                                      <p:cBhvr>
                                        <p:cTn id="26" dur="20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Choice </a:t>
            </a:r>
            <a:endParaRPr lang="en-US" dirty="0"/>
          </a:p>
        </p:txBody>
      </p:sp>
      <p:sp>
        <p:nvSpPr>
          <p:cNvPr id="3" name="Content Placeholder 2"/>
          <p:cNvSpPr>
            <a:spLocks noGrp="1"/>
          </p:cNvSpPr>
          <p:nvPr>
            <p:ph idx="1"/>
          </p:nvPr>
        </p:nvSpPr>
        <p:spPr>
          <a:xfrm>
            <a:off x="457200" y="4419600"/>
            <a:ext cx="8229600" cy="1981200"/>
          </a:xfrm>
        </p:spPr>
        <p:txBody>
          <a:bodyPr>
            <a:normAutofit fontScale="55000" lnSpcReduction="20000"/>
          </a:bodyPr>
          <a:lstStyle/>
          <a:p>
            <a:r>
              <a:rPr lang="en-US" dirty="0" smtClean="0"/>
              <a:t>But the report noted the modest effects of language design are "overwhelmingly dominated by the process factors, such as project size, team size, and commit size.“</a:t>
            </a:r>
          </a:p>
          <a:p>
            <a:endParaRPr lang="en-US" dirty="0" smtClean="0"/>
          </a:p>
          <a:p>
            <a:r>
              <a:rPr lang="en-US" dirty="0" err="1" smtClean="0"/>
              <a:t>Balshakhi</a:t>
            </a:r>
            <a:r>
              <a:rPr lang="en-US" dirty="0" smtClean="0"/>
              <a:t> Ray, a postdoctoral researcher at the university who participated in the study, said in an interview that functional languages were boosted by their reliance on being mathematical and the likelihood that more experienced programmers use them.</a:t>
            </a:r>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447675" y="1652589"/>
            <a:ext cx="5953125" cy="256410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2015 Pivot Points For The .NET Dev</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Pivot To The User</a:t>
            </a:r>
          </a:p>
          <a:p>
            <a:pPr lvl="1"/>
            <a:r>
              <a:rPr lang="en-US" dirty="0" smtClean="0"/>
              <a:t>Learn MVC5/WebApi2</a:t>
            </a:r>
          </a:p>
          <a:p>
            <a:pPr lvl="1"/>
            <a:r>
              <a:rPr lang="en-US" dirty="0" smtClean="0"/>
              <a:t>Learn Angular/Knockout</a:t>
            </a:r>
          </a:p>
          <a:p>
            <a:pPr lvl="1"/>
            <a:r>
              <a:rPr lang="en-US" dirty="0" smtClean="0"/>
              <a:t>Learn Win8/WPF</a:t>
            </a:r>
          </a:p>
          <a:p>
            <a:pPr lvl="1"/>
            <a:r>
              <a:rPr lang="en-US" dirty="0" smtClean="0"/>
              <a:t>Learn UX Design</a:t>
            </a:r>
          </a:p>
          <a:p>
            <a:pPr lvl="1"/>
            <a:endParaRPr lang="en-US" dirty="0" smtClean="0"/>
          </a:p>
          <a:p>
            <a:r>
              <a:rPr lang="en-US" dirty="0" smtClean="0"/>
              <a:t>Pivot To The Data</a:t>
            </a:r>
          </a:p>
          <a:p>
            <a:pPr lvl="1"/>
            <a:r>
              <a:rPr lang="en-US" dirty="0" smtClean="0"/>
              <a:t>Learn F#</a:t>
            </a:r>
          </a:p>
          <a:p>
            <a:pPr lvl="1"/>
            <a:r>
              <a:rPr lang="en-US" dirty="0" smtClean="0"/>
              <a:t>Learn R</a:t>
            </a:r>
          </a:p>
          <a:p>
            <a:pPr lvl="1"/>
            <a:r>
              <a:rPr lang="en-US" dirty="0" smtClean="0"/>
              <a:t>Learn Azure ML</a:t>
            </a:r>
          </a:p>
          <a:p>
            <a:pPr lvl="1"/>
            <a:r>
              <a:rPr lang="en-US" dirty="0" smtClean="0"/>
              <a:t>Learn Basic Statistics</a:t>
            </a:r>
          </a:p>
          <a:p>
            <a:pPr lvl="1"/>
            <a:endParaRPr lang="en-US" dirty="0"/>
          </a:p>
        </p:txBody>
      </p:sp>
    </p:spTree>
    <p:extLst>
      <p:ext uri="{BB962C8B-B14F-4D97-AF65-F5344CB8AC3E}">
        <p14:creationId xmlns="" xmlns:p14="http://schemas.microsoft.com/office/powerpoint/2010/main" val="11000258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Nerd Dinner</a:t>
            </a:r>
            <a:endParaRPr lang="en-US" dirty="0"/>
          </a:p>
        </p:txBody>
      </p:sp>
      <p:pic>
        <p:nvPicPr>
          <p:cNvPr id="1026" name="Picture 2"/>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304800" y="1600200"/>
            <a:ext cx="2030557" cy="26670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710543" y="2539340"/>
            <a:ext cx="3142380" cy="24103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172200" y="3719750"/>
            <a:ext cx="2434111" cy="272834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130940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fade">
                                      <p:cBhvr>
                                        <p:cTn id="7" dur="2000"/>
                                        <p:tgtEl>
                                          <p:spTgt spid="10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fade">
                                      <p:cBhvr>
                                        <p:cTn id="12" dur="2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Nerd Dinner</a:t>
            </a:r>
            <a:endParaRPr lang="en-US" dirty="0"/>
          </a:p>
        </p:txBody>
      </p:sp>
      <p:pic>
        <p:nvPicPr>
          <p:cNvPr id="2050" name="Picture 2"/>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533401" y="1905001"/>
            <a:ext cx="2176060" cy="15240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524000" y="3703250"/>
            <a:ext cx="2691409" cy="30480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572000" y="4441371"/>
            <a:ext cx="4086225" cy="211382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2055" name="Picture 7"/>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4466796" y="1676400"/>
            <a:ext cx="1737151" cy="2362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4121618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fade">
                                      <p:cBhvr>
                                        <p:cTn id="7" dur="2000"/>
                                        <p:tgtEl>
                                          <p:spTgt spid="205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5"/>
                                        </p:tgtEl>
                                        <p:attrNameLst>
                                          <p:attrName>style.visibility</p:attrName>
                                        </p:attrNameLst>
                                      </p:cBhvr>
                                      <p:to>
                                        <p:strVal val="visible"/>
                                      </p:to>
                                    </p:set>
                                    <p:animEffect transition="in" filter="fade">
                                      <p:cBhvr>
                                        <p:cTn id="12" dur="2000"/>
                                        <p:tgtEl>
                                          <p:spTgt spid="205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54"/>
                                        </p:tgtEl>
                                        <p:attrNameLst>
                                          <p:attrName>style.visibility</p:attrName>
                                        </p:attrNameLst>
                                      </p:cBhvr>
                                      <p:to>
                                        <p:strVal val="visible"/>
                                      </p:to>
                                    </p:set>
                                    <p:animEffect transition="in" filter="fade">
                                      <p:cBhvr>
                                        <p:cTn id="17" dur="2000"/>
                                        <p:tgtEl>
                                          <p:spTgt spid="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Logic?</a:t>
            </a:r>
            <a:endParaRPr lang="en-US" dirty="0"/>
          </a:p>
        </p:txBody>
      </p:sp>
      <p:sp>
        <p:nvSpPr>
          <p:cNvPr id="3" name="Content Placeholder 2"/>
          <p:cNvSpPr>
            <a:spLocks noGrp="1"/>
          </p:cNvSpPr>
          <p:nvPr>
            <p:ph idx="1"/>
          </p:nvPr>
        </p:nvSpPr>
        <p:spPr/>
        <p:txBody>
          <a:bodyPr/>
          <a:lstStyle/>
          <a:p>
            <a:r>
              <a:rPr lang="en-US" dirty="0" smtClean="0"/>
              <a:t>Input Validation </a:t>
            </a:r>
          </a:p>
          <a:p>
            <a:endParaRPr lang="en-US" dirty="0"/>
          </a:p>
        </p:txBody>
      </p:sp>
      <p:pic>
        <p:nvPicPr>
          <p:cNvPr id="307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95350" y="2438400"/>
            <a:ext cx="3676650" cy="36957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5" name="Content Placeholder 2"/>
          <p:cNvSpPr txBox="1">
            <a:spLocks/>
          </p:cNvSpPr>
          <p:nvPr/>
        </p:nvSpPr>
        <p:spPr>
          <a:xfrm>
            <a:off x="4739244" y="1752600"/>
            <a:ext cx="4114800" cy="4800599"/>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r>
              <a:rPr lang="en-US" dirty="0" smtClean="0"/>
              <a:t>~15 Lines</a:t>
            </a:r>
            <a:endParaRPr lang="en-US" dirty="0"/>
          </a:p>
        </p:txBody>
      </p:sp>
    </p:spTree>
    <p:extLst>
      <p:ext uri="{BB962C8B-B14F-4D97-AF65-F5344CB8AC3E}">
        <p14:creationId xmlns="" xmlns:p14="http://schemas.microsoft.com/office/powerpoint/2010/main" val="16233098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Logic</a:t>
            </a:r>
            <a:endParaRPr lang="en-US" dirty="0"/>
          </a:p>
        </p:txBody>
      </p:sp>
      <p:sp>
        <p:nvSpPr>
          <p:cNvPr id="3" name="Content Placeholder 2"/>
          <p:cNvSpPr>
            <a:spLocks noGrp="1"/>
          </p:cNvSpPr>
          <p:nvPr>
            <p:ph idx="1"/>
          </p:nvPr>
        </p:nvSpPr>
        <p:spPr>
          <a:xfrm>
            <a:off x="381000" y="5105400"/>
            <a:ext cx="2743200" cy="762000"/>
          </a:xfrm>
        </p:spPr>
        <p:txBody>
          <a:bodyPr/>
          <a:lstStyle/>
          <a:p>
            <a:r>
              <a:rPr lang="en-US" dirty="0" smtClean="0"/>
              <a:t>~10 Lines</a:t>
            </a:r>
            <a:endParaRPr lang="en-US" dirty="0"/>
          </a:p>
        </p:txBody>
      </p:sp>
      <p:sp>
        <p:nvSpPr>
          <p:cNvPr id="4" name="Content Placeholder 2"/>
          <p:cNvSpPr txBox="1">
            <a:spLocks/>
          </p:cNvSpPr>
          <p:nvPr/>
        </p:nvSpPr>
        <p:spPr>
          <a:xfrm>
            <a:off x="228600" y="1828801"/>
            <a:ext cx="4572000" cy="1219200"/>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r>
              <a:rPr lang="en-US" dirty="0" smtClean="0"/>
              <a:t>“Where” manipulation</a:t>
            </a:r>
            <a:endParaRPr lang="en-US" dirty="0"/>
          </a:p>
        </p:txBody>
      </p:sp>
      <p:pic>
        <p:nvPicPr>
          <p:cNvPr id="4101" name="Picture 5"/>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72700" y="2993264"/>
            <a:ext cx="8562975" cy="14573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9962864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Logic?</a:t>
            </a:r>
            <a:endParaRPr lang="en-US" dirty="0"/>
          </a:p>
        </p:txBody>
      </p:sp>
      <p:sp>
        <p:nvSpPr>
          <p:cNvPr id="3" name="Content Placeholder 2"/>
          <p:cNvSpPr>
            <a:spLocks noGrp="1"/>
          </p:cNvSpPr>
          <p:nvPr>
            <p:ph idx="1"/>
          </p:nvPr>
        </p:nvSpPr>
        <p:spPr>
          <a:xfrm>
            <a:off x="457200" y="1775191"/>
            <a:ext cx="3352800" cy="4625609"/>
          </a:xfrm>
        </p:spPr>
        <p:txBody>
          <a:bodyPr/>
          <a:lstStyle/>
          <a:p>
            <a:r>
              <a:rPr lang="en-US" dirty="0" smtClean="0"/>
              <a:t>Nerd Dinner is forms over data</a:t>
            </a:r>
          </a:p>
          <a:p>
            <a:endParaRPr lang="en-US" dirty="0" smtClean="0"/>
          </a:p>
          <a:p>
            <a:r>
              <a:rPr lang="en-US" dirty="0" smtClean="0"/>
              <a:t>Nerd Dinner is wire framing data</a:t>
            </a:r>
          </a:p>
          <a:p>
            <a:endParaRPr lang="en-US" dirty="0" smtClean="0"/>
          </a:p>
          <a:p>
            <a:r>
              <a:rPr lang="en-US" dirty="0" smtClean="0"/>
              <a:t>Nerd Dinner is transactions </a:t>
            </a:r>
            <a:endParaRPr lang="en-US" dirty="0"/>
          </a:p>
        </p:txBody>
      </p:sp>
      <p:pic>
        <p:nvPicPr>
          <p:cNvPr id="5"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962400" y="2590800"/>
            <a:ext cx="4724400" cy="25527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40785761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741</TotalTime>
  <Words>191</Words>
  <Application>Microsoft Office PowerPoint</Application>
  <PresentationFormat>On-screen Show (4:3)</PresentationFormat>
  <Paragraphs>47</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Module</vt:lpstr>
      <vt:lpstr>Nerd Dinner With Brains</vt:lpstr>
      <vt:lpstr>Language Choices</vt:lpstr>
      <vt:lpstr>Language Choice </vt:lpstr>
      <vt:lpstr>2015 Pivot Points For The .NET Dev</vt:lpstr>
      <vt:lpstr>Nerd Dinner</vt:lpstr>
      <vt:lpstr>Nerd Dinner</vt:lpstr>
      <vt:lpstr>Business Logic?</vt:lpstr>
      <vt:lpstr>Business Logic</vt:lpstr>
      <vt:lpstr>Business Logic?</vt:lpstr>
      <vt:lpstr>Code</vt:lpstr>
      <vt:lpstr>Wrap Up</vt:lpstr>
    </vt:vector>
  </TitlesOfParts>
  <Company>The University of North Carolina at Chapel Hill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Nerd Dinner With Brains</dc:title>
  <dc:creator>Jamie</dc:creator>
  <cp:lastModifiedBy>jamie</cp:lastModifiedBy>
  <cp:revision>72</cp:revision>
  <dcterms:created xsi:type="dcterms:W3CDTF">2014-08-09T16:40:51Z</dcterms:created>
  <dcterms:modified xsi:type="dcterms:W3CDTF">2015-03-25T01:11:31Z</dcterms:modified>
</cp:coreProperties>
</file>