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5" r:id="rId4"/>
    <p:sldId id="261" r:id="rId5"/>
    <p:sldId id="283" r:id="rId6"/>
    <p:sldId id="291" r:id="rId7"/>
    <p:sldId id="265" r:id="rId8"/>
    <p:sldId id="284" r:id="rId9"/>
    <p:sldId id="292" r:id="rId10"/>
    <p:sldId id="293" r:id="rId11"/>
    <p:sldId id="294" r:id="rId12"/>
    <p:sldId id="286" r:id="rId13"/>
    <p:sldId id="272" r:id="rId14"/>
    <p:sldId id="274" r:id="rId15"/>
    <p:sldId id="275" r:id="rId16"/>
    <p:sldId id="295" r:id="rId17"/>
    <p:sldId id="288" r:id="rId18"/>
    <p:sldId id="290" r:id="rId19"/>
    <p:sldId id="276" r:id="rId20"/>
    <p:sldId id="277" r:id="rId21"/>
    <p:sldId id="280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74334" autoAdjust="0"/>
  </p:normalViewPr>
  <p:slideViewPr>
    <p:cSldViewPr snapToGrid="0">
      <p:cViewPr varScale="1">
        <p:scale>
          <a:sx n="34" d="100"/>
          <a:sy n="34" d="100"/>
        </p:scale>
        <p:origin x="612" y="60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7854B-EEF5-4BCE-B982-57195C842F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41AAD-2928-4B43-B2A0-445A59F6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44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How many on Azure</a:t>
            </a:r>
          </a:p>
          <a:p>
            <a:pPr lvl="1"/>
            <a:r>
              <a:rPr lang="en-US" dirty="0" smtClean="0"/>
              <a:t>How many heard of Azure Functions</a:t>
            </a:r>
          </a:p>
          <a:p>
            <a:pPr lvl="1"/>
            <a:r>
              <a:rPr lang="en-US" dirty="0" smtClean="0"/>
              <a:t>How many using?</a:t>
            </a:r>
          </a:p>
          <a:p>
            <a:pPr lvl="1"/>
            <a:r>
              <a:rPr lang="en-US" dirty="0" smtClean="0"/>
              <a:t>How many on AWS</a:t>
            </a:r>
          </a:p>
          <a:p>
            <a:pPr lvl="1"/>
            <a:r>
              <a:rPr lang="en-US" dirty="0" smtClean="0"/>
              <a:t>How many using Lambda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87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Every minute, get tweet and put it on the table (C#)</a:t>
            </a:r>
          </a:p>
          <a:p>
            <a:r>
              <a:rPr lang="en-US" baseline="0" dirty="0" smtClean="0"/>
              <a:t>Get values from table, analyze it, and put it into a queue (python)</a:t>
            </a:r>
          </a:p>
          <a:p>
            <a:r>
              <a:rPr lang="en-US" baseline="0" dirty="0" smtClean="0"/>
              <a:t>Get values from queue and notify (node p.57, 115)</a:t>
            </a:r>
          </a:p>
          <a:p>
            <a:r>
              <a:rPr lang="en-US" baseline="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5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try maintain state</a:t>
            </a:r>
          </a:p>
          <a:p>
            <a:r>
              <a:rPr lang="en-US" dirty="0" smtClean="0"/>
              <a:t>We throw away state whenever we want</a:t>
            </a:r>
          </a:p>
          <a:p>
            <a:endParaRPr lang="en-US" dirty="0" smtClean="0"/>
          </a:p>
          <a:p>
            <a:r>
              <a:rPr lang="en-US" dirty="0" smtClean="0"/>
              <a:t>Pay for function processing</a:t>
            </a:r>
          </a:p>
          <a:p>
            <a:r>
              <a:rPr lang="en-US" dirty="0" smtClean="0"/>
              <a:t>Want to respond immediate (I started)</a:t>
            </a:r>
          </a:p>
          <a:p>
            <a:r>
              <a:rPr lang="en-US" dirty="0" smtClean="0"/>
              <a:t>Inspect for complete (queue)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06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Idempotent: same input = same output</a:t>
            </a:r>
          </a:p>
          <a:p>
            <a:endParaRPr lang="en-US" dirty="0" smtClean="0"/>
          </a:p>
          <a:p>
            <a:r>
              <a:rPr lang="en-US" dirty="0" smtClean="0"/>
              <a:t>No single function to achieve FTP store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5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for the cloud?  Develop</a:t>
            </a:r>
            <a:r>
              <a:rPr lang="en-US" baseline="0" dirty="0" smtClean="0"/>
              <a:t> in the cloud</a:t>
            </a:r>
          </a:p>
          <a:p>
            <a:r>
              <a:rPr lang="en-US" dirty="0" smtClean="0"/>
              <a:t>C# Timer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83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Buy a server</a:t>
            </a:r>
          </a:p>
          <a:p>
            <a:r>
              <a:rPr lang="en-US" dirty="0" smtClean="0"/>
              <a:t>Order</a:t>
            </a:r>
          </a:p>
          <a:p>
            <a:r>
              <a:rPr lang="en-US" dirty="0" smtClean="0"/>
              <a:t>Ship and cohost</a:t>
            </a:r>
          </a:p>
          <a:p>
            <a:r>
              <a:rPr lang="en-US" dirty="0" smtClean="0"/>
              <a:t>Install OS</a:t>
            </a:r>
          </a:p>
          <a:p>
            <a:r>
              <a:rPr lang="en-US" dirty="0" smtClean="0"/>
              <a:t>Install VM</a:t>
            </a:r>
          </a:p>
          <a:p>
            <a:r>
              <a:rPr lang="en-US" dirty="0" smtClean="0"/>
              <a:t>Install IS</a:t>
            </a:r>
          </a:p>
          <a:p>
            <a:r>
              <a:rPr lang="en-US" dirty="0" smtClean="0"/>
              <a:t>Install Business App</a:t>
            </a:r>
          </a:p>
          <a:p>
            <a:endParaRPr lang="en-US" dirty="0" smtClean="0"/>
          </a:p>
          <a:p>
            <a:r>
              <a:rPr lang="en-US" dirty="0" smtClean="0"/>
              <a:t>VM to manage</a:t>
            </a:r>
          </a:p>
          <a:p>
            <a:r>
              <a:rPr lang="en-US" dirty="0" smtClean="0"/>
              <a:t>OS updates</a:t>
            </a:r>
          </a:p>
          <a:p>
            <a:r>
              <a:rPr lang="en-US" dirty="0" smtClean="0"/>
              <a:t>Security patches</a:t>
            </a:r>
          </a:p>
          <a:p>
            <a:r>
              <a:rPr lang="en-US" dirty="0" smtClean="0"/>
              <a:t>IIS Management</a:t>
            </a:r>
          </a:p>
          <a:p>
            <a:endParaRPr lang="en-US" dirty="0" smtClean="0"/>
          </a:p>
          <a:p>
            <a:r>
              <a:rPr lang="en-US" dirty="0" smtClean="0"/>
              <a:t>Web Service</a:t>
            </a:r>
          </a:p>
          <a:p>
            <a:r>
              <a:rPr lang="en-US" dirty="0" smtClean="0"/>
              <a:t>Azure </a:t>
            </a:r>
            <a:r>
              <a:rPr lang="en-US" dirty="0" err="1" smtClean="0"/>
              <a:t>Sql</a:t>
            </a:r>
            <a:endParaRPr lang="en-US" dirty="0" smtClean="0"/>
          </a:p>
          <a:p>
            <a:r>
              <a:rPr lang="en-US" dirty="0" smtClean="0"/>
              <a:t>Containers</a:t>
            </a:r>
          </a:p>
          <a:p>
            <a:r>
              <a:rPr lang="en-US" dirty="0" smtClean="0"/>
              <a:t>Azure App </a:t>
            </a:r>
            <a:r>
              <a:rPr lang="en-US" dirty="0" err="1" smtClean="0"/>
              <a:t>Servic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 files</a:t>
            </a:r>
          </a:p>
          <a:p>
            <a:r>
              <a:rPr lang="en-US" dirty="0" smtClean="0"/>
              <a:t>200 lines of code (not include the </a:t>
            </a:r>
            <a:r>
              <a:rPr lang="en-US" dirty="0" err="1" smtClean="0"/>
              <a:t>ms</a:t>
            </a:r>
            <a:r>
              <a:rPr lang="en-US" dirty="0" smtClean="0"/>
              <a:t> build stuff)</a:t>
            </a:r>
          </a:p>
          <a:p>
            <a:r>
              <a:rPr lang="en-US" dirty="0" smtClean="0"/>
              <a:t>ASP.NET is designed to</a:t>
            </a:r>
            <a:r>
              <a:rPr lang="en-US" baseline="0" dirty="0" smtClean="0"/>
              <a:t> make the hard stuff simple – but is also makes the simple stuff hard</a:t>
            </a:r>
          </a:p>
          <a:p>
            <a:r>
              <a:rPr lang="en-US" dirty="0" smtClean="0"/>
              <a:t>Need a full web app for a single</a:t>
            </a:r>
            <a:r>
              <a:rPr lang="en-US" baseline="0" dirty="0" smtClean="0"/>
              <a:t> piece of work?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38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Pay for a site? </a:t>
            </a:r>
          </a:p>
          <a:p>
            <a:r>
              <a:rPr lang="en-US" dirty="0" smtClean="0"/>
              <a:t>Everything is an event</a:t>
            </a:r>
          </a:p>
          <a:p>
            <a:pPr lvl="1"/>
            <a:r>
              <a:rPr lang="en-US" dirty="0" smtClean="0"/>
              <a:t>Http request</a:t>
            </a:r>
          </a:p>
          <a:p>
            <a:pPr lvl="1"/>
            <a:r>
              <a:rPr lang="en-US" dirty="0" smtClean="0"/>
              <a:t>Timer</a:t>
            </a:r>
          </a:p>
          <a:p>
            <a:pPr lvl="1"/>
            <a:r>
              <a:rPr lang="en-US" dirty="0" smtClean="0"/>
              <a:t>Something placed in a queue</a:t>
            </a:r>
          </a:p>
          <a:p>
            <a:r>
              <a:rPr lang="en-US" dirty="0" smtClean="0"/>
              <a:t>Not guaranteed</a:t>
            </a:r>
            <a:r>
              <a:rPr lang="en-US" baseline="0" dirty="0" smtClean="0"/>
              <a:t> to be on same machine</a:t>
            </a:r>
            <a:endParaRPr lang="en-US" dirty="0" smtClean="0"/>
          </a:p>
          <a:p>
            <a:r>
              <a:rPr lang="en-US" dirty="0" smtClean="0"/>
              <a:t>Compute payment – Consumption</a:t>
            </a:r>
            <a:r>
              <a:rPr lang="en-US" baseline="0" dirty="0" smtClean="0"/>
              <a:t> hosting -&gt; auto scale 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8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Studio – </a:t>
            </a:r>
            <a:r>
              <a:rPr lang="en-US" dirty="0" err="1" smtClean="0"/>
              <a:t>httpGet</a:t>
            </a:r>
            <a:endParaRPr lang="en-US" dirty="0" smtClean="0"/>
          </a:p>
          <a:p>
            <a:r>
              <a:rPr lang="en-US" dirty="0" smtClean="0"/>
              <a:t>Visual Studio – </a:t>
            </a:r>
            <a:r>
              <a:rPr lang="en-US" dirty="0" err="1" smtClean="0"/>
              <a:t>postTable</a:t>
            </a:r>
            <a:endParaRPr lang="en-US" dirty="0" smtClean="0"/>
          </a:p>
          <a:p>
            <a:r>
              <a:rPr lang="en-US" dirty="0" smtClean="0"/>
              <a:t>Visual Studio – </a:t>
            </a:r>
            <a:r>
              <a:rPr lang="en-US" dirty="0" err="1" smtClean="0"/>
              <a:t>postQueue</a:t>
            </a:r>
            <a:endParaRPr lang="en-US" dirty="0" smtClean="0"/>
          </a:p>
          <a:p>
            <a:r>
              <a:rPr lang="en-US" dirty="0" smtClean="0"/>
              <a:t>Browser – Drain Queue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19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Maintain state across functions</a:t>
            </a:r>
          </a:p>
          <a:p>
            <a:endParaRPr lang="en-US" dirty="0" smtClean="0"/>
          </a:p>
          <a:p>
            <a:r>
              <a:rPr lang="en-US" dirty="0" smtClean="0"/>
              <a:t>Speed and ease of understanding</a:t>
            </a:r>
          </a:p>
          <a:p>
            <a:r>
              <a:rPr lang="en-US" dirty="0" smtClean="0"/>
              <a:t>5-10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32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8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internal: refer to another AF file or put into a .</a:t>
            </a:r>
            <a:r>
              <a:rPr lang="en-US" baseline="0" dirty="0" err="1" smtClean="0"/>
              <a:t>dll</a:t>
            </a:r>
            <a:endParaRPr lang="en-US" baseline="0" dirty="0" smtClean="0"/>
          </a:p>
          <a:p>
            <a:r>
              <a:rPr lang="en-US" baseline="0" dirty="0" smtClean="0"/>
              <a:t>external: put in </a:t>
            </a:r>
            <a:r>
              <a:rPr lang="en-US" baseline="0" dirty="0" err="1" smtClean="0"/>
              <a:t>project.json</a:t>
            </a:r>
            <a:endParaRPr lang="en-US" baseline="0" dirty="0" smtClean="0"/>
          </a:p>
          <a:p>
            <a:r>
              <a:rPr lang="en-US" baseline="0" dirty="0" smtClean="0"/>
              <a:t>Only 4.6 and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2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3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3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2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4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3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5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1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5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5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0D8F2-7B30-43DB-963C-CE8585A4711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ctivemanifesto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Jamie Dixon</a:t>
            </a:r>
          </a:p>
          <a:p>
            <a:r>
              <a:rPr lang="en-US" dirty="0" err="1" smtClean="0"/>
              <a:t>TRINUG</a:t>
            </a:r>
            <a:r>
              <a:rPr lang="en-US" dirty="0" smtClean="0"/>
              <a:t> 3/8/2017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52" y="269754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Bindings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80" y="2439660"/>
            <a:ext cx="5094238" cy="2635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772" y="3785495"/>
            <a:ext cx="4693280" cy="2332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81" y="1288983"/>
            <a:ext cx="2360987" cy="191206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951913" y="1505254"/>
            <a:ext cx="16625" cy="46129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8628611" y="2061556"/>
            <a:ext cx="731520" cy="1695797"/>
          </a:xfrm>
          <a:custGeom>
            <a:avLst/>
            <a:gdLst>
              <a:gd name="connsiteX0" fmla="*/ 0 w 731520"/>
              <a:gd name="connsiteY0" fmla="*/ 0 h 1695797"/>
              <a:gd name="connsiteX1" fmla="*/ 598516 w 731520"/>
              <a:gd name="connsiteY1" fmla="*/ 448888 h 1695797"/>
              <a:gd name="connsiteX2" fmla="*/ 731520 w 731520"/>
              <a:gd name="connsiteY2" fmla="*/ 1695797 h 169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695797">
                <a:moveTo>
                  <a:pt x="0" y="0"/>
                </a:moveTo>
                <a:cubicBezTo>
                  <a:pt x="238298" y="83127"/>
                  <a:pt x="476596" y="166255"/>
                  <a:pt x="598516" y="448888"/>
                </a:cubicBezTo>
                <a:cubicBezTo>
                  <a:pt x="720436" y="731521"/>
                  <a:pt x="725978" y="1213659"/>
                  <a:pt x="731520" y="1695797"/>
                </a:cubicBezTo>
              </a:path>
            </a:pathLst>
          </a:custGeom>
          <a:noFill/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99772" y="837542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function.json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49114" y="3535095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un.fsx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2352" y="2076537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un.fsx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4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DocumentDb</a:t>
            </a:r>
            <a:r>
              <a:rPr lang="en-US" dirty="0" smtClean="0"/>
              <a:t> (including Mongo)</a:t>
            </a:r>
          </a:p>
          <a:p>
            <a:r>
              <a:rPr lang="en-US" dirty="0"/>
              <a:t>Azure </a:t>
            </a:r>
            <a:r>
              <a:rPr lang="en-US" dirty="0" smtClean="0"/>
              <a:t>Event Hubs</a:t>
            </a:r>
          </a:p>
          <a:p>
            <a:r>
              <a:rPr lang="en-US" dirty="0"/>
              <a:t>Azure </a:t>
            </a:r>
            <a:r>
              <a:rPr lang="en-US" dirty="0" smtClean="0"/>
              <a:t>Mobile Apps</a:t>
            </a:r>
          </a:p>
          <a:p>
            <a:r>
              <a:rPr lang="en-US" dirty="0"/>
              <a:t>Azure </a:t>
            </a:r>
            <a:r>
              <a:rPr lang="en-US" dirty="0" smtClean="0"/>
              <a:t>Notification Hubs</a:t>
            </a:r>
          </a:p>
          <a:p>
            <a:r>
              <a:rPr lang="en-US" dirty="0"/>
              <a:t>Azure </a:t>
            </a:r>
            <a:r>
              <a:rPr lang="en-US" dirty="0" smtClean="0"/>
              <a:t>Service Bus</a:t>
            </a:r>
          </a:p>
          <a:p>
            <a:r>
              <a:rPr lang="en-US" dirty="0"/>
              <a:t>Azure </a:t>
            </a:r>
            <a:r>
              <a:rPr lang="en-US" dirty="0" smtClean="0"/>
              <a:t>Storage</a:t>
            </a:r>
          </a:p>
          <a:p>
            <a:r>
              <a:rPr lang="en-US" dirty="0" smtClean="0"/>
              <a:t>On-</a:t>
            </a:r>
            <a:r>
              <a:rPr lang="en-US" dirty="0" err="1" smtClean="0"/>
              <a:t>prem</a:t>
            </a:r>
            <a:r>
              <a:rPr lang="en-US" dirty="0" smtClean="0"/>
              <a:t> (using Service Bus)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8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Example(s)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89" y="300942"/>
            <a:ext cx="7281119" cy="3912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935" y="2615878"/>
            <a:ext cx="6733174" cy="373385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28642" y="687106"/>
            <a:ext cx="2834833" cy="15426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$.20 for 20 million executions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9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05" y="358816"/>
            <a:ext cx="9793756" cy="597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4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087880" cy="1325563"/>
          </a:xfrm>
        </p:spPr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28" y="365125"/>
            <a:ext cx="7845829" cy="61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Dependencies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roject.json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8699"/>
            <a:ext cx="3698824" cy="20737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82443" y="1690688"/>
            <a:ext cx="299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Another Azure Function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386" y="2135188"/>
            <a:ext cx="4819650" cy="1762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960" y="4092432"/>
            <a:ext cx="2764501" cy="244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9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9957" y="2951015"/>
            <a:ext cx="1396538" cy="10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Trigger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385967" y="2934390"/>
            <a:ext cx="1503603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 Trigger</a:t>
            </a:r>
            <a:endParaRPr lang="en-US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2645587" y="2969885"/>
            <a:ext cx="1130531" cy="1014153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Direct Access Storage 35"/>
          <p:cNvSpPr/>
          <p:nvPr/>
        </p:nvSpPr>
        <p:spPr>
          <a:xfrm>
            <a:off x="6366857" y="1690688"/>
            <a:ext cx="947650" cy="1014153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709193" y="3017517"/>
            <a:ext cx="165077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Trigger</a:t>
            </a:r>
            <a:endParaRPr lang="en-US" dirty="0"/>
          </a:p>
        </p:txBody>
      </p:sp>
      <p:sp>
        <p:nvSpPr>
          <p:cNvPr id="39" name="Flowchart: Document 38"/>
          <p:cNvSpPr/>
          <p:nvPr/>
        </p:nvSpPr>
        <p:spPr>
          <a:xfrm>
            <a:off x="7516610" y="4984423"/>
            <a:ext cx="1379913" cy="1097280"/>
          </a:xfrm>
          <a:prstGeom prst="flowChartDocumen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41" name="Circular Arrow 40"/>
          <p:cNvSpPr/>
          <p:nvPr/>
        </p:nvSpPr>
        <p:spPr>
          <a:xfrm>
            <a:off x="1142210" y="1690688"/>
            <a:ext cx="2133005" cy="2128058"/>
          </a:xfrm>
          <a:prstGeom prst="circular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ircular Arrow 41"/>
          <p:cNvSpPr/>
          <p:nvPr/>
        </p:nvSpPr>
        <p:spPr>
          <a:xfrm rot="10800000" flipH="1">
            <a:off x="3166270" y="3230441"/>
            <a:ext cx="1854617" cy="2128058"/>
          </a:xfrm>
          <a:prstGeom prst="circularArrow">
            <a:avLst>
              <a:gd name="adj1" fmla="val 12500"/>
              <a:gd name="adj2" fmla="val 1098330"/>
              <a:gd name="adj3" fmla="val 20457681"/>
              <a:gd name="adj4" fmla="val 10800000"/>
              <a:gd name="adj5" fmla="val 125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>
            <a:off x="5218223" y="2047176"/>
            <a:ext cx="1052745" cy="786505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7632528" y="1920726"/>
            <a:ext cx="797038" cy="1028873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 rot="10800000">
            <a:off x="9005974" y="5147473"/>
            <a:ext cx="548808" cy="5883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Callout 48"/>
          <p:cNvSpPr/>
          <p:nvPr/>
        </p:nvSpPr>
        <p:spPr>
          <a:xfrm>
            <a:off x="443941" y="5370963"/>
            <a:ext cx="1396538" cy="887570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Twitter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 rot="16200000">
            <a:off x="684606" y="4481546"/>
            <a:ext cx="964359" cy="5883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683784" y="4892986"/>
            <a:ext cx="165077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GET</a:t>
            </a:r>
            <a:endParaRPr lang="en-US" dirty="0"/>
          </a:p>
        </p:txBody>
      </p:sp>
      <p:sp>
        <p:nvSpPr>
          <p:cNvPr id="19" name="Circular Arrow 18"/>
          <p:cNvSpPr/>
          <p:nvPr/>
        </p:nvSpPr>
        <p:spPr>
          <a:xfrm>
            <a:off x="8704211" y="1785288"/>
            <a:ext cx="1981093" cy="1970164"/>
          </a:xfrm>
          <a:prstGeom prst="circular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0238620" y="4160511"/>
            <a:ext cx="448887" cy="61518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irect Access Storage 19"/>
          <p:cNvSpPr/>
          <p:nvPr/>
        </p:nvSpPr>
        <p:spPr>
          <a:xfrm>
            <a:off x="9935188" y="2835899"/>
            <a:ext cx="947650" cy="1014153"/>
          </a:xfrm>
          <a:prstGeom prst="flowChartMagneticDrum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Serverless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Thick Clients:  Thin and Stateless Server</a:t>
            </a:r>
          </a:p>
          <a:p>
            <a:pPr lvl="1"/>
            <a:r>
              <a:rPr lang="en-US" dirty="0" smtClean="0"/>
              <a:t>SPA model:  Angular/React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do sync, but really want to do </a:t>
            </a:r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www.reactivemanifesto.org/</a:t>
            </a:r>
            <a:endParaRPr lang="en-US" dirty="0" smtClean="0"/>
          </a:p>
          <a:p>
            <a:pPr lvl="1"/>
            <a:r>
              <a:rPr lang="en-US" dirty="0" smtClean="0"/>
              <a:t>Kick off long running job.  Use queues to hold intermediate data</a:t>
            </a:r>
          </a:p>
          <a:p>
            <a:pPr lvl="1"/>
            <a:r>
              <a:rPr lang="en-US" dirty="0" smtClean="0"/>
              <a:t>Return 202, not 201</a:t>
            </a:r>
          </a:p>
          <a:p>
            <a:pPr lvl="1"/>
            <a:endParaRPr lang="en-US" dirty="0"/>
          </a:p>
          <a:p>
            <a:r>
              <a:rPr lang="en-US" dirty="0" smtClean="0"/>
              <a:t>This is all-in on the cloud</a:t>
            </a:r>
          </a:p>
          <a:p>
            <a:pPr lvl="1"/>
            <a:r>
              <a:rPr lang="en-US" dirty="0" smtClean="0"/>
              <a:t>Design for portability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4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Best Practices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72" y="1930855"/>
            <a:ext cx="7772670" cy="42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#1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Azure Functions</a:t>
            </a:r>
          </a:p>
          <a:p>
            <a:r>
              <a:rPr lang="en-US" dirty="0" smtClean="0"/>
              <a:t>Example #2</a:t>
            </a:r>
          </a:p>
          <a:p>
            <a:r>
              <a:rPr lang="en-US" dirty="0" smtClean="0"/>
              <a:t>Details of Azure Functions</a:t>
            </a:r>
          </a:p>
          <a:p>
            <a:r>
              <a:rPr lang="en-US" dirty="0" smtClean="0"/>
              <a:t>Example #3</a:t>
            </a:r>
          </a:p>
          <a:p>
            <a:r>
              <a:rPr lang="en-US" dirty="0" smtClean="0"/>
              <a:t>Best practices/helpful hints</a:t>
            </a:r>
          </a:p>
          <a:p>
            <a:r>
              <a:rPr lang="en-US" dirty="0" smtClean="0"/>
              <a:t>Magic Trick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684" y="1370465"/>
            <a:ext cx="4029968" cy="377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699" y="1825625"/>
            <a:ext cx="10393101" cy="4351338"/>
          </a:xfrm>
        </p:spPr>
        <p:txBody>
          <a:bodyPr/>
          <a:lstStyle/>
          <a:p>
            <a:r>
              <a:rPr lang="en-US" dirty="0" smtClean="0"/>
              <a:t>Microservices</a:t>
            </a:r>
          </a:p>
          <a:p>
            <a:pPr lvl="1"/>
            <a:r>
              <a:rPr lang="en-US" dirty="0" smtClean="0"/>
              <a:t>Small, Independent Services</a:t>
            </a:r>
          </a:p>
          <a:p>
            <a:pPr lvl="1"/>
            <a:r>
              <a:rPr lang="en-US" dirty="0" smtClean="0"/>
              <a:t>Independent deployments</a:t>
            </a:r>
          </a:p>
          <a:p>
            <a:pPr lvl="1"/>
            <a:r>
              <a:rPr lang="en-US" dirty="0" smtClean="0"/>
              <a:t>Versioning is important</a:t>
            </a:r>
          </a:p>
          <a:p>
            <a:pPr lvl="1"/>
            <a:r>
              <a:rPr lang="en-US" dirty="0" smtClean="0"/>
              <a:t>Async messages among functions,  not </a:t>
            </a:r>
            <a:r>
              <a:rPr lang="en-US" dirty="0" err="1"/>
              <a:t>S</a:t>
            </a:r>
            <a:r>
              <a:rPr lang="en-US" dirty="0" err="1" smtClean="0"/>
              <a:t>ych</a:t>
            </a:r>
            <a:r>
              <a:rPr lang="en-US" dirty="0" smtClean="0"/>
              <a:t> http</a:t>
            </a:r>
          </a:p>
          <a:p>
            <a:pPr lvl="1"/>
            <a:endParaRPr lang="en-US" dirty="0"/>
          </a:p>
          <a:p>
            <a:r>
              <a:rPr lang="en-US" dirty="0" smtClean="0"/>
              <a:t>Avoid shared state</a:t>
            </a:r>
          </a:p>
          <a:p>
            <a:pPr lvl="1"/>
            <a:r>
              <a:rPr lang="en-US" dirty="0" smtClean="0"/>
              <a:t>Can store connection manager or </a:t>
            </a:r>
            <a:r>
              <a:rPr lang="en-US" dirty="0" err="1" smtClean="0"/>
              <a:t>redis</a:t>
            </a:r>
            <a:r>
              <a:rPr lang="en-US" dirty="0" smtClean="0"/>
              <a:t> cache on a machine</a:t>
            </a:r>
          </a:p>
          <a:p>
            <a:pPr lvl="1"/>
            <a:r>
              <a:rPr lang="en-US" dirty="0"/>
              <a:t>Can’t guarantee same </a:t>
            </a:r>
            <a:r>
              <a:rPr lang="en-US" dirty="0" smtClean="0"/>
              <a:t>machine</a:t>
            </a:r>
          </a:p>
          <a:p>
            <a:pPr lvl="1"/>
            <a:r>
              <a:rPr lang="en-US" dirty="0" smtClean="0"/>
              <a:t>Can use hard drive – but blob is much better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124" y="1825625"/>
            <a:ext cx="1040467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Start small.  Replace 1 API or background worker</a:t>
            </a:r>
          </a:p>
          <a:p>
            <a:r>
              <a:rPr lang="en-US" dirty="0" smtClean="0"/>
              <a:t>Integration – build Serverless on top of existing code</a:t>
            </a:r>
          </a:p>
          <a:p>
            <a:r>
              <a:rPr lang="en-US" dirty="0" smtClean="0"/>
              <a:t>Have fun – make your life easier.  Don’t spend hours coding a single function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5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92" y="340037"/>
            <a:ext cx="5365830" cy="2823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641" y="340037"/>
            <a:ext cx="6264732" cy="2823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92" y="3330409"/>
            <a:ext cx="5392041" cy="2838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414" y="3332612"/>
            <a:ext cx="5405143" cy="283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24069" y="217942"/>
            <a:ext cx="2153855" cy="203912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390418" y="217942"/>
            <a:ext cx="2767313" cy="203912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6874399" y="217942"/>
            <a:ext cx="2501096" cy="203912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7840403" y="2974691"/>
            <a:ext cx="2153855" cy="326276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7"/>
          <a:stretch>
            <a:fillRect/>
          </a:stretch>
        </p:blipFill>
        <p:spPr>
          <a:xfrm>
            <a:off x="4123724" y="2974692"/>
            <a:ext cx="2862081" cy="304284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8"/>
          <a:stretch>
            <a:fillRect/>
          </a:stretch>
        </p:blipFill>
        <p:spPr>
          <a:xfrm>
            <a:off x="538705" y="3073078"/>
            <a:ext cx="2639268" cy="294445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870522" y="844952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256117" y="844951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3345325" y="4276192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6985805" y="4217669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8657382" y="2314934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65" y="419023"/>
            <a:ext cx="3945625" cy="6076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96" y="1565503"/>
            <a:ext cx="5376742" cy="255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12" y="264794"/>
            <a:ext cx="5255745" cy="3066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895" y="264793"/>
            <a:ext cx="5574406" cy="3066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669" y="3618661"/>
            <a:ext cx="5458429" cy="30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602" y="1825625"/>
            <a:ext cx="10515600" cy="4351338"/>
          </a:xfrm>
        </p:spPr>
        <p:txBody>
          <a:bodyPr/>
          <a:lstStyle/>
          <a:p>
            <a:r>
              <a:rPr lang="en-US" dirty="0" smtClean="0"/>
              <a:t>O: How do I build a route, controller, integrate in my web app?</a:t>
            </a:r>
          </a:p>
          <a:p>
            <a:r>
              <a:rPr lang="en-US" dirty="0" smtClean="0"/>
              <a:t>N: Build a Function</a:t>
            </a:r>
          </a:p>
          <a:p>
            <a:endParaRPr lang="en-US" dirty="0"/>
          </a:p>
          <a:p>
            <a:r>
              <a:rPr lang="en-US" dirty="0" smtClean="0"/>
              <a:t>O: Is this work effort worth spinning up a new site?</a:t>
            </a:r>
          </a:p>
          <a:p>
            <a:r>
              <a:rPr lang="en-US" dirty="0" smtClean="0"/>
              <a:t>N: Build a function</a:t>
            </a:r>
          </a:p>
          <a:p>
            <a:endParaRPr lang="en-US" dirty="0"/>
          </a:p>
          <a:p>
            <a:r>
              <a:rPr lang="en-US" dirty="0" smtClean="0"/>
              <a:t>O: How do I build and deploy web apps?</a:t>
            </a:r>
          </a:p>
          <a:p>
            <a:r>
              <a:rPr lang="en-US" dirty="0" smtClean="0"/>
              <a:t>N: Build a series of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Triggers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</a:p>
          <a:p>
            <a:r>
              <a:rPr lang="en-US" dirty="0" smtClean="0"/>
              <a:t>Azure Storage</a:t>
            </a:r>
          </a:p>
          <a:p>
            <a:pPr lvl="1"/>
            <a:r>
              <a:rPr lang="en-US" dirty="0" smtClean="0"/>
              <a:t>Blob</a:t>
            </a:r>
          </a:p>
          <a:p>
            <a:pPr lvl="1"/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Queue</a:t>
            </a:r>
          </a:p>
          <a:p>
            <a:r>
              <a:rPr lang="en-US" dirty="0" smtClean="0"/>
              <a:t>Timer</a:t>
            </a:r>
          </a:p>
          <a:p>
            <a:endParaRPr lang="en-US" dirty="0"/>
          </a:p>
          <a:p>
            <a:r>
              <a:rPr lang="en-US" dirty="0" err="1" smtClean="0"/>
              <a:t>EventHub</a:t>
            </a:r>
            <a:r>
              <a:rPr lang="en-US" dirty="0" smtClean="0"/>
              <a:t>, </a:t>
            </a:r>
            <a:r>
              <a:rPr lang="en-US" dirty="0" err="1" smtClean="0"/>
              <a:t>Webhooks</a:t>
            </a:r>
            <a:r>
              <a:rPr lang="en-US" dirty="0" smtClean="0"/>
              <a:t> (</a:t>
            </a:r>
            <a:r>
              <a:rPr lang="en-US" dirty="0" err="1" smtClean="0"/>
              <a:t>Github</a:t>
            </a:r>
            <a:r>
              <a:rPr lang="en-US" dirty="0" smtClean="0"/>
              <a:t>, Twitter, SO, etc..), </a:t>
            </a:r>
            <a:r>
              <a:rPr lang="en-US" dirty="0" err="1" smtClean="0"/>
              <a:t>ServiceBus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7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614</Words>
  <Application>Microsoft Office PowerPoint</Application>
  <PresentationFormat>Widescreen</PresentationFormat>
  <Paragraphs>157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Azure Functions</vt:lpstr>
      <vt:lpstr>Agenda</vt:lpstr>
      <vt:lpstr>Example #1</vt:lpstr>
      <vt:lpstr>PowerPoint Presentation</vt:lpstr>
      <vt:lpstr>PowerPoint Presentation</vt:lpstr>
      <vt:lpstr>PowerPoint Presentation</vt:lpstr>
      <vt:lpstr>PowerPoint Presentation</vt:lpstr>
      <vt:lpstr>Developer Shift</vt:lpstr>
      <vt:lpstr>Triggers</vt:lpstr>
      <vt:lpstr>Bindings</vt:lpstr>
      <vt:lpstr>Existing Bindings</vt:lpstr>
      <vt:lpstr>Example(s) #2</vt:lpstr>
      <vt:lpstr>PowerPoint Presentation</vt:lpstr>
      <vt:lpstr>PowerPoint Presentation</vt:lpstr>
      <vt:lpstr>Security</vt:lpstr>
      <vt:lpstr>.NET Dependencies</vt:lpstr>
      <vt:lpstr>Example #3</vt:lpstr>
      <vt:lpstr>Serverless Best Practices</vt:lpstr>
      <vt:lpstr>Functions Best Practices</vt:lpstr>
      <vt:lpstr>Functional Architecture</vt:lpstr>
      <vt:lpstr>Getting Started</vt:lpstr>
      <vt:lpstr>Magic Trick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Dixon</dc:creator>
  <cp:lastModifiedBy>James Dixon</cp:lastModifiedBy>
  <cp:revision>77</cp:revision>
  <dcterms:created xsi:type="dcterms:W3CDTF">2017-01-21T22:53:31Z</dcterms:created>
  <dcterms:modified xsi:type="dcterms:W3CDTF">2017-02-06T18:01:19Z</dcterms:modified>
</cp:coreProperties>
</file>