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4" r:id="rId4"/>
    <p:sldId id="270" r:id="rId5"/>
    <p:sldId id="279" r:id="rId6"/>
    <p:sldId id="258" r:id="rId7"/>
    <p:sldId id="259" r:id="rId8"/>
    <p:sldId id="280" r:id="rId9"/>
    <p:sldId id="298" r:id="rId10"/>
    <p:sldId id="312" r:id="rId11"/>
    <p:sldId id="284" r:id="rId12"/>
    <p:sldId id="294" r:id="rId13"/>
    <p:sldId id="295" r:id="rId14"/>
    <p:sldId id="297" r:id="rId15"/>
    <p:sldId id="281" r:id="rId16"/>
    <p:sldId id="296" r:id="rId17"/>
    <p:sldId id="285" r:id="rId18"/>
    <p:sldId id="287" r:id="rId19"/>
    <p:sldId id="289" r:id="rId20"/>
    <p:sldId id="299" r:id="rId21"/>
    <p:sldId id="291" r:id="rId22"/>
    <p:sldId id="305" r:id="rId23"/>
    <p:sldId id="301" r:id="rId24"/>
    <p:sldId id="302" r:id="rId25"/>
    <p:sldId id="303" r:id="rId26"/>
    <p:sldId id="308" r:id="rId27"/>
    <p:sldId id="306" r:id="rId28"/>
    <p:sldId id="307" r:id="rId29"/>
    <p:sldId id="304" r:id="rId30"/>
    <p:sldId id="292" r:id="rId31"/>
    <p:sldId id="271" r:id="rId32"/>
    <p:sldId id="274" r:id="rId33"/>
    <p:sldId id="310" r:id="rId34"/>
    <p:sldId id="275" r:id="rId35"/>
    <p:sldId id="311" r:id="rId36"/>
    <p:sldId id="283" r:id="rId37"/>
    <p:sldId id="267" r:id="rId38"/>
    <p:sldId id="268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1CB23A-876B-C14E-A796-F39D267897B0}">
          <p14:sldIdLst>
            <p14:sldId id="256"/>
            <p14:sldId id="257"/>
          </p14:sldIdLst>
        </p14:section>
        <p14:section name="Definition" id="{688F6A6E-3085-494F-B3D3-69435110D1AF}">
          <p14:sldIdLst>
            <p14:sldId id="264"/>
            <p14:sldId id="270"/>
            <p14:sldId id="279"/>
            <p14:sldId id="258"/>
            <p14:sldId id="259"/>
            <p14:sldId id="280"/>
            <p14:sldId id="298"/>
            <p14:sldId id="312"/>
            <p14:sldId id="284"/>
            <p14:sldId id="294"/>
            <p14:sldId id="295"/>
            <p14:sldId id="297"/>
          </p14:sldIdLst>
        </p14:section>
        <p14:section name="Correctness" id="{F7C001EB-F52A-7D4B-901C-82A0EAD8F4BA}">
          <p14:sldIdLst>
            <p14:sldId id="281"/>
            <p14:sldId id="296"/>
            <p14:sldId id="285"/>
            <p14:sldId id="287"/>
            <p14:sldId id="289"/>
            <p14:sldId id="299"/>
          </p14:sldIdLst>
        </p14:section>
        <p14:section name="Glue" id="{84C0EAD4-8933-A043-BC1C-04A4509308E3}">
          <p14:sldIdLst>
            <p14:sldId id="291"/>
            <p14:sldId id="305"/>
            <p14:sldId id="301"/>
            <p14:sldId id="302"/>
            <p14:sldId id="303"/>
            <p14:sldId id="308"/>
            <p14:sldId id="306"/>
            <p14:sldId id="307"/>
            <p14:sldId id="304"/>
          </p14:sldIdLst>
        </p14:section>
        <p14:section name="Rule Best Practices" id="{6566360A-EF13-8143-A716-E06ADE109D94}">
          <p14:sldIdLst>
            <p14:sldId id="292"/>
            <p14:sldId id="271"/>
            <p14:sldId id="274"/>
            <p14:sldId id="310"/>
            <p14:sldId id="275"/>
            <p14:sldId id="311"/>
          </p14:sldIdLst>
        </p14:section>
        <p14:section name="Rules -&gt; Code" id="{15618582-E5B8-3C46-89F5-95B9DF215B2C}">
          <p14:sldIdLst>
            <p14:sldId id="283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E1ECF-3E12-1045-9040-C305D7586D16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1116-F787-2646-B2A3-73062940B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and stateless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non 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4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Monads: Box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4/18</a:t>
            </a:r>
          </a:p>
          <a:p>
            <a:r>
              <a:rPr lang="en-US" dirty="0"/>
              <a:t>4/32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1116-F787-2646-B2A3-73062940B5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878D-BDAB-824A-9203-399D386D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1EFA-9176-1242-AAE9-24F53428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4559-A7F8-414D-9B4C-533279CC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7552-B774-DA4B-ACBD-6C321AA5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3E8A-C38A-E64E-9D12-2E741E3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41E1-110F-B248-8160-A6C88226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5B351-EC75-5747-B63F-58891655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F3C2-1150-C748-905A-0016ED32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BED4-9B7A-D645-9831-B32780DB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39CE-B6C9-E742-A1BB-A6C1CA4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C748E-0C6A-6E44-BC98-618DA88F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89568-8E8C-534D-9078-D22AEF03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CC58-1964-2041-9C32-23C93949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8FE8-A368-1D4C-B36B-DD227A30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88C5-EACD-3B46-8935-C2491BB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C7B0-3FE9-9645-8494-57D9D8D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4EE9-3334-BF44-9B1B-A4FCFD8A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6196-2921-D14B-8534-F9A43386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C253-988F-C540-B9A0-2BDF7175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6005-1549-2041-B57C-A9F0B98D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7FC7-FFF6-0C48-A5D8-921DB30C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A09A-58F8-6845-AAA2-770A1BB1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E0CF-7EA5-C041-9AAA-31AB54FD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DD0D-BCE5-3D41-AC0B-969E7DE6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0482-84AE-844E-BB53-240E862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C82-1BD4-FA48-A18E-4B1D5F08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6DA8-02A1-4D40-AA8C-4014DEA2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87B0-B001-4844-8F4E-38CED294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7342-5DE7-CD41-9A91-8CEA44E7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23FA-CB8F-FB42-B1D1-3BA94B9C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1110-CE5C-F64E-AFC0-1CB6C5C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2929-A49B-ED47-BD21-870773D8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182F-7E15-7148-83FE-2ECD103B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285D-5D65-2F4F-B6A9-875306EF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A697E-C700-DD47-B8EC-0AFE431E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57D1E-2ADB-C94A-81DE-5315AC6D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76441-C7D6-9241-BDF5-F747D38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44E2C-97DD-1A4E-8F90-84EFDFB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4F11-005C-9D4B-9356-8987453B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A215-DC09-FC40-B4DC-2C078CB6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6CA6F-491E-6849-B50A-5BE30F8E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A899-135B-2445-87D7-48B920F9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5B280-369C-8843-B515-6C139E88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CEDC-966C-574F-BB59-6132FAC1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D977C-05EC-7C48-9736-A054557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4EC6A-0A9B-1A40-89D6-4780CC98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01D-E739-B24E-B585-5D89AF46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BD99-5960-964A-84B5-FFDB7180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09F2-D45D-FC42-AB87-74A1D645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20DA-2626-A647-8374-B81EEA07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0297-624E-994E-8407-41FAE32A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4BEC-AF6E-DE49-8B5F-D931D45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E822-35E3-9643-8895-EB6F14E4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583A-D26C-F844-A2AE-EAF9355B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CC2E8-3292-A84E-98A8-553EB5A0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4C95-39FC-5446-B80C-FAFD0DBD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CEF4-56E5-E344-96FA-211A0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4D7B-D9D7-F54B-A519-50C90F6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CD7E8-966B-8D45-8531-0D1CBD6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EC01-24D0-214D-A712-612E0D3A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02CC-A643-7E49-9AE4-BA1697A45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E72C-4360-CF46-8E39-51691CAC06D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B647-B8D2-134E-B817-0CE7F41B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09A4-2F2F-844F-A199-3D767A5E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5C71-159D-5648-B8B5-36C54E34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sines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71B0-8CC7-2447-81FA-C6D5D1DE5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Rethinking Business Rules:  From Creation to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F67C-DF49-3147-A1C5-9DAF7DA62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957"/>
            <a:ext cx="9144000" cy="1655762"/>
          </a:xfrm>
        </p:spPr>
        <p:txBody>
          <a:bodyPr/>
          <a:lstStyle/>
          <a:p>
            <a:r>
              <a:rPr lang="en-US" dirty="0"/>
              <a:t>TRINUG Sept 12 2018</a:t>
            </a:r>
          </a:p>
          <a:p>
            <a:r>
              <a:rPr lang="en-US" dirty="0"/>
              <a:t>Jamie Dixon</a:t>
            </a:r>
          </a:p>
        </p:txBody>
      </p:sp>
    </p:spTree>
    <p:extLst>
      <p:ext uri="{BB962C8B-B14F-4D97-AF65-F5344CB8AC3E}">
        <p14:creationId xmlns:p14="http://schemas.microsoft.com/office/powerpoint/2010/main" val="186098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A88A-B47A-4145-B690-9E2002AD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Behavior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9CE06-3A3C-4A46-A9F4-67075741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042"/>
            <a:ext cx="3024883" cy="557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Imperative way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A23AF-1D2C-4243-9F14-3B0223E43720}"/>
              </a:ext>
            </a:extLst>
          </p:cNvPr>
          <p:cNvSpPr txBox="1">
            <a:spLocks/>
          </p:cNvSpPr>
          <p:nvPr/>
        </p:nvSpPr>
        <p:spPr>
          <a:xfrm>
            <a:off x="982893" y="4413820"/>
            <a:ext cx="3024883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OO 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E19BEF-3397-EE46-AB95-369E4561461A}"/>
              </a:ext>
            </a:extLst>
          </p:cNvPr>
          <p:cNvCxnSpPr/>
          <p:nvPr/>
        </p:nvCxnSpPr>
        <p:spPr>
          <a:xfrm>
            <a:off x="757868" y="4229011"/>
            <a:ext cx="1043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1924995-7560-144F-8FF5-3C283B20C73B}"/>
              </a:ext>
            </a:extLst>
          </p:cNvPr>
          <p:cNvSpPr/>
          <p:nvPr/>
        </p:nvSpPr>
        <p:spPr>
          <a:xfrm>
            <a:off x="982893" y="5071202"/>
            <a:ext cx="380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ILogger</a:t>
            </a:r>
            <a:r>
              <a:rPr lang="en-US" dirty="0"/>
              <a:t>  {</a:t>
            </a:r>
          </a:p>
          <a:p>
            <a:r>
              <a:rPr lang="en-US" dirty="0"/>
              <a:t>void Log (string message);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A81DF-E06A-4144-A93A-9E974AA05C4C}"/>
              </a:ext>
            </a:extLst>
          </p:cNvPr>
          <p:cNvSpPr/>
          <p:nvPr/>
        </p:nvSpPr>
        <p:spPr>
          <a:xfrm>
            <a:off x="3652462" y="1544286"/>
            <a:ext cx="3804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DoSomething(){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 If(</a:t>
            </a:r>
            <a:r>
              <a:rPr lang="en-US" dirty="0" err="1"/>
              <a:t>isFileLoggingEnabled</a:t>
            </a:r>
            <a:r>
              <a:rPr lang="en-US" dirty="0"/>
              <a:t>){ </a:t>
            </a:r>
          </a:p>
          <a:p>
            <a:r>
              <a:rPr lang="en-US" dirty="0"/>
              <a:t> </a:t>
            </a:r>
            <a:r>
              <a:rPr lang="en-US" dirty="0" err="1"/>
              <a:t>FileLogger.LogMessage</a:t>
            </a:r>
            <a:r>
              <a:rPr lang="en-US" dirty="0"/>
              <a:t>(message);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If(</a:t>
            </a:r>
            <a:r>
              <a:rPr lang="en-US" dirty="0" err="1"/>
              <a:t>ifSplunkLoggingEnabled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err="1"/>
              <a:t>SplunkLogger.Log</a:t>
            </a:r>
            <a:r>
              <a:rPr lang="en-US" dirty="0"/>
              <a:t>(message);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8DF6D-5545-9A41-8728-21E7D14EC1C0}"/>
              </a:ext>
            </a:extLst>
          </p:cNvPr>
          <p:cNvSpPr/>
          <p:nvPr/>
        </p:nvSpPr>
        <p:spPr>
          <a:xfrm>
            <a:off x="5648407" y="4552676"/>
            <a:ext cx="30056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void DoSomething(){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Foreach(</a:t>
            </a:r>
            <a:r>
              <a:rPr lang="en-US" dirty="0" err="1"/>
              <a:t>var</a:t>
            </a:r>
            <a:r>
              <a:rPr lang="en-US" dirty="0"/>
              <a:t> logger in Loggers)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logger.Log</a:t>
            </a:r>
            <a:r>
              <a:rPr lang="en-US" dirty="0"/>
              <a:t>(message);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2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67A4-168D-8B49-90F7-481BF096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also enforced by structured exception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7F736-84CC-1344-9918-9231CE0BCD06}"/>
              </a:ext>
            </a:extLst>
          </p:cNvPr>
          <p:cNvSpPr/>
          <p:nvPr/>
        </p:nvSpPr>
        <p:spPr>
          <a:xfrm>
            <a:off x="838200" y="2421909"/>
            <a:ext cx="9816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327B-6C1B-8D43-8CD0-381C1C9F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is null ref a business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FF9E-C5CE-9B4F-AD45-04F3F7E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customers[0] = customer01;</a:t>
            </a:r>
          </a:p>
          <a:p>
            <a:pPr marL="0" indent="0">
              <a:buNone/>
            </a:pPr>
            <a:r>
              <a:rPr lang="en-US" dirty="0"/>
              <a:t>customers[1] = customer02;</a:t>
            </a:r>
          </a:p>
          <a:p>
            <a:pPr marL="0" indent="0">
              <a:buNone/>
            </a:pPr>
            <a:r>
              <a:rPr lang="en-US" dirty="0"/>
              <a:t>customers[2] = null;</a:t>
            </a:r>
          </a:p>
          <a:p>
            <a:pPr marL="0" indent="0">
              <a:buNone/>
            </a:pPr>
            <a:r>
              <a:rPr lang="en-US" dirty="0"/>
              <a:t>customers[3] = customer03;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“customers must contain only a valid and complete customer”</a:t>
            </a:r>
          </a:p>
        </p:txBody>
      </p:sp>
    </p:spTree>
    <p:extLst>
      <p:ext uri="{BB962C8B-B14F-4D97-AF65-F5344CB8AC3E}">
        <p14:creationId xmlns:p14="http://schemas.microsoft.com/office/powerpoint/2010/main" val="324675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5676-1E02-5A49-BAA3-681ABDD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3A2-292B-114F-8743-6D71E7D7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does your system treat them differently?</a:t>
            </a:r>
          </a:p>
          <a:p>
            <a:pPr lvl="1"/>
            <a:r>
              <a:rPr lang="en-US" dirty="0"/>
              <a:t>How you gather them?</a:t>
            </a:r>
          </a:p>
          <a:p>
            <a:pPr lvl="1"/>
            <a:r>
              <a:rPr lang="en-US" dirty="0"/>
              <a:t>How you implement them?</a:t>
            </a:r>
          </a:p>
          <a:p>
            <a:pPr lvl="1"/>
            <a:r>
              <a:rPr lang="en-US" dirty="0"/>
              <a:t>How do you write them?  Differently?  Are they mixed in?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public bool isCustomerValid0(Customer customer){</a:t>
            </a:r>
          </a:p>
          <a:p>
            <a:pPr marL="0" indent="0">
              <a:buNone/>
            </a:pPr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bool isCustomerValid1(Customer customer)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pPr marL="0" indent="0">
              <a:buNone/>
            </a:pPr>
            <a:r>
              <a:rPr lang="en-US" dirty="0"/>
              <a:t>return true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9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2F21-DE0A-E146-A745-7C7796E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D9B9-E3BB-9A4D-BDE7-FD9DC1FA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about the domain… or not</a:t>
            </a:r>
          </a:p>
          <a:p>
            <a:r>
              <a:rPr lang="en-US" dirty="0"/>
              <a:t>Rules are implemented:</a:t>
            </a:r>
          </a:p>
          <a:p>
            <a:pPr lvl="1"/>
            <a:r>
              <a:rPr lang="en-US" dirty="0"/>
              <a:t>In Java/C#/VB.NET : logical conditions and the type system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/Python: logical conditions</a:t>
            </a:r>
          </a:p>
          <a:p>
            <a:r>
              <a:rPr lang="en-US" dirty="0"/>
              <a:t> A majority of rules are found in data transformations, some are found in control of flow statements</a:t>
            </a:r>
          </a:p>
          <a:p>
            <a:r>
              <a:rPr lang="en-US" dirty="0"/>
              <a:t>Rules constrain state and/or behavior</a:t>
            </a:r>
          </a:p>
          <a:p>
            <a:r>
              <a:rPr lang="en-US" dirty="0"/>
              <a:t>Business rules and non-business rules often are indistinguishable in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5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EA2-2B15-7349-8F5E-6A0DEB9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Sure A Rule Is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8801-8638-AD4B-AC4B-9D57A272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714461" cy="4098097"/>
          </a:xfrm>
        </p:spPr>
        <p:txBody>
          <a:bodyPr>
            <a:normAutofit/>
          </a:bodyPr>
          <a:lstStyle/>
          <a:p>
            <a:r>
              <a:rPr lang="en-US" dirty="0"/>
              <a:t>Ship it!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Unit Tests</a:t>
            </a:r>
          </a:p>
          <a:p>
            <a:r>
              <a:rPr lang="en-US" dirty="0" err="1"/>
              <a:t>Resharper</a:t>
            </a:r>
            <a:endParaRPr lang="en-US" dirty="0"/>
          </a:p>
          <a:p>
            <a:r>
              <a:rPr lang="en-US" dirty="0"/>
              <a:t>Type System</a:t>
            </a:r>
          </a:p>
        </p:txBody>
      </p:sp>
    </p:spTree>
    <p:extLst>
      <p:ext uri="{BB962C8B-B14F-4D97-AF65-F5344CB8AC3E}">
        <p14:creationId xmlns:p14="http://schemas.microsoft.com/office/powerpoint/2010/main" val="305331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340E-B351-FB45-98B3-B7987B20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6412-6423-8742-AEB2-1E52D570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0067"/>
            <a:ext cx="10515600" cy="2426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isCustomerValidUsingInvalidFirstName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isCustomerValidUsingInvalidLastNameName</a:t>
            </a:r>
            <a:r>
              <a:rPr lang="en-US" dirty="0"/>
              <a:t> {…}</a:t>
            </a:r>
          </a:p>
          <a:p>
            <a:pPr marL="0" indent="0">
              <a:buNone/>
            </a:pPr>
            <a:r>
              <a:rPr lang="en-US" dirty="0"/>
              <a:t>[Test]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ExpectedException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ArgumentNullException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isCustomerValidUsingNullCustomer</a:t>
            </a:r>
            <a:r>
              <a:rPr lang="en-US" dirty="0"/>
              <a:t> {…}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DE048-B0AD-AC4F-9A28-4A0E221E6692}"/>
              </a:ext>
            </a:extLst>
          </p:cNvPr>
          <p:cNvSpPr/>
          <p:nvPr/>
        </p:nvSpPr>
        <p:spPr>
          <a:xfrm>
            <a:off x="838200" y="1514643"/>
            <a:ext cx="7401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42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DC48-429C-CC48-8798-7EEB96E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“Complete”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33CB6-6C99-7E4D-A5B2-5F1994D3F3D0}"/>
              </a:ext>
            </a:extLst>
          </p:cNvPr>
          <p:cNvSpPr/>
          <p:nvPr/>
        </p:nvSpPr>
        <p:spPr>
          <a:xfrm>
            <a:off x="838200" y="2302854"/>
            <a:ext cx="6834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-1 //Invalid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-1 //invalid</a:t>
            </a:r>
          </a:p>
          <a:p>
            <a:r>
              <a:rPr lang="en-US" dirty="0"/>
              <a:t>return 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A3A76-BBCA-3348-82DA-B110DFE0AC09}"/>
              </a:ext>
            </a:extLst>
          </p:cNvPr>
          <p:cNvCxnSpPr/>
          <p:nvPr/>
        </p:nvCxnSpPr>
        <p:spPr>
          <a:xfrm>
            <a:off x="705678" y="4448262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B26CB8-CF69-EE4F-A7C9-104AF044A3E8}"/>
              </a:ext>
            </a:extLst>
          </p:cNvPr>
          <p:cNvSpPr txBox="1"/>
          <p:nvPr/>
        </p:nvSpPr>
        <p:spPr>
          <a:xfrm>
            <a:off x="1285461" y="1438956"/>
            <a:ext cx="74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possible outcomes from the function are accounted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8D0C5-6968-F347-8F92-B9391573CB49}"/>
              </a:ext>
            </a:extLst>
          </p:cNvPr>
          <p:cNvSpPr/>
          <p:nvPr/>
        </p:nvSpPr>
        <p:spPr>
          <a:xfrm>
            <a:off x="838200" y="4551746"/>
            <a:ext cx="3535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CustomerState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Ok = 1,</a:t>
            </a:r>
          </a:p>
          <a:p>
            <a:r>
              <a:rPr lang="en-US" dirty="0"/>
              <a:t>Fail = 2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BD952-54D8-2E4D-8BE5-792097CC9B4F}"/>
              </a:ext>
            </a:extLst>
          </p:cNvPr>
          <p:cNvSpPr/>
          <p:nvPr/>
        </p:nvSpPr>
        <p:spPr>
          <a:xfrm>
            <a:off x="4386468" y="4551746"/>
            <a:ext cx="6834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CustomerState</a:t>
            </a:r>
            <a:r>
              <a:rPr lang="en-US" dirty="0"/>
              <a:t>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return Fail;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Fail;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Fail;</a:t>
            </a:r>
          </a:p>
          <a:p>
            <a:r>
              <a:rPr lang="en-US" dirty="0"/>
              <a:t>return Ok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AC10-8035-7F4E-B619-035E5952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3C7D5-200E-8E45-8E02-C3C966613368}"/>
              </a:ext>
            </a:extLst>
          </p:cNvPr>
          <p:cNvSpPr/>
          <p:nvPr/>
        </p:nvSpPr>
        <p:spPr>
          <a:xfrm>
            <a:off x="838200" y="2428676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isCustomerValid1(Customer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EC85B-1D4C-5240-869C-9C02C8CADC73}"/>
              </a:ext>
            </a:extLst>
          </p:cNvPr>
          <p:cNvSpPr/>
          <p:nvPr/>
        </p:nvSpPr>
        <p:spPr>
          <a:xfrm>
            <a:off x="838200" y="3783897"/>
            <a:ext cx="683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isCustomerValid2(Customer customer) {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E356A-9E94-8C4B-A09C-10C4E0CB2344}"/>
              </a:ext>
            </a:extLst>
          </p:cNvPr>
          <p:cNvSpPr/>
          <p:nvPr/>
        </p:nvSpPr>
        <p:spPr>
          <a:xfrm>
            <a:off x="838200" y="5178727"/>
            <a:ext cx="683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 isCustomerValid3(Customer customer) {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774E3-08C2-9043-A8C7-56B7E94B2420}"/>
              </a:ext>
            </a:extLst>
          </p:cNvPr>
          <p:cNvSpPr/>
          <p:nvPr/>
        </p:nvSpPr>
        <p:spPr>
          <a:xfrm>
            <a:off x="6639340" y="2352736"/>
            <a:ext cx="4876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3A5A9-356B-2B42-860F-1C6FA3CEA44B}"/>
              </a:ext>
            </a:extLst>
          </p:cNvPr>
          <p:cNvSpPr txBox="1"/>
          <p:nvPr/>
        </p:nvSpPr>
        <p:spPr>
          <a:xfrm>
            <a:off x="838200" y="1722659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 Per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1344F-7C81-3044-BCB1-2BE579B9879E}"/>
              </a:ext>
            </a:extLst>
          </p:cNvPr>
          <p:cNvSpPr txBox="1"/>
          <p:nvPr/>
        </p:nvSpPr>
        <p:spPr>
          <a:xfrm>
            <a:off x="6096000" y="1658041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 Per 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61D0E3-E959-574F-A7E0-56A28CBBFD6E}"/>
              </a:ext>
            </a:extLst>
          </p:cNvPr>
          <p:cNvCxnSpPr/>
          <p:nvPr/>
        </p:nvCxnSpPr>
        <p:spPr>
          <a:xfrm>
            <a:off x="6096000" y="1722659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3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77A2-4BD1-DB47-AA41-9C4D82F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is Important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7245C-3144-2944-9B46-3AB9DF6CEB72}"/>
              </a:ext>
            </a:extLst>
          </p:cNvPr>
          <p:cNvSpPr/>
          <p:nvPr/>
        </p:nvSpPr>
        <p:spPr>
          <a:xfrm>
            <a:off x="732183" y="4409735"/>
            <a:ext cx="9816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return (</a:t>
            </a:r>
            <a:r>
              <a:rPr lang="en-US" dirty="0" err="1"/>
              <a:t>customer.FirstName</a:t>
            </a:r>
            <a:r>
              <a:rPr lang="en-US" dirty="0"/>
              <a:t> == “” &amp;&amp; </a:t>
            </a:r>
            <a:r>
              <a:rPr lang="en-US" dirty="0" err="1"/>
              <a:t>customer.LastName</a:t>
            </a:r>
            <a:r>
              <a:rPr lang="en-US" dirty="0"/>
              <a:t> == “”) ? true : false )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EB76-28ED-DC49-BBB1-74339DB0ED0C}"/>
              </a:ext>
            </a:extLst>
          </p:cNvPr>
          <p:cNvSpPr/>
          <p:nvPr/>
        </p:nvSpPr>
        <p:spPr>
          <a:xfrm>
            <a:off x="732183" y="1690688"/>
            <a:ext cx="9816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bool </a:t>
            </a:r>
            <a:r>
              <a:rPr lang="en-US" dirty="0" err="1"/>
              <a:t>isCustomerValid</a:t>
            </a:r>
            <a:r>
              <a:rPr lang="en-US" dirty="0"/>
              <a:t>(Customer customer) {</a:t>
            </a:r>
          </a:p>
          <a:p>
            <a:r>
              <a:rPr lang="en-US" dirty="0"/>
              <a:t>If(customer == null) throw new </a:t>
            </a:r>
            <a:r>
              <a:rPr lang="en-US" dirty="0" err="1"/>
              <a:t>ArgumentNullException</a:t>
            </a:r>
            <a:r>
              <a:rPr lang="en-US" dirty="0"/>
              <a:t>(“customer”)</a:t>
            </a:r>
          </a:p>
          <a:p>
            <a:r>
              <a:rPr lang="en-US" dirty="0"/>
              <a:t>If(</a:t>
            </a:r>
            <a:r>
              <a:rPr lang="en-US" dirty="0" err="1"/>
              <a:t>customer.FirstName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If(</a:t>
            </a:r>
            <a:r>
              <a:rPr lang="en-US" dirty="0" err="1"/>
              <a:t>customer.LastName</a:t>
            </a:r>
            <a:r>
              <a:rPr lang="en-US" dirty="0"/>
              <a:t> != “”) return false</a:t>
            </a:r>
          </a:p>
          <a:p>
            <a:r>
              <a:rPr lang="en-US" dirty="0"/>
              <a:t>return true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A6534-DDCD-484E-ADEB-1A4CD16E5E52}"/>
              </a:ext>
            </a:extLst>
          </p:cNvPr>
          <p:cNvCxnSpPr/>
          <p:nvPr/>
        </p:nvCxnSpPr>
        <p:spPr>
          <a:xfrm>
            <a:off x="556591" y="3853144"/>
            <a:ext cx="108932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5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187-14AB-AA49-B64B-09360BB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5C96-59BF-CD46-A614-961C4FBF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business rules?</a:t>
            </a:r>
          </a:p>
          <a:p>
            <a:r>
              <a:rPr lang="en-US" dirty="0"/>
              <a:t>How do we express them in code?  Correctly?</a:t>
            </a:r>
          </a:p>
          <a:p>
            <a:r>
              <a:rPr lang="en-US" dirty="0"/>
              <a:t>How do we glue them together?  Correctly?</a:t>
            </a:r>
          </a:p>
          <a:p>
            <a:r>
              <a:rPr lang="en-US" dirty="0"/>
              <a:t>How can we implement them in the cloud?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7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050-03E7-5A49-8FC8-F3D97829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B47A-82AF-6F40-A8CF-83423965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Complete Rules</a:t>
            </a:r>
          </a:p>
          <a:p>
            <a:r>
              <a:rPr lang="en-US" dirty="0"/>
              <a:t>Rule Isolation</a:t>
            </a:r>
          </a:p>
          <a:p>
            <a:r>
              <a:rPr lang="en-US" dirty="0"/>
              <a:t>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17D-B4B9-C14C-BBD0-F79450B3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Composition: Gluing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7815-58EE-5048-BB00-055FDC72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52" y="1371048"/>
            <a:ext cx="10515600" cy="63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You never have just one business rule… and this is when systems break down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29FCE-47A0-B143-A2A5-0F6F726859F5}"/>
              </a:ext>
            </a:extLst>
          </p:cNvPr>
          <p:cNvSpPr txBox="1">
            <a:spLocks/>
          </p:cNvSpPr>
          <p:nvPr/>
        </p:nvSpPr>
        <p:spPr>
          <a:xfrm>
            <a:off x="838200" y="2120347"/>
            <a:ext cx="10515600" cy="4015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branch logic?</a:t>
            </a:r>
          </a:p>
          <a:p>
            <a:pPr lvl="1"/>
            <a:r>
              <a:rPr lang="en-US" dirty="0"/>
              <a:t>C# Imperative – control of flow</a:t>
            </a:r>
          </a:p>
          <a:p>
            <a:pPr lvl="1"/>
            <a:r>
              <a:rPr lang="en-US" dirty="0"/>
              <a:t>C# OO – Chain of Responsibility, Command, and Strategy Patterns</a:t>
            </a:r>
          </a:p>
          <a:p>
            <a:pPr lvl="1"/>
            <a:r>
              <a:rPr lang="en-US" dirty="0"/>
              <a:t>F# - functions</a:t>
            </a:r>
          </a:p>
          <a:p>
            <a:r>
              <a:rPr lang="en-US" dirty="0"/>
              <a:t>How do you guarantee correctness?</a:t>
            </a:r>
          </a:p>
          <a:p>
            <a:pPr lvl="1"/>
            <a:r>
              <a:rPr lang="en-US" dirty="0"/>
              <a:t>C# Imperative – Unit Tests</a:t>
            </a:r>
          </a:p>
          <a:p>
            <a:pPr lvl="1"/>
            <a:r>
              <a:rPr lang="en-US" dirty="0"/>
              <a:t>C# OO – Adapter and Decorator Patterns</a:t>
            </a:r>
          </a:p>
          <a:p>
            <a:pPr lvl="1"/>
            <a:r>
              <a:rPr lang="en-US" dirty="0"/>
              <a:t>F#: immutability and type system</a:t>
            </a:r>
          </a:p>
          <a:p>
            <a:r>
              <a:rPr lang="en-US" dirty="0"/>
              <a:t>How do you add a new rule?</a:t>
            </a:r>
          </a:p>
          <a:p>
            <a:pPr lvl="1"/>
            <a:r>
              <a:rPr lang="en-US" dirty="0"/>
              <a:t>C# Imperative – Thoughts and Prayers</a:t>
            </a:r>
          </a:p>
          <a:p>
            <a:pPr lvl="1"/>
            <a:r>
              <a:rPr lang="en-US" dirty="0"/>
              <a:t>C# OO – SOLID</a:t>
            </a:r>
          </a:p>
          <a:p>
            <a:pPr lvl="1"/>
            <a:r>
              <a:rPr lang="en-US" dirty="0"/>
              <a:t>F# - functions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6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2883-DA7F-E34F-A376-E345C4B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6574-E0FE-1946-B150-50C3329A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8ECF-A5DA-D044-BA44-AFB5276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2D902-7392-B24F-99DF-3581B952DCC1}"/>
              </a:ext>
            </a:extLst>
          </p:cNvPr>
          <p:cNvSpPr/>
          <p:nvPr/>
        </p:nvSpPr>
        <p:spPr>
          <a:xfrm>
            <a:off x="732183" y="1769591"/>
            <a:ext cx="98165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bool </a:t>
            </a:r>
            <a:r>
              <a:rPr lang="en-US" sz="1400" dirty="0" err="1"/>
              <a:t>IsCustomerValid</a:t>
            </a:r>
            <a:r>
              <a:rPr lang="en-US" sz="1400" dirty="0"/>
              <a:t>(Customer customer)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IsCustomerInSystem</a:t>
            </a:r>
            <a:r>
              <a:rPr lang="en-US" sz="1400" dirty="0"/>
              <a:t>(Customer customer)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IsOrderItemsInStock</a:t>
            </a:r>
            <a:r>
              <a:rPr lang="en-US" sz="1400" dirty="0"/>
              <a:t>(Order order) {}</a:t>
            </a:r>
          </a:p>
          <a:p>
            <a:r>
              <a:rPr lang="en-US" sz="1400" dirty="0"/>
              <a:t>public bool </a:t>
            </a:r>
            <a:r>
              <a:rPr lang="en-US" sz="1400" dirty="0" err="1"/>
              <a:t>ApplyOrderDiscount</a:t>
            </a:r>
            <a:r>
              <a:rPr lang="en-US" sz="1400" dirty="0"/>
              <a:t>(Customer customer, Order order) 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SendEmailConfirmation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order){}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SendToFullfillmentWarehouse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order){}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public void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HandleFullfillmentStaus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(Customer customer, Order order,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orderStatus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){}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2D137-B466-6245-B670-29AC8E99FA6F}"/>
              </a:ext>
            </a:extLst>
          </p:cNvPr>
          <p:cNvSpPr txBox="1"/>
          <p:nvPr/>
        </p:nvSpPr>
        <p:spPr>
          <a:xfrm>
            <a:off x="732183" y="3626114"/>
            <a:ext cx="73092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IsCustomerValid</a:t>
            </a:r>
            <a:r>
              <a:rPr lang="en-US" sz="1400" dirty="0"/>
              <a:t>(customer)){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IsCustomerInSystem</a:t>
            </a:r>
            <a:r>
              <a:rPr lang="en-US" sz="1400" dirty="0"/>
              <a:t>(customer){</a:t>
            </a:r>
          </a:p>
          <a:p>
            <a:r>
              <a:rPr lang="en-US" sz="1400" dirty="0"/>
              <a:t>             if(</a:t>
            </a:r>
            <a:r>
              <a:rPr lang="en-US" sz="1400" dirty="0" err="1"/>
              <a:t>IsOrderItemsInStock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if(</a:t>
            </a:r>
            <a:r>
              <a:rPr lang="en-US" sz="1400" dirty="0" err="1"/>
              <a:t>applyOrderDiscount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}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51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0ECC-7B76-9344-BC8A-0DD31620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Code: Chain of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5EA8-7078-7249-AAE8-96BFFD4C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91346" cy="47076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/>
              <a:t>public abstract class Handler&lt;T&gt;(){</a:t>
            </a:r>
          </a:p>
          <a:p>
            <a:pPr marL="0" indent="0">
              <a:buNone/>
            </a:pPr>
            <a:r>
              <a:rPr lang="en-US" sz="2500" dirty="0"/>
              <a:t>    public abstract void Process();</a:t>
            </a:r>
          </a:p>
          <a:p>
            <a:pPr marL="0" indent="0">
              <a:buNone/>
            </a:pPr>
            <a:r>
              <a:rPr lang="en-US" sz="2500" dirty="0"/>
              <a:t>   public abstract void </a:t>
            </a:r>
            <a:r>
              <a:rPr lang="en-US" sz="2500" dirty="0" err="1"/>
              <a:t>SetSuccessor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public class </a:t>
            </a:r>
            <a:r>
              <a:rPr lang="en-US" sz="2500" dirty="0" err="1"/>
              <a:t>CustomerHandler</a:t>
            </a:r>
            <a:r>
              <a:rPr lang="en-US" sz="2500" dirty="0"/>
              <a:t>: Handler&lt;Customer&gt;{</a:t>
            </a:r>
          </a:p>
          <a:p>
            <a:pPr marL="0" indent="0">
              <a:buNone/>
            </a:pPr>
            <a:r>
              <a:rPr lang="en-US" sz="2500" dirty="0"/>
              <a:t>    public void Process()</a:t>
            </a:r>
          </a:p>
          <a:p>
            <a:pPr marL="0" indent="0">
              <a:buNone/>
            </a:pPr>
            <a:r>
              <a:rPr lang="en-US" sz="2500" dirty="0"/>
              <a:t>    public void </a:t>
            </a:r>
            <a:r>
              <a:rPr lang="en-US" sz="2500" dirty="0" err="1"/>
              <a:t>SetSuccessor</a:t>
            </a:r>
            <a:r>
              <a:rPr lang="en-US" sz="2500" dirty="0"/>
              <a:t>(Handler handler);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public class </a:t>
            </a:r>
            <a:r>
              <a:rPr lang="en-US" sz="2500" dirty="0" err="1"/>
              <a:t>OrderHandler</a:t>
            </a:r>
            <a:r>
              <a:rPr lang="en-US" sz="2500" dirty="0"/>
              <a:t>: Handler&lt;Order&gt;{</a:t>
            </a:r>
          </a:p>
          <a:p>
            <a:pPr marL="0" indent="0">
              <a:buNone/>
            </a:pPr>
            <a:r>
              <a:rPr lang="en-US" sz="2500" dirty="0"/>
              <a:t>    public void Process()</a:t>
            </a:r>
          </a:p>
          <a:p>
            <a:pPr marL="0" indent="0">
              <a:buNone/>
            </a:pPr>
            <a:r>
              <a:rPr lang="en-US" sz="2500" dirty="0"/>
              <a:t>    public void </a:t>
            </a:r>
            <a:r>
              <a:rPr lang="en-US" sz="2500" dirty="0" err="1"/>
              <a:t>SetSuccessor</a:t>
            </a:r>
            <a:r>
              <a:rPr lang="en-US" sz="2500" dirty="0"/>
              <a:t>(Handler handler);</a:t>
            </a:r>
          </a:p>
          <a:p>
            <a:pPr marL="0" indent="0">
              <a:buNone/>
            </a:pPr>
            <a:r>
              <a:rPr lang="en-US" sz="25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79CFB-C755-7A4A-AF40-466DF3504F77}"/>
              </a:ext>
            </a:extLst>
          </p:cNvPr>
          <p:cNvSpPr/>
          <p:nvPr/>
        </p:nvSpPr>
        <p:spPr>
          <a:xfrm>
            <a:off x="5804322" y="1825624"/>
            <a:ext cx="593989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public static void </a:t>
            </a:r>
            <a:r>
              <a:rPr lang="en-US" dirty="0" err="1"/>
              <a:t>HandleOrderRequest</a:t>
            </a:r>
            <a:r>
              <a:rPr lang="en-US" dirty="0"/>
              <a:t>(</a:t>
            </a:r>
            <a:r>
              <a:rPr lang="en-US" dirty="0" err="1"/>
              <a:t>HttpRequest</a:t>
            </a:r>
            <a:r>
              <a:rPr lang="en-US" dirty="0"/>
              <a:t> request){</a:t>
            </a:r>
          </a:p>
          <a:p>
            <a:endParaRPr lang="en-US" dirty="0"/>
          </a:p>
          <a:p>
            <a:r>
              <a:rPr lang="en-US" dirty="0"/>
              <a:t>Handler h1 = new Handler&lt;Customer&gt;();</a:t>
            </a:r>
          </a:p>
          <a:p>
            <a:r>
              <a:rPr lang="en-US" dirty="0"/>
              <a:t>Handler h2 = new Handler&lt;Order&gt;();</a:t>
            </a:r>
          </a:p>
          <a:p>
            <a:r>
              <a:rPr lang="en-US" dirty="0"/>
              <a:t>h1.SetSuccessor(h2);</a:t>
            </a:r>
          </a:p>
          <a:p>
            <a:r>
              <a:rPr lang="en-US" dirty="0"/>
              <a:t>h1.Process();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1AD2-7E9D-4744-B455-B36D5ABE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D106-2D57-EE43-AB8E-E107C3F7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5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Request</a:t>
            </a:r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ValidateCustomer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EnsureCustomerIsInSystem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EnsureOrderItemsAreInStock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|&gt; </a:t>
            </a:r>
            <a:r>
              <a:rPr lang="en-US" dirty="0" err="1"/>
              <a:t>ApplyOrderDiscount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fsharpforfunandprofit.com</a:t>
            </a:r>
            <a:r>
              <a:rPr lang="en-US" sz="1600" dirty="0"/>
              <a:t>/</a:t>
            </a:r>
            <a:r>
              <a:rPr lang="en-US" sz="1600" dirty="0" err="1"/>
              <a:t>rop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8747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318C-222C-114E-9334-238AA7C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40BB-36D8-2748-8243-2C6C80E9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998-E228-6344-85CE-9EF7263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D16-DD58-7B4D-AA4F-871DE787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07355"/>
          </a:xfrm>
        </p:spPr>
        <p:txBody>
          <a:bodyPr/>
          <a:lstStyle/>
          <a:p>
            <a:r>
              <a:rPr lang="en-US" dirty="0"/>
              <a:t>EVERY Domain object is immutable</a:t>
            </a:r>
          </a:p>
          <a:p>
            <a:r>
              <a:rPr lang="en-US" dirty="0"/>
              <a:t>EVERY Domain object is either a SUM or ADD type</a:t>
            </a:r>
          </a:p>
          <a:p>
            <a:pPr lvl="1"/>
            <a:r>
              <a:rPr lang="en-US" dirty="0"/>
              <a:t>type Customer = {Id: int; FirstName: string; LastName: string}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ValidationResult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   | Ok</a:t>
            </a:r>
          </a:p>
          <a:p>
            <a:pPr marL="457200" lvl="1" indent="0">
              <a:buNone/>
            </a:pPr>
            <a:r>
              <a:rPr lang="en-US" dirty="0"/>
              <a:t>   | Fail of string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6EE54-F37D-FC49-84ED-A1DBCDDC7970}"/>
              </a:ext>
            </a:extLst>
          </p:cNvPr>
          <p:cNvSpPr/>
          <p:nvPr/>
        </p:nvSpPr>
        <p:spPr>
          <a:xfrm>
            <a:off x="838200" y="5823148"/>
            <a:ext cx="3958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fsharpforfunandprofit.com</a:t>
            </a:r>
            <a:r>
              <a:rPr lang="en-US" dirty="0"/>
              <a:t>/</a:t>
            </a:r>
            <a:r>
              <a:rPr lang="en-US" dirty="0" err="1"/>
              <a:t>ddd</a:t>
            </a:r>
            <a:r>
              <a:rPr lang="en-US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D10C-7E8D-3547-AFD6-8BAB58B5711B}"/>
              </a:ext>
            </a:extLst>
          </p:cNvPr>
          <p:cNvSpPr txBox="1"/>
          <p:nvPr/>
        </p:nvSpPr>
        <p:spPr>
          <a:xfrm>
            <a:off x="4177302" y="3955551"/>
            <a:ext cx="51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is still bool but there is extra data with it!!!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C2C464-91EF-7148-8F5A-805E0831AD70}"/>
              </a:ext>
            </a:extLst>
          </p:cNvPr>
          <p:cNvSpPr/>
          <p:nvPr/>
        </p:nvSpPr>
        <p:spPr>
          <a:xfrm rot="10800000">
            <a:off x="3524035" y="3975561"/>
            <a:ext cx="503433" cy="34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6D30-0E67-5C4D-A846-46F37C4B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9EBB-B81A-414B-8CD3-522F36A6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8EFD8-7F33-B040-A8EC-CE48568FC114}"/>
              </a:ext>
            </a:extLst>
          </p:cNvPr>
          <p:cNvSpPr txBox="1"/>
          <p:nvPr/>
        </p:nvSpPr>
        <p:spPr>
          <a:xfrm>
            <a:off x="627672" y="1690688"/>
            <a:ext cx="39340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IsCustomerValid</a:t>
            </a:r>
            <a:r>
              <a:rPr lang="en-US" sz="1400" dirty="0"/>
              <a:t>(customer)){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IsCustomerInSystem</a:t>
            </a:r>
            <a:r>
              <a:rPr lang="en-US" sz="1400" dirty="0"/>
              <a:t>(customer){</a:t>
            </a:r>
          </a:p>
          <a:p>
            <a:r>
              <a:rPr lang="en-US" sz="1400" dirty="0"/>
              <a:t>             if(</a:t>
            </a:r>
            <a:r>
              <a:rPr lang="en-US" sz="1400" dirty="0" err="1"/>
              <a:t>IsOrderItemsInStock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if(</a:t>
            </a:r>
            <a:r>
              <a:rPr lang="en-US" sz="1400" dirty="0" err="1"/>
              <a:t>applyOrderDiscount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if(</a:t>
            </a:r>
            <a:r>
              <a:rPr lang="en-US" sz="1400" dirty="0" err="1"/>
              <a:t>myNewRule</a:t>
            </a:r>
            <a:r>
              <a:rPr lang="en-US" sz="1400" dirty="0"/>
              <a:t>(order){</a:t>
            </a:r>
          </a:p>
          <a:p>
            <a:r>
              <a:rPr lang="en-US" sz="1400" dirty="0"/>
              <a:t>                     }</a:t>
            </a:r>
          </a:p>
          <a:p>
            <a:r>
              <a:rPr lang="en-US" sz="1400" dirty="0"/>
              <a:t>                 }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A0A1-70B6-2C4D-9A73-4C1A97C05268}"/>
              </a:ext>
            </a:extLst>
          </p:cNvPr>
          <p:cNvSpPr/>
          <p:nvPr/>
        </p:nvSpPr>
        <p:spPr>
          <a:xfrm>
            <a:off x="5013212" y="1690688"/>
            <a:ext cx="3072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static void </a:t>
            </a:r>
            <a:r>
              <a:rPr lang="en-US" sz="1400" dirty="0" err="1"/>
              <a:t>HandleOrderRequest</a:t>
            </a:r>
            <a:r>
              <a:rPr lang="en-US" sz="1400" dirty="0"/>
              <a:t>(</a:t>
            </a:r>
            <a:r>
              <a:rPr lang="en-US" sz="1400" dirty="0" err="1"/>
              <a:t>HttpRequest</a:t>
            </a:r>
            <a:r>
              <a:rPr lang="en-US" sz="1400" dirty="0"/>
              <a:t> request){</a:t>
            </a:r>
          </a:p>
          <a:p>
            <a:endParaRPr lang="en-US" sz="1400" dirty="0"/>
          </a:p>
          <a:p>
            <a:r>
              <a:rPr lang="en-US" sz="1400" dirty="0"/>
              <a:t>Handler h1 = new Handler&lt;Customer&gt;();</a:t>
            </a:r>
          </a:p>
          <a:p>
            <a:r>
              <a:rPr lang="en-US" sz="1400" dirty="0"/>
              <a:t>Handler h2 = new Handler&lt;Order&gt;();</a:t>
            </a:r>
          </a:p>
          <a:p>
            <a:r>
              <a:rPr lang="en-US" sz="1400" dirty="0"/>
              <a:t>Handler h3 = new Handler&lt;Order&gt;();</a:t>
            </a:r>
          </a:p>
          <a:p>
            <a:r>
              <a:rPr lang="en-US" sz="1400" dirty="0"/>
              <a:t>h1.SetSuccessor(h2);</a:t>
            </a:r>
          </a:p>
          <a:p>
            <a:r>
              <a:rPr lang="en-US" sz="1400" dirty="0"/>
              <a:t>H2.SetSuccessor(h3);</a:t>
            </a:r>
          </a:p>
          <a:p>
            <a:endParaRPr lang="en-US" sz="1400" dirty="0"/>
          </a:p>
          <a:p>
            <a:r>
              <a:rPr lang="en-US" sz="1400" dirty="0"/>
              <a:t>h1.HandleRequest();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BC371-29AA-F446-AC41-A86494C2CC7C}"/>
              </a:ext>
            </a:extLst>
          </p:cNvPr>
          <p:cNvCxnSpPr/>
          <p:nvPr/>
        </p:nvCxnSpPr>
        <p:spPr>
          <a:xfrm>
            <a:off x="4657618" y="1690688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AA38D5-CA09-874D-8CD1-EB538FC2BEC8}"/>
              </a:ext>
            </a:extLst>
          </p:cNvPr>
          <p:cNvSpPr txBox="1"/>
          <p:nvPr/>
        </p:nvSpPr>
        <p:spPr>
          <a:xfrm>
            <a:off x="431273" y="976541"/>
            <a:ext cx="40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Imperative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D5E95-CEE6-7946-A7F6-D4BE7134ED76}"/>
              </a:ext>
            </a:extLst>
          </p:cNvPr>
          <p:cNvSpPr txBox="1"/>
          <p:nvPr/>
        </p:nvSpPr>
        <p:spPr>
          <a:xfrm>
            <a:off x="4750942" y="1029885"/>
            <a:ext cx="26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Oriented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D1A12-F9F8-E04F-A63F-FF66017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0" y="365642"/>
            <a:ext cx="10515600" cy="2495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New Rule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6EDE8-D4A4-974E-9284-7DB5E6D933E2}"/>
              </a:ext>
            </a:extLst>
          </p:cNvPr>
          <p:cNvCxnSpPr/>
          <p:nvPr/>
        </p:nvCxnSpPr>
        <p:spPr>
          <a:xfrm>
            <a:off x="8087474" y="1594789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435387-D510-C047-BCD0-4B2AB99081D4}"/>
              </a:ext>
            </a:extLst>
          </p:cNvPr>
          <p:cNvSpPr txBox="1"/>
          <p:nvPr/>
        </p:nvSpPr>
        <p:spPr>
          <a:xfrm>
            <a:off x="8249861" y="1029885"/>
            <a:ext cx="261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253C7E-0666-374D-BEA8-6F87E96E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7656" y="1690688"/>
            <a:ext cx="3107076" cy="229431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Request</a:t>
            </a:r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ValidateCustomer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EnsureCustomerIsInSystem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EnsureOrderItemsAreInStock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ApplyOrderDiscount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|&gt; </a:t>
            </a:r>
            <a:r>
              <a:rPr lang="en-US" sz="1400" dirty="0" err="1"/>
              <a:t>SomeNewRule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BFF-B5C7-534E-A350-02D428F7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Rules: I Know One When I See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2109-52B1-ED45-8934-2A5D923D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97" y="2696660"/>
            <a:ext cx="10515600" cy="2431872"/>
          </a:xfrm>
        </p:spPr>
        <p:txBody>
          <a:bodyPr>
            <a:normAutofit/>
          </a:bodyPr>
          <a:lstStyle/>
          <a:p>
            <a:pPr fontAlgn="t"/>
            <a:r>
              <a:rPr lang="en-US" sz="1800" dirty="0"/>
              <a:t>Rule 1:</a:t>
            </a:r>
          </a:p>
          <a:p>
            <a:pPr lvl="1" fontAlgn="t"/>
            <a:r>
              <a:rPr lang="en-US" sz="1800" dirty="0"/>
              <a:t>A Driver of a Vehicle must have a valid Driver's License.</a:t>
            </a:r>
          </a:p>
          <a:p>
            <a:pPr fontAlgn="t"/>
            <a:r>
              <a:rPr lang="en-US" sz="1800" dirty="0"/>
              <a:t>Rule 2:</a:t>
            </a:r>
          </a:p>
          <a:p>
            <a:pPr lvl="1" fontAlgn="t"/>
            <a:r>
              <a:rPr lang="en-US" sz="1800" dirty="0"/>
              <a:t>A Driver's License must be considered valid if all of the following are true:</a:t>
            </a:r>
          </a:p>
          <a:p>
            <a:pPr lvl="2" fontAlgn="t"/>
            <a:r>
              <a:rPr lang="en-US" sz="1800" dirty="0"/>
              <a:t>The Driver's License belongs to the Driver</a:t>
            </a:r>
          </a:p>
          <a:p>
            <a:pPr lvl="2" fontAlgn="t"/>
            <a:r>
              <a:rPr lang="en-US" sz="1800" dirty="0"/>
              <a:t>The Expiry Date of the Driver's License is later than the Inspection Date.</a:t>
            </a:r>
          </a:p>
          <a:p>
            <a:pPr lvl="2" fontAlgn="t"/>
            <a:r>
              <a:rPr lang="en-US" sz="1800" dirty="0"/>
              <a:t>The physical proof is produced within 24 hours of the Inspection Date.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1EC1-C278-9B44-93EC-46C7813E67DA}"/>
              </a:ext>
            </a:extLst>
          </p:cNvPr>
          <p:cNvSpPr/>
          <p:nvPr/>
        </p:nvSpPr>
        <p:spPr>
          <a:xfrm>
            <a:off x="962346" y="6156852"/>
            <a:ext cx="512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www.brcommunity.com</a:t>
            </a:r>
            <a:r>
              <a:rPr lang="en-US" dirty="0"/>
              <a:t>/</a:t>
            </a:r>
            <a:r>
              <a:rPr lang="en-US" dirty="0" err="1"/>
              <a:t>articles.php?id</a:t>
            </a:r>
            <a:r>
              <a:rPr lang="en-US" dirty="0"/>
              <a:t>=b290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3D85D-154F-7E47-AB00-07C82158C94F}"/>
              </a:ext>
            </a:extLst>
          </p:cNvPr>
          <p:cNvSpPr/>
          <p:nvPr/>
        </p:nvSpPr>
        <p:spPr>
          <a:xfrm>
            <a:off x="962346" y="1518679"/>
            <a:ext cx="9979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business rule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rule that defines or constrains some aspect of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Business"/>
              </a:rPr>
              <a:t>business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always resolves to either true or false….</a:t>
            </a:r>
          </a:p>
          <a:p>
            <a:r>
              <a:rPr lang="en-US" i="1" dirty="0"/>
              <a:t>When &lt;condition(s)&gt; Then &lt;imposition(s)&gt; Otherwise &lt;consequence(s)&gt;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DCF89-FDFA-9340-82AA-947A377FB0B1}"/>
              </a:ext>
            </a:extLst>
          </p:cNvPr>
          <p:cNvSpPr/>
          <p:nvPr/>
        </p:nvSpPr>
        <p:spPr>
          <a:xfrm>
            <a:off x="962346" y="5841254"/>
            <a:ext cx="43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Business_rule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6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498-A577-A049-A3CA-48B77F09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6555" cy="1325563"/>
          </a:xfrm>
        </p:spPr>
        <p:txBody>
          <a:bodyPr/>
          <a:lstStyle/>
          <a:p>
            <a:r>
              <a:rPr lang="en-US" dirty="0"/>
              <a:t>How To Get It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408-12E7-E64B-9D7D-F21DA51E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Lego Composability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A70289-F097-3D46-A672-79718DACC4B3}"/>
              </a:ext>
            </a:extLst>
          </p:cNvPr>
          <p:cNvSpPr txBox="1">
            <a:spLocks/>
          </p:cNvSpPr>
          <p:nvPr/>
        </p:nvSpPr>
        <p:spPr>
          <a:xfrm>
            <a:off x="6096000" y="351676"/>
            <a:ext cx="4928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Get It Wrong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CCDA74-B854-0646-A6AB-03AF4ED2C069}"/>
              </a:ext>
            </a:extLst>
          </p:cNvPr>
          <p:cNvSpPr txBox="1">
            <a:spLocks/>
          </p:cNvSpPr>
          <p:nvPr/>
        </p:nvSpPr>
        <p:spPr>
          <a:xfrm>
            <a:off x="6271517" y="1825625"/>
            <a:ext cx="3632770" cy="2049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Unreadable</a:t>
            </a:r>
          </a:p>
          <a:p>
            <a:r>
              <a:rPr lang="en-US" dirty="0"/>
              <a:t>Mutable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Glue Composability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45A701-F12E-944B-B260-7076EB0B6A0C}"/>
              </a:ext>
            </a:extLst>
          </p:cNvPr>
          <p:cNvCxnSpPr/>
          <p:nvPr/>
        </p:nvCxnSpPr>
        <p:spPr>
          <a:xfrm>
            <a:off x="5746679" y="1690688"/>
            <a:ext cx="0" cy="44793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7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328B-BFF1-5940-A087-66B3D5D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944B-F060-154A-8F05-3079330D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021584" cy="2857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Customer  {</a:t>
            </a:r>
          </a:p>
          <a:p>
            <a:pPr marL="0" indent="0">
              <a:buNone/>
            </a:pPr>
            <a:r>
              <a:rPr lang="en-US" dirty="0"/>
              <a:t>public int Id { get; set; }</a:t>
            </a:r>
          </a:p>
          <a:p>
            <a:pPr marL="0" indent="0">
              <a:buNone/>
            </a:pPr>
            <a:r>
              <a:rPr lang="en-US" dirty="0"/>
              <a:t>public string FirstName { get; set; }</a:t>
            </a:r>
          </a:p>
          <a:p>
            <a:pPr marL="0" indent="0">
              <a:buNone/>
            </a:pPr>
            <a:r>
              <a:rPr lang="en-US" dirty="0"/>
              <a:t>public string LastName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23F49-DC08-4E45-BDCC-778BBF85A01B}"/>
              </a:ext>
            </a:extLst>
          </p:cNvPr>
          <p:cNvSpPr/>
          <p:nvPr/>
        </p:nvSpPr>
        <p:spPr>
          <a:xfrm>
            <a:off x="838200" y="4577165"/>
            <a:ext cx="8534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understandable. 2/5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about the business 2/5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expressed in the language of the business 2/5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tend to remove a degree of freedom 1/5</a:t>
            </a:r>
          </a:p>
        </p:txBody>
      </p:sp>
    </p:spTree>
    <p:extLst>
      <p:ext uri="{BB962C8B-B14F-4D97-AF65-F5344CB8AC3E}">
        <p14:creationId xmlns:p14="http://schemas.microsoft.com/office/powerpoint/2010/main" val="1537322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4F04-CF7F-8C42-BF33-0A34057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Readability: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6ED6-BC49-DE43-8F1B-CA80B228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835"/>
            <a:ext cx="10515600" cy="835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Customer = {id: int; FirstName: ValidName; LastName: ValidName}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81D9-BDCB-5E4F-A2D8-A45E8B7A7A98}"/>
              </a:ext>
            </a:extLst>
          </p:cNvPr>
          <p:cNvSpPr/>
          <p:nvPr/>
        </p:nvSpPr>
        <p:spPr>
          <a:xfrm>
            <a:off x="838200" y="3613595"/>
            <a:ext cx="8534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understandable. 3/5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about the business 3/5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be expressed in the language of the business 3/5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rule must tend to remove a degree of freedom 4/5</a:t>
            </a:r>
          </a:p>
        </p:txBody>
      </p:sp>
    </p:spTree>
    <p:extLst>
      <p:ext uri="{BB962C8B-B14F-4D97-AF65-F5344CB8AC3E}">
        <p14:creationId xmlns:p14="http://schemas.microsoft.com/office/powerpoint/2010/main" val="122757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EDA0-22C7-0948-A19E-991314AD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V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C0BB-33CD-374C-B63D-B038465D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68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425-831D-4542-B1A8-47D8A63A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Not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4AEE-FC76-B140-B533-ACB83D12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18"/>
            <a:ext cx="10515600" cy="6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illegal states unrepresentable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1C0-6432-4F44-93D2-C9894BD4D27F}"/>
              </a:ext>
            </a:extLst>
          </p:cNvPr>
          <p:cNvSpPr/>
          <p:nvPr/>
        </p:nvSpPr>
        <p:spPr>
          <a:xfrm>
            <a:off x="838200" y="3319641"/>
            <a:ext cx="3845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E9A56-1D8B-E249-9469-E9A4185A8242}"/>
              </a:ext>
            </a:extLst>
          </p:cNvPr>
          <p:cNvSpPr/>
          <p:nvPr/>
        </p:nvSpPr>
        <p:spPr>
          <a:xfrm>
            <a:off x="7238143" y="2823900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ValidCustomer</a:t>
            </a:r>
            <a:r>
              <a:rPr lang="en-US" dirty="0"/>
              <a:t>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AEB4E-9F24-5F42-9685-FE7DDBADA998}"/>
              </a:ext>
            </a:extLst>
          </p:cNvPr>
          <p:cNvSpPr/>
          <p:nvPr/>
        </p:nvSpPr>
        <p:spPr>
          <a:xfrm>
            <a:off x="7238144" y="4747345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InvalidCustomer</a:t>
            </a:r>
            <a:r>
              <a:rPr lang="en-US" dirty="0"/>
              <a:t>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24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2D1-D443-7A49-A4FA-713422F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V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5359-DED0-C542-962A-1E36497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7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86F4-1F90-A94E-8EE2-041142CE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99E9-D163-E14B-80CF-4C749277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</p:spTree>
    <p:extLst>
      <p:ext uri="{BB962C8B-B14F-4D97-AF65-F5344CB8AC3E}">
        <p14:creationId xmlns:p14="http://schemas.microsoft.com/office/powerpoint/2010/main" val="3074810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C4DF-5CB7-5F43-9367-10400612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805"/>
          </a:xfrm>
        </p:spPr>
        <p:txBody>
          <a:bodyPr>
            <a:normAutofit/>
          </a:bodyPr>
          <a:lstStyle/>
          <a:p>
            <a:r>
              <a:rPr lang="en-US" sz="3200" dirty="0"/>
              <a:t>Common Ways Business Rules Are Translated Into Software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9C046-E131-804B-8928-60F58CF834BF}"/>
              </a:ext>
            </a:extLst>
          </p:cNvPr>
          <p:cNvSpPr/>
          <p:nvPr/>
        </p:nvSpPr>
        <p:spPr>
          <a:xfrm>
            <a:off x="918519" y="1653941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CE2B32C-0401-0C4E-9D44-A03DF73C823D}"/>
              </a:ext>
            </a:extLst>
          </p:cNvPr>
          <p:cNvSpPr/>
          <p:nvPr/>
        </p:nvSpPr>
        <p:spPr>
          <a:xfrm>
            <a:off x="2487827" y="1789865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F872C9-5461-F64C-B255-51E8A7C58A10}"/>
              </a:ext>
            </a:extLst>
          </p:cNvPr>
          <p:cNvSpPr/>
          <p:nvPr/>
        </p:nvSpPr>
        <p:spPr>
          <a:xfrm>
            <a:off x="3779108" y="1610692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Analyst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24F4AF-E9C2-594B-8866-10F366E7599A}"/>
              </a:ext>
            </a:extLst>
          </p:cNvPr>
          <p:cNvSpPr/>
          <p:nvPr/>
        </p:nvSpPr>
        <p:spPr>
          <a:xfrm>
            <a:off x="5321643" y="1802222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1B5BC1-EB48-9244-A03F-9671C580E301}"/>
              </a:ext>
            </a:extLst>
          </p:cNvPr>
          <p:cNvSpPr/>
          <p:nvPr/>
        </p:nvSpPr>
        <p:spPr>
          <a:xfrm>
            <a:off x="6666470" y="1610692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Architect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FAA5551-9D9D-284F-A2F0-9361A70876C4}"/>
              </a:ext>
            </a:extLst>
          </p:cNvPr>
          <p:cNvSpPr/>
          <p:nvPr/>
        </p:nvSpPr>
        <p:spPr>
          <a:xfrm>
            <a:off x="8151340" y="1789865"/>
            <a:ext cx="1062681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1E9555-9027-DD4C-9185-4EDB7406062C}"/>
              </a:ext>
            </a:extLst>
          </p:cNvPr>
          <p:cNvSpPr/>
          <p:nvPr/>
        </p:nvSpPr>
        <p:spPr>
          <a:xfrm>
            <a:off x="9438502" y="1548007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CEE177-FCB9-4742-8837-5302B2CAA112}"/>
              </a:ext>
            </a:extLst>
          </p:cNvPr>
          <p:cNvSpPr/>
          <p:nvPr/>
        </p:nvSpPr>
        <p:spPr>
          <a:xfrm>
            <a:off x="917490" y="4467161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54F17B9-39B1-6542-99A3-0A7A691D0CAE}"/>
              </a:ext>
            </a:extLst>
          </p:cNvPr>
          <p:cNvSpPr/>
          <p:nvPr/>
        </p:nvSpPr>
        <p:spPr>
          <a:xfrm>
            <a:off x="2333367" y="4646334"/>
            <a:ext cx="1339679" cy="87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F416E5-809A-BF45-9432-148847D2D575}"/>
              </a:ext>
            </a:extLst>
          </p:cNvPr>
          <p:cNvSpPr/>
          <p:nvPr/>
        </p:nvSpPr>
        <p:spPr>
          <a:xfrm>
            <a:off x="3842952" y="4564019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B8EEECD3-F296-7C4E-8B16-8CB942EE5340}"/>
              </a:ext>
            </a:extLst>
          </p:cNvPr>
          <p:cNvSpPr/>
          <p:nvPr/>
        </p:nvSpPr>
        <p:spPr>
          <a:xfrm rot="10800000">
            <a:off x="3989684" y="5918886"/>
            <a:ext cx="600851" cy="6213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FF064-99CA-7E48-81FC-305B4096DF6A}"/>
              </a:ext>
            </a:extLst>
          </p:cNvPr>
          <p:cNvSpPr/>
          <p:nvPr/>
        </p:nvSpPr>
        <p:spPr>
          <a:xfrm>
            <a:off x="3715110" y="2985961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2E6E134-AB3B-8642-BFE2-7995F7778E92}"/>
              </a:ext>
            </a:extLst>
          </p:cNvPr>
          <p:cNvSpPr/>
          <p:nvPr/>
        </p:nvSpPr>
        <p:spPr>
          <a:xfrm flipH="1">
            <a:off x="1338649" y="2910339"/>
            <a:ext cx="2211859" cy="56223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AE02DCA4-F8A8-7F4A-9DDB-EA9A22C0A7FD}"/>
              </a:ext>
            </a:extLst>
          </p:cNvPr>
          <p:cNvSpPr/>
          <p:nvPr/>
        </p:nvSpPr>
        <p:spPr>
          <a:xfrm rot="10800000">
            <a:off x="8408772" y="2842377"/>
            <a:ext cx="1709349" cy="74758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9751F-14B3-3E46-9C66-C31FD116BD21}"/>
              </a:ext>
            </a:extLst>
          </p:cNvPr>
          <p:cNvSpPr/>
          <p:nvPr/>
        </p:nvSpPr>
        <p:spPr>
          <a:xfrm>
            <a:off x="1935379" y="5795703"/>
            <a:ext cx="725959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82A710B6-AB87-8646-8F28-D87B807C2B08}"/>
              </a:ext>
            </a:extLst>
          </p:cNvPr>
          <p:cNvSpPr/>
          <p:nvPr/>
        </p:nvSpPr>
        <p:spPr>
          <a:xfrm flipH="1">
            <a:off x="1379325" y="5799695"/>
            <a:ext cx="362978" cy="56223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45073F-D6F0-364A-B390-2293DA6DA059}"/>
              </a:ext>
            </a:extLst>
          </p:cNvPr>
          <p:cNvSpPr/>
          <p:nvPr/>
        </p:nvSpPr>
        <p:spPr>
          <a:xfrm>
            <a:off x="8223420" y="4384846"/>
            <a:ext cx="1260389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Person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5D7E0-67D0-A547-9026-A2131A8B133B}"/>
              </a:ext>
            </a:extLst>
          </p:cNvPr>
          <p:cNvSpPr/>
          <p:nvPr/>
        </p:nvSpPr>
        <p:spPr>
          <a:xfrm>
            <a:off x="8106032" y="5795704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0DF8E995-E2C2-9442-8208-6ACB496A7B2F}"/>
              </a:ext>
            </a:extLst>
          </p:cNvPr>
          <p:cNvSpPr/>
          <p:nvPr/>
        </p:nvSpPr>
        <p:spPr>
          <a:xfrm rot="5400000">
            <a:off x="9397051" y="5026755"/>
            <a:ext cx="1548588" cy="112176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C212FFE9-438D-1846-92F3-DB878F2E894D}"/>
              </a:ext>
            </a:extLst>
          </p:cNvPr>
          <p:cNvSpPr/>
          <p:nvPr/>
        </p:nvSpPr>
        <p:spPr>
          <a:xfrm rot="5400000" flipH="1" flipV="1">
            <a:off x="6754993" y="5072931"/>
            <a:ext cx="1631667" cy="92315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A942A5-93C7-7445-9864-02DFD4D5A478}"/>
              </a:ext>
            </a:extLst>
          </p:cNvPr>
          <p:cNvSpPr/>
          <p:nvPr/>
        </p:nvSpPr>
        <p:spPr>
          <a:xfrm>
            <a:off x="6728253" y="3021550"/>
            <a:ext cx="1495167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84C48C-48F6-DC4B-A15B-DC91B3094EB1}"/>
              </a:ext>
            </a:extLst>
          </p:cNvPr>
          <p:cNvSpPr txBox="1"/>
          <p:nvPr/>
        </p:nvSpPr>
        <p:spPr>
          <a:xfrm>
            <a:off x="6264876" y="3966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048A81B5-AA24-D84A-AFF1-05BD20510572}"/>
              </a:ext>
            </a:extLst>
          </p:cNvPr>
          <p:cNvSpPr/>
          <p:nvPr/>
        </p:nvSpPr>
        <p:spPr>
          <a:xfrm rot="10800000">
            <a:off x="5374879" y="3104957"/>
            <a:ext cx="1062681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285C14-D617-0B40-8E23-D309C7D3077B}"/>
              </a:ext>
            </a:extLst>
          </p:cNvPr>
          <p:cNvSpPr/>
          <p:nvPr/>
        </p:nvSpPr>
        <p:spPr>
          <a:xfrm>
            <a:off x="3198601" y="5795702"/>
            <a:ext cx="725959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00D7001-66B4-5C4F-A3D1-17FB6ED16370}"/>
              </a:ext>
            </a:extLst>
          </p:cNvPr>
          <p:cNvSpPr/>
          <p:nvPr/>
        </p:nvSpPr>
        <p:spPr>
          <a:xfrm rot="10800000">
            <a:off x="2661338" y="6071028"/>
            <a:ext cx="470584" cy="43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AC5815-EFA1-A54C-915A-1FD37F49D2A3}"/>
              </a:ext>
            </a:extLst>
          </p:cNvPr>
          <p:cNvCxnSpPr/>
          <p:nvPr/>
        </p:nvCxnSpPr>
        <p:spPr>
          <a:xfrm>
            <a:off x="444843" y="4188941"/>
            <a:ext cx="10626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F8764F-01CD-C14F-AD61-797098EC387C}"/>
              </a:ext>
            </a:extLst>
          </p:cNvPr>
          <p:cNvCxnSpPr>
            <a:cxnSpLocks/>
          </p:cNvCxnSpPr>
          <p:nvPr/>
        </p:nvCxnSpPr>
        <p:spPr>
          <a:xfrm>
            <a:off x="5982471" y="4385472"/>
            <a:ext cx="0" cy="2026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AB500-3911-8B4E-8AAB-BAC775266D49}"/>
              </a:ext>
            </a:extLst>
          </p:cNvPr>
          <p:cNvSpPr txBox="1"/>
          <p:nvPr/>
        </p:nvSpPr>
        <p:spPr>
          <a:xfrm rot="16200000">
            <a:off x="-145090" y="2191080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EE24D-F88C-FE47-A356-8A9A6853BA38}"/>
              </a:ext>
            </a:extLst>
          </p:cNvPr>
          <p:cNvSpPr txBox="1"/>
          <p:nvPr/>
        </p:nvSpPr>
        <p:spPr>
          <a:xfrm rot="16200000">
            <a:off x="-208176" y="4970741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B3409-32AC-3C41-9C52-0B3D371C2227}"/>
              </a:ext>
            </a:extLst>
          </p:cNvPr>
          <p:cNvSpPr txBox="1"/>
          <p:nvPr/>
        </p:nvSpPr>
        <p:spPr>
          <a:xfrm rot="5400000">
            <a:off x="10517540" y="5338998"/>
            <a:ext cx="14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 Dream</a:t>
            </a:r>
          </a:p>
        </p:txBody>
      </p:sp>
    </p:spTree>
    <p:extLst>
      <p:ext uri="{BB962C8B-B14F-4D97-AF65-F5344CB8AC3E}">
        <p14:creationId xmlns:p14="http://schemas.microsoft.com/office/powerpoint/2010/main" val="1309254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AB36-4A58-5445-9290-62953DB7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Business Rule Translation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8D83FE4-EAC3-9F4E-9AD2-8CC8D34C16F2}"/>
              </a:ext>
            </a:extLst>
          </p:cNvPr>
          <p:cNvSpPr/>
          <p:nvPr/>
        </p:nvSpPr>
        <p:spPr>
          <a:xfrm>
            <a:off x="2826725" y="2508776"/>
            <a:ext cx="1819416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70315-639A-E241-9CF7-D1C2E895A246}"/>
              </a:ext>
            </a:extLst>
          </p:cNvPr>
          <p:cNvSpPr/>
          <p:nvPr/>
        </p:nvSpPr>
        <p:spPr>
          <a:xfrm>
            <a:off x="4771883" y="2426298"/>
            <a:ext cx="1795858" cy="183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03F54-47DD-FF4B-9B7F-87433E2FC50B}"/>
              </a:ext>
            </a:extLst>
          </p:cNvPr>
          <p:cNvSpPr/>
          <p:nvPr/>
        </p:nvSpPr>
        <p:spPr>
          <a:xfrm>
            <a:off x="3096894" y="5560924"/>
            <a:ext cx="1385501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9FE63-CCF1-6D4C-8C3A-0A1DA9B54B4E}"/>
              </a:ext>
            </a:extLst>
          </p:cNvPr>
          <p:cNvSpPr/>
          <p:nvPr/>
        </p:nvSpPr>
        <p:spPr>
          <a:xfrm>
            <a:off x="3223810" y="3635869"/>
            <a:ext cx="1131671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75A205-D0BA-6641-BC51-6F611FC32E40}"/>
              </a:ext>
            </a:extLst>
          </p:cNvPr>
          <p:cNvSpPr/>
          <p:nvPr/>
        </p:nvSpPr>
        <p:spPr>
          <a:xfrm>
            <a:off x="838200" y="2426298"/>
            <a:ext cx="1862782" cy="1836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Business Person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09A7520-B76F-204E-9AFC-A22A6506DE56}"/>
              </a:ext>
            </a:extLst>
          </p:cNvPr>
          <p:cNvSpPr/>
          <p:nvPr/>
        </p:nvSpPr>
        <p:spPr>
          <a:xfrm rot="10800000">
            <a:off x="2830202" y="3045444"/>
            <a:ext cx="1815938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DB5FD-DD7B-8044-A9A5-7AA4B366D175}"/>
              </a:ext>
            </a:extLst>
          </p:cNvPr>
          <p:cNvSpPr/>
          <p:nvPr/>
        </p:nvSpPr>
        <p:spPr>
          <a:xfrm rot="5400000">
            <a:off x="3350417" y="4753306"/>
            <a:ext cx="878453" cy="54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FBEAC-70FB-4341-B749-29E72F06256F}"/>
              </a:ext>
            </a:extLst>
          </p:cNvPr>
          <p:cNvSpPr/>
          <p:nvPr/>
        </p:nvSpPr>
        <p:spPr>
          <a:xfrm>
            <a:off x="7078894" y="2581479"/>
            <a:ext cx="4960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“hides” the 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Too much glue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Patterns and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Structured 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3E047-DAD8-AA44-89C5-1E2D0F03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0694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4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96B-5B87-7744-B78F-934F16D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F668DF-33A8-0D4E-98FD-3DA6F0F55C1E}"/>
              </a:ext>
            </a:extLst>
          </p:cNvPr>
          <p:cNvSpPr txBox="1">
            <a:spLocks/>
          </p:cNvSpPr>
          <p:nvPr/>
        </p:nvSpPr>
        <p:spPr>
          <a:xfrm>
            <a:off x="6882715" y="1690688"/>
            <a:ext cx="4798540" cy="428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been wrong before: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2014: AI in your apps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2016: Serverless all the things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2018: types &gt;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1E9F-5A37-4443-8546-9D0EDD64F629}"/>
              </a:ext>
            </a:extLst>
          </p:cNvPr>
          <p:cNvSpPr/>
          <p:nvPr/>
        </p:nvSpPr>
        <p:spPr>
          <a:xfrm>
            <a:off x="838200" y="5657504"/>
            <a:ext cx="10788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www.economist.com</a:t>
            </a:r>
            <a:r>
              <a:rPr lang="en-US" dirty="0"/>
              <a:t>/science-and-technology/2018/07/21/python-has-brought-computer-programming-to-a-vast-new-audience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9CEDB-DFA4-ED4C-9075-5A852B9E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3472543" cy="36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479-DEAC-A84F-BCEA-04E163D8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Business Rules…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5AA-3B89-FF47-B271-1D6CD6EB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2051"/>
          </a:xfrm>
        </p:spPr>
        <p:txBody>
          <a:bodyPr>
            <a:normAutofit/>
          </a:bodyPr>
          <a:lstStyle/>
          <a:p>
            <a:r>
              <a:rPr lang="en-US" i="1" dirty="0"/>
              <a:t>The rule must be understandable.</a:t>
            </a:r>
          </a:p>
          <a:p>
            <a:r>
              <a:rPr lang="en-US" i="1" dirty="0"/>
              <a:t>The rule must be about the business, not about either (a) a system that supports the business, or (b) a platform used to implement such a system.</a:t>
            </a:r>
          </a:p>
          <a:p>
            <a:r>
              <a:rPr lang="en-US" i="1" dirty="0"/>
              <a:t>The rule must be expressed in the language of the business, not in the language of either (a) a system or (b) a platform. </a:t>
            </a:r>
          </a:p>
          <a:p>
            <a:r>
              <a:rPr lang="en-US" i="1" dirty="0"/>
              <a:t>The rule must be under business jurisdiction.</a:t>
            </a:r>
          </a:p>
          <a:p>
            <a:r>
              <a:rPr lang="en-US" i="1" dirty="0"/>
              <a:t>The rule must tend to remove a degree of freedom.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9C10-C4A1-B643-9CB2-DDD151DA969C}"/>
              </a:ext>
            </a:extLst>
          </p:cNvPr>
          <p:cNvSpPr/>
          <p:nvPr/>
        </p:nvSpPr>
        <p:spPr>
          <a:xfrm>
            <a:off x="838200" y="620738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www.modernanalyst.com</a:t>
            </a:r>
            <a:r>
              <a:rPr lang="en-US" dirty="0"/>
              <a:t>/Resources/Articles/tabid/115/ID/1258/What-is-a-Business-</a:t>
            </a:r>
            <a:r>
              <a:rPr lang="en-US" dirty="0" err="1"/>
              <a:t>Rule.aspx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76FD-FB39-0C4E-8CC0-06EB92F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628"/>
          </a:xfrm>
        </p:spPr>
        <p:txBody>
          <a:bodyPr>
            <a:normAutofit/>
          </a:bodyPr>
          <a:lstStyle/>
          <a:p>
            <a:r>
              <a:rPr lang="en-US" sz="3600" dirty="0"/>
              <a:t>How do we implement business rules in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D5BF-DA9F-4640-BB3F-F8914B75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594743"/>
          </a:xfrm>
        </p:spPr>
        <p:txBody>
          <a:bodyPr/>
          <a:lstStyle/>
          <a:p>
            <a:r>
              <a:rPr lang="en-US" dirty="0"/>
              <a:t>Logical Conditions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this</a:t>
            </a:r>
            <a:r>
              <a:rPr lang="en-US" dirty="0"/>
              <a:t> then </a:t>
            </a:r>
            <a:r>
              <a:rPr lang="en-US" b="1" dirty="0"/>
              <a:t>that</a:t>
            </a:r>
            <a:r>
              <a:rPr lang="en-US" dirty="0"/>
              <a:t> else </a:t>
            </a:r>
            <a:r>
              <a:rPr lang="en-US" b="1" dirty="0"/>
              <a:t>other</a:t>
            </a:r>
          </a:p>
          <a:p>
            <a:pPr lvl="1"/>
            <a:r>
              <a:rPr lang="en-US" dirty="0"/>
              <a:t>switch case0, case1, default</a:t>
            </a:r>
          </a:p>
          <a:p>
            <a:endParaRPr lang="en-US" dirty="0"/>
          </a:p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Val Types: </a:t>
            </a:r>
            <a:r>
              <a:rPr lang="en-US" dirty="0" err="1"/>
              <a:t>CustomerId</a:t>
            </a:r>
            <a:r>
              <a:rPr lang="en-US" dirty="0"/>
              <a:t> is an int.</a:t>
            </a:r>
          </a:p>
          <a:p>
            <a:pPr lvl="1"/>
            <a:r>
              <a:rPr lang="en-US" dirty="0"/>
              <a:t>Ref Types: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37FDD-DE8A-C34C-904D-71C0334F4705}"/>
              </a:ext>
            </a:extLst>
          </p:cNvPr>
          <p:cNvSpPr/>
          <p:nvPr/>
        </p:nvSpPr>
        <p:spPr>
          <a:xfrm>
            <a:off x="2948683" y="4280173"/>
            <a:ext cx="3845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41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659-0035-144E-88D4-DB518A64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Have Logical 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BE8C-2AA9-9B44-9539-09D564DF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</a:t>
            </a:r>
          </a:p>
          <a:p>
            <a:pPr marL="457200" lvl="1" indent="0">
              <a:buNone/>
            </a:pPr>
            <a:r>
              <a:rPr lang="en-US" dirty="0"/>
              <a:t>Browser: human to </a:t>
            </a:r>
            <a:r>
              <a:rPr lang="en-US" dirty="0" err="1"/>
              <a:t>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Browser: </a:t>
            </a:r>
            <a:r>
              <a:rPr lang="en-US" dirty="0" err="1"/>
              <a:t>dom</a:t>
            </a:r>
            <a:r>
              <a:rPr lang="en-US" dirty="0"/>
              <a:t>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Alexia: voice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Native Mobile: human to control</a:t>
            </a:r>
          </a:p>
          <a:p>
            <a:pPr marL="457200" lvl="1" indent="0">
              <a:buNone/>
            </a:pPr>
            <a:r>
              <a:rPr lang="en-US" dirty="0"/>
              <a:t>Native Mobile: control to </a:t>
            </a:r>
            <a:r>
              <a:rPr lang="en-US" dirty="0" err="1"/>
              <a:t>json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Desktop: human to control</a:t>
            </a:r>
          </a:p>
          <a:p>
            <a:pPr marL="457200" lvl="1" indent="0">
              <a:buNone/>
            </a:pPr>
            <a:r>
              <a:rPr lang="en-US" dirty="0"/>
              <a:t>Desktop: control to xml/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poco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json</a:t>
            </a:r>
            <a:r>
              <a:rPr lang="en-US" dirty="0"/>
              <a:t> to </a:t>
            </a:r>
            <a:r>
              <a:rPr lang="en-US" dirty="0" err="1"/>
              <a:t>poco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poco</a:t>
            </a:r>
            <a:r>
              <a:rPr lang="en-US" dirty="0"/>
              <a:t> to datastore</a:t>
            </a:r>
          </a:p>
          <a:p>
            <a:pPr marL="457200" lvl="1" indent="0">
              <a:buNone/>
            </a:pPr>
            <a:r>
              <a:rPr lang="en-US" dirty="0"/>
              <a:t>Server: </a:t>
            </a:r>
            <a:r>
              <a:rPr lang="en-US" dirty="0" err="1"/>
              <a:t>poco</a:t>
            </a:r>
            <a:r>
              <a:rPr lang="en-US" dirty="0"/>
              <a:t> to </a:t>
            </a:r>
            <a:r>
              <a:rPr lang="en-US" dirty="0" err="1"/>
              <a:t>poco</a:t>
            </a:r>
            <a:r>
              <a:rPr lang="en-US" dirty="0"/>
              <a:t> (</a:t>
            </a:r>
            <a:r>
              <a:rPr lang="en-US" dirty="0" err="1"/>
              <a:t>Customer.IsValid</a:t>
            </a:r>
            <a:r>
              <a:rPr lang="en-US" dirty="0"/>
              <a:t>=true to </a:t>
            </a:r>
            <a:r>
              <a:rPr lang="en-US" dirty="0" err="1"/>
              <a:t>Customer.IsVald</a:t>
            </a:r>
            <a:r>
              <a:rPr lang="en-US" dirty="0"/>
              <a:t>=false)</a:t>
            </a:r>
          </a:p>
          <a:p>
            <a:r>
              <a:rPr lang="en-US" dirty="0"/>
              <a:t>Control Of Flow</a:t>
            </a:r>
          </a:p>
          <a:p>
            <a:pPr lvl="1"/>
            <a:r>
              <a:rPr lang="en-US" dirty="0"/>
              <a:t>If state == x, then this screen, else that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1833-D011-8242-AC0F-B39A9E2D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Data Transformations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DE6F-FF61-DE42-8636-3BDA55E8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97"/>
            <a:ext cx="10515600" cy="2974975"/>
          </a:xfrm>
        </p:spPr>
        <p:txBody>
          <a:bodyPr/>
          <a:lstStyle/>
          <a:p>
            <a:r>
              <a:rPr lang="en-US" dirty="0"/>
              <a:t>Form/ASP.NET validators</a:t>
            </a:r>
          </a:p>
          <a:p>
            <a:r>
              <a:rPr lang="en-US" dirty="0"/>
              <a:t>Java script validators</a:t>
            </a:r>
          </a:p>
          <a:p>
            <a:r>
              <a:rPr lang="en-US" dirty="0"/>
              <a:t>Business Layer (BAL)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Transform statements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6D427E-66D0-7740-857C-F25A582E0C13}"/>
              </a:ext>
            </a:extLst>
          </p:cNvPr>
          <p:cNvSpPr txBox="1">
            <a:spLocks/>
          </p:cNvSpPr>
          <p:nvPr/>
        </p:nvSpPr>
        <p:spPr>
          <a:xfrm>
            <a:off x="838200" y="4031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Does Control Of Flow Live?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E5269F-A461-294A-98FC-60993D0736E8}"/>
              </a:ext>
            </a:extLst>
          </p:cNvPr>
          <p:cNvSpPr txBox="1">
            <a:spLocks/>
          </p:cNvSpPr>
          <p:nvPr/>
        </p:nvSpPr>
        <p:spPr>
          <a:xfrm>
            <a:off x="838200" y="5170452"/>
            <a:ext cx="3261189" cy="111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Everywhere?</a:t>
            </a:r>
          </a:p>
          <a:p>
            <a:r>
              <a:rPr lang="en-US" dirty="0"/>
              <a:t>MVC, MVVM,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671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A262-E262-A444-B964-1642DFC0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A Type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70A3-9910-024C-8A6C-BBC5D235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constrain state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constrain behavior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B9178-EA8A-2C45-93BC-B1AA1F01F411}"/>
              </a:ext>
            </a:extLst>
          </p:cNvPr>
          <p:cNvSpPr/>
          <p:nvPr/>
        </p:nvSpPr>
        <p:spPr>
          <a:xfrm>
            <a:off x="1095910" y="2597869"/>
            <a:ext cx="3804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Person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7851-3A49-D94B-8B07-3126D792E8FC}"/>
              </a:ext>
            </a:extLst>
          </p:cNvPr>
          <p:cNvSpPr/>
          <p:nvPr/>
        </p:nvSpPr>
        <p:spPr>
          <a:xfrm>
            <a:off x="5554894" y="2597869"/>
            <a:ext cx="427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RegularCustomer</a:t>
            </a:r>
            <a:r>
              <a:rPr lang="en-US" dirty="0"/>
              <a:t>: Person  {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06AA-01DF-5244-94FA-7649B9413391}"/>
              </a:ext>
            </a:extLst>
          </p:cNvPr>
          <p:cNvSpPr/>
          <p:nvPr/>
        </p:nvSpPr>
        <p:spPr>
          <a:xfrm>
            <a:off x="5554894" y="3244200"/>
            <a:ext cx="427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ImportantCustomer</a:t>
            </a:r>
            <a:r>
              <a:rPr lang="en-US" dirty="0"/>
              <a:t>: Person  {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0CC2B-F260-FD42-BC16-A1CFEBEAB388}"/>
              </a:ext>
            </a:extLst>
          </p:cNvPr>
          <p:cNvSpPr/>
          <p:nvPr/>
        </p:nvSpPr>
        <p:spPr>
          <a:xfrm>
            <a:off x="1095909" y="4855445"/>
            <a:ext cx="380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ILogger</a:t>
            </a:r>
            <a:r>
              <a:rPr lang="en-US" dirty="0"/>
              <a:t>  {</a:t>
            </a:r>
          </a:p>
          <a:p>
            <a:r>
              <a:rPr lang="en-US" dirty="0"/>
              <a:t>void Log (string message);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4D558-8EDC-AD46-BB2F-BDA31DC9FAC6}"/>
              </a:ext>
            </a:extLst>
          </p:cNvPr>
          <p:cNvSpPr/>
          <p:nvPr/>
        </p:nvSpPr>
        <p:spPr>
          <a:xfrm>
            <a:off x="5554894" y="4572082"/>
            <a:ext cx="3804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SplunkLogger</a:t>
            </a:r>
            <a:r>
              <a:rPr lang="en-US" dirty="0"/>
              <a:t>  {</a:t>
            </a:r>
          </a:p>
          <a:p>
            <a:r>
              <a:rPr lang="en-US" dirty="0"/>
              <a:t>public void Log (string message){</a:t>
            </a:r>
          </a:p>
          <a:p>
            <a:r>
              <a:rPr lang="en-US" dirty="0"/>
              <a:t>//implementation here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555D-3CF2-3B4A-9FAD-E136E62C1D90}"/>
              </a:ext>
            </a:extLst>
          </p:cNvPr>
          <p:cNvCxnSpPr>
            <a:cxnSpLocks/>
          </p:cNvCxnSpPr>
          <p:nvPr/>
        </p:nvCxnSpPr>
        <p:spPr>
          <a:xfrm>
            <a:off x="838200" y="4263775"/>
            <a:ext cx="1010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AEA-5532-7D42-9263-CDC885BF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4BB7-777D-5149-A63A-10D5543C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042"/>
            <a:ext cx="3024883" cy="557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Imperative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E3DD1-4624-BC41-BF9D-3D7433806CBA}"/>
              </a:ext>
            </a:extLst>
          </p:cNvPr>
          <p:cNvSpPr/>
          <p:nvPr/>
        </p:nvSpPr>
        <p:spPr>
          <a:xfrm>
            <a:off x="3560852" y="1538464"/>
            <a:ext cx="3548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Person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 {get; set;}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9CE5D-4A0C-AA49-B423-0EE6989471DF}"/>
              </a:ext>
            </a:extLst>
          </p:cNvPr>
          <p:cNvSpPr txBox="1">
            <a:spLocks/>
          </p:cNvSpPr>
          <p:nvPr/>
        </p:nvSpPr>
        <p:spPr>
          <a:xfrm>
            <a:off x="800100" y="3719840"/>
            <a:ext cx="3024883" cy="5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OO 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265A0-10B6-3445-881D-EA3E1D5B8EA5}"/>
              </a:ext>
            </a:extLst>
          </p:cNvPr>
          <p:cNvSpPr/>
          <p:nvPr/>
        </p:nvSpPr>
        <p:spPr>
          <a:xfrm>
            <a:off x="838200" y="5987788"/>
            <a:ext cx="3929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ValidCustomer</a:t>
            </a:r>
            <a:r>
              <a:rPr lang="en-US" dirty="0"/>
              <a:t> : Customer {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B15A6-1300-7E4C-B0FA-5AB6181F8DF8}"/>
              </a:ext>
            </a:extLst>
          </p:cNvPr>
          <p:cNvSpPr/>
          <p:nvPr/>
        </p:nvSpPr>
        <p:spPr>
          <a:xfrm>
            <a:off x="6096000" y="5958459"/>
            <a:ext cx="450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InvalidCustomer</a:t>
            </a:r>
            <a:r>
              <a:rPr lang="en-US" dirty="0"/>
              <a:t> : Customer {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80BC8-C989-CF4F-8F65-494BAD2F97F8}"/>
              </a:ext>
            </a:extLst>
          </p:cNvPr>
          <p:cNvSpPr/>
          <p:nvPr/>
        </p:nvSpPr>
        <p:spPr>
          <a:xfrm>
            <a:off x="3992366" y="4147774"/>
            <a:ext cx="3426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Customer  {</a:t>
            </a:r>
          </a:p>
          <a:p>
            <a:r>
              <a:rPr lang="en-US" dirty="0"/>
              <a:t>public int Id { get; set; }</a:t>
            </a:r>
          </a:p>
          <a:p>
            <a:r>
              <a:rPr lang="en-US" dirty="0"/>
              <a:t>public string FirstName { get; set; }</a:t>
            </a:r>
          </a:p>
          <a:p>
            <a:r>
              <a:rPr lang="en-US" dirty="0"/>
              <a:t>public string LastName { get; set;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085FA7D9-A94E-2C4C-9A0F-AE1EDE7AEFF4}"/>
              </a:ext>
            </a:extLst>
          </p:cNvPr>
          <p:cNvSpPr/>
          <p:nvPr/>
        </p:nvSpPr>
        <p:spPr>
          <a:xfrm rot="10800000">
            <a:off x="2558265" y="4505219"/>
            <a:ext cx="1099335" cy="11198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EA33084-16D0-DD45-B16C-D5EA22FD26BB}"/>
              </a:ext>
            </a:extLst>
          </p:cNvPr>
          <p:cNvSpPr/>
          <p:nvPr/>
        </p:nvSpPr>
        <p:spPr>
          <a:xfrm rot="10800000" flipH="1">
            <a:off x="7552360" y="4435122"/>
            <a:ext cx="1014574" cy="11198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A88F6F-B321-3B48-9CE4-5C17B903D80D}"/>
              </a:ext>
            </a:extLst>
          </p:cNvPr>
          <p:cNvCxnSpPr/>
          <p:nvPr/>
        </p:nvCxnSpPr>
        <p:spPr>
          <a:xfrm>
            <a:off x="634578" y="3501549"/>
            <a:ext cx="1043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2279</Words>
  <Application>Microsoft Macintosh PowerPoint</Application>
  <PresentationFormat>Widescreen</PresentationFormat>
  <Paragraphs>453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Rethinking Business Rules:  From Creation to Code </vt:lpstr>
      <vt:lpstr>Agenda</vt:lpstr>
      <vt:lpstr>Business Rules: I Know One When I See One</vt:lpstr>
      <vt:lpstr>Good Business Rules…</vt:lpstr>
      <vt:lpstr>How do we implement business rules in software?</vt:lpstr>
      <vt:lpstr>Where Do You Have Logical Conditions?</vt:lpstr>
      <vt:lpstr>Where Do Data Transformations Live?</vt:lpstr>
      <vt:lpstr>How Do We Use A Type System?</vt:lpstr>
      <vt:lpstr>Constraining State</vt:lpstr>
      <vt:lpstr>Constraining Behavior</vt:lpstr>
      <vt:lpstr>Rules are also enforced by structured exception handling</vt:lpstr>
      <vt:lpstr>Wait… is null ref a business rule?</vt:lpstr>
      <vt:lpstr>Non Business Rules</vt:lpstr>
      <vt:lpstr>Section Wrap Up</vt:lpstr>
      <vt:lpstr>How Do We Make Sure A Rule Is Correct?</vt:lpstr>
      <vt:lpstr>Unit Tests</vt:lpstr>
      <vt:lpstr>“Complete” Rules</vt:lpstr>
      <vt:lpstr>Isolate Rules</vt:lpstr>
      <vt:lpstr>Readability is Important</vt:lpstr>
      <vt:lpstr>Section Wrap Up</vt:lpstr>
      <vt:lpstr>Rule Composition: Gluing them together</vt:lpstr>
      <vt:lpstr>Branching Logic</vt:lpstr>
      <vt:lpstr>Imperative Code</vt:lpstr>
      <vt:lpstr>OO Code: Chain of Command</vt:lpstr>
      <vt:lpstr>Functional Code</vt:lpstr>
      <vt:lpstr>Guarantee Correctness</vt:lpstr>
      <vt:lpstr>Functional Types</vt:lpstr>
      <vt:lpstr>Add a New Rule</vt:lpstr>
      <vt:lpstr>Add a New Rule</vt:lpstr>
      <vt:lpstr>How To Get It Right</vt:lpstr>
      <vt:lpstr>Readability: Classes</vt:lpstr>
      <vt:lpstr>Readability: Records</vt:lpstr>
      <vt:lpstr>Mutability V Immutability</vt:lpstr>
      <vt:lpstr>Types, Not Tests </vt:lpstr>
      <vt:lpstr>Lego V Glue</vt:lpstr>
      <vt:lpstr>Business Rules To Code</vt:lpstr>
      <vt:lpstr>Common Ways Business Rules Are Translated Into Software</vt:lpstr>
      <vt:lpstr>Proposal For Business Rule Translation</vt:lpstr>
      <vt:lpstr>Call To Action?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Lap Around Business Rules</dc:title>
  <dc:creator>James Dixon</dc:creator>
  <cp:lastModifiedBy>James Dixon</cp:lastModifiedBy>
  <cp:revision>126</cp:revision>
  <dcterms:created xsi:type="dcterms:W3CDTF">2018-07-19T20:28:40Z</dcterms:created>
  <dcterms:modified xsi:type="dcterms:W3CDTF">2018-08-02T13:40:50Z</dcterms:modified>
</cp:coreProperties>
</file>