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59" r:id="rId4"/>
    <p:sldId id="287" r:id="rId5"/>
    <p:sldId id="260" r:id="rId6"/>
    <p:sldId id="262" r:id="rId7"/>
    <p:sldId id="263" r:id="rId8"/>
    <p:sldId id="266" r:id="rId9"/>
    <p:sldId id="264" r:id="rId10"/>
    <p:sldId id="265" r:id="rId11"/>
    <p:sldId id="267" r:id="rId12"/>
    <p:sldId id="271" r:id="rId13"/>
    <p:sldId id="272" r:id="rId14"/>
    <p:sldId id="273" r:id="rId15"/>
    <p:sldId id="274" r:id="rId16"/>
    <p:sldId id="275" r:id="rId17"/>
    <p:sldId id="277" r:id="rId18"/>
    <p:sldId id="289" r:id="rId19"/>
    <p:sldId id="281" r:id="rId20"/>
    <p:sldId id="283" r:id="rId21"/>
    <p:sldId id="284" r:id="rId22"/>
    <p:sldId id="285" r:id="rId23"/>
    <p:sldId id="290" r:id="rId24"/>
    <p:sldId id="286" r:id="rId25"/>
    <p:sldId id="268" r:id="rId26"/>
    <p:sldId id="269" r:id="rId27"/>
    <p:sldId id="288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613D-E18E-44B6-857A-AC2DDBCA24D9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E3165-45AB-4037-9224-0248E734D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429000"/>
            <a:ext cx="84582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3619500" y="3162300"/>
            <a:ext cx="6019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4418012"/>
            <a:ext cx="84582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1371600"/>
            <a:ext cx="8686800" cy="15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2590800" cy="365125"/>
          </a:xfrm>
          <a:prstGeom prst="rect">
            <a:avLst/>
          </a:prstGeom>
        </p:spPr>
        <p:txBody>
          <a:bodyPr/>
          <a:lstStyle/>
          <a:p>
            <a:fld id="{F2F18457-9F9B-4EBA-BB05-DCDEB2BFEFA3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C910B-429B-4DE7-ACE1-AD71DF593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248400"/>
            <a:ext cx="9144000" cy="1588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457200" y="63246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Clear Lines Consulting</a:t>
            </a:r>
            <a:r>
              <a:rPr lang="en-US" sz="1200" baseline="0" dirty="0" smtClean="0">
                <a:solidFill>
                  <a:schemeClr val="bg1"/>
                </a:solidFill>
              </a:rPr>
              <a:t> </a:t>
            </a:r>
            <a:r>
              <a:rPr lang="en-US" sz="1200" baseline="0" dirty="0" smtClean="0">
                <a:solidFill>
                  <a:schemeClr val="bg1"/>
                </a:solidFill>
                <a:latin typeface="Calibri"/>
              </a:rPr>
              <a:t>· </a:t>
            </a:r>
            <a:r>
              <a:rPr lang="en-US" sz="1200" baseline="0" dirty="0" smtClean="0">
                <a:solidFill>
                  <a:schemeClr val="bg1"/>
                </a:solidFill>
              </a:rPr>
              <a:t>clear-lines.com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95800" y="6324600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Silicon Valley</a:t>
            </a:r>
            <a:r>
              <a:rPr lang="en-US" sz="1200" baseline="0" dirty="0" smtClean="0">
                <a:solidFill>
                  <a:schemeClr val="bg1"/>
                </a:solidFill>
              </a:rPr>
              <a:t> Code Camp </a:t>
            </a:r>
            <a:r>
              <a:rPr lang="en-US" sz="1200" dirty="0" smtClean="0">
                <a:solidFill>
                  <a:schemeClr val="bg1"/>
                </a:solidFill>
              </a:rPr>
              <a:t>2008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· </a:t>
            </a:r>
            <a:r>
              <a:rPr lang="en-US" sz="1200" dirty="0" smtClean="0">
                <a:solidFill>
                  <a:schemeClr val="bg1"/>
                </a:solidFill>
              </a:rPr>
              <a:t>Nov</a:t>
            </a:r>
            <a:r>
              <a:rPr lang="en-US" sz="1200" baseline="0" dirty="0" smtClean="0">
                <a:solidFill>
                  <a:schemeClr val="bg1"/>
                </a:solidFill>
              </a:rPr>
              <a:t>  8</a:t>
            </a:r>
            <a:r>
              <a:rPr lang="en-US" sz="1200" dirty="0" smtClean="0">
                <a:solidFill>
                  <a:schemeClr val="bg1"/>
                </a:solidFill>
              </a:rPr>
              <a:t>, 2008 </a:t>
            </a:r>
            <a:r>
              <a:rPr lang="en-US" sz="1200" dirty="0" smtClean="0">
                <a:solidFill>
                  <a:schemeClr val="bg1"/>
                </a:solidFill>
                <a:latin typeface="Calibri"/>
              </a:rPr>
              <a:t>· </a:t>
            </a:r>
            <a:fld id="{2F38FBE3-41F0-4D5D-87D3-D8810E81EFE4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for C# 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Red/Green/Refactor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Red: write a little test that doesn’t work, and perhaps doesn’t even compile at first</a:t>
            </a:r>
          </a:p>
          <a:p>
            <a:r>
              <a:rPr lang="en-US" dirty="0" smtClean="0"/>
              <a:t>Green: make the test work quickly, committing whatever sins necessary in the process</a:t>
            </a:r>
          </a:p>
          <a:p>
            <a:r>
              <a:rPr lang="en-US" dirty="0" smtClean="0"/>
              <a:t>Refactor: eliminate all of the duplication created in merely getting the test to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 the obvious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predictable</a:t>
            </a:r>
          </a:p>
          <a:p>
            <a:r>
              <a:rPr lang="en-US" dirty="0" smtClean="0"/>
              <a:t>Small steps</a:t>
            </a:r>
          </a:p>
          <a:p>
            <a:r>
              <a:rPr lang="en-US" dirty="0" smtClean="0"/>
              <a:t>Fully tested code from the get-go</a:t>
            </a:r>
          </a:p>
          <a:p>
            <a:r>
              <a:rPr lang="en-US" dirty="0" smtClean="0"/>
              <a:t>Very reassuring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in 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Monday morning, and…</a:t>
            </a:r>
            <a:endParaRPr lang="en-US" dirty="0"/>
          </a:p>
        </p:txBody>
      </p:sp>
      <p:pic>
        <p:nvPicPr>
          <p:cNvPr id="24578" name="Picture 2" descr="C:\Users\Mathias\Documents\Downloads\Dilber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2558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mission, if you accept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functionality to an existing application, to compute the distance between cities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math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assume that “the world is flat”</a:t>
            </a:r>
          </a:p>
          <a:p>
            <a:r>
              <a:rPr lang="en-US" dirty="0" smtClean="0"/>
              <a:t>Distance between 2 points:</a:t>
            </a:r>
          </a:p>
        </p:txBody>
      </p:sp>
      <p:sp>
        <p:nvSpPr>
          <p:cNvPr id="25602" name="AutoShape 2" descr="Test Driven Development: By Example (Addison-Wesley Signature Seri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3" name="Picture 3" descr="C:\Users\Mathias\Documents\Downloads\dista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124200"/>
            <a:ext cx="5461321" cy="795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seen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TestFixture</a:t>
            </a:r>
            <a:r>
              <a:rPr lang="en-US" dirty="0" smtClean="0"/>
              <a:t>], [Test], Assert</a:t>
            </a:r>
          </a:p>
          <a:p>
            <a:r>
              <a:rPr lang="en-US" dirty="0" smtClean="0"/>
              <a:t>One test at a time</a:t>
            </a:r>
          </a:p>
          <a:p>
            <a:r>
              <a:rPr lang="en-US" dirty="0" smtClean="0"/>
              <a:t>Write “as if” you had the feature done</a:t>
            </a:r>
          </a:p>
          <a:p>
            <a:r>
              <a:rPr lang="en-US" dirty="0" smtClean="0"/>
              <a:t>Write tests as “sentences”</a:t>
            </a:r>
          </a:p>
          <a:p>
            <a:r>
              <a:rPr lang="en-US" dirty="0" smtClean="0"/>
              <a:t>3 patterns</a:t>
            </a:r>
          </a:p>
          <a:p>
            <a:pPr lvl="1"/>
            <a:r>
              <a:rPr lang="en-US" dirty="0" smtClean="0"/>
              <a:t>Fake it ‘til you make it</a:t>
            </a:r>
          </a:p>
          <a:p>
            <a:pPr lvl="1"/>
            <a:r>
              <a:rPr lang="en-US" dirty="0" smtClean="0"/>
              <a:t>Obvious implementation</a:t>
            </a:r>
          </a:p>
          <a:p>
            <a:pPr lvl="1"/>
            <a:r>
              <a:rPr lang="en-US" dirty="0" smtClean="0"/>
              <a:t>Triangulate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seen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projects</a:t>
            </a:r>
          </a:p>
          <a:p>
            <a:r>
              <a:rPr lang="en-US" dirty="0" smtClean="0"/>
              <a:t>Debugging a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basic TDD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 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Mathias Brandewinder</a:t>
            </a:r>
          </a:p>
          <a:p>
            <a:pPr lvl="1"/>
            <a:r>
              <a:rPr lang="en-US" dirty="0" smtClean="0"/>
              <a:t>Background in business and quantitative analysis methods</a:t>
            </a:r>
          </a:p>
          <a:p>
            <a:pPr lvl="1"/>
            <a:r>
              <a:rPr lang="en-US" dirty="0" smtClean="0"/>
              <a:t>Develop in C#/.NET for the past 5 years</a:t>
            </a:r>
          </a:p>
          <a:p>
            <a:pPr lvl="1"/>
            <a:r>
              <a:rPr lang="en-US" dirty="0" smtClean="0"/>
              <a:t>Started my own business since over a year</a:t>
            </a:r>
          </a:p>
          <a:p>
            <a:r>
              <a:rPr lang="en-US" dirty="0" smtClean="0"/>
              <a:t>www.clear-lines.com/blog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classic useful test techniques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TestRow</a:t>
            </a:r>
            <a:endParaRPr lang="en-US" dirty="0" smtClean="0"/>
          </a:p>
          <a:p>
            <a:r>
              <a:rPr lang="en-US" dirty="0" smtClean="0"/>
              <a:t>Testing for exceptions</a:t>
            </a:r>
          </a:p>
          <a:p>
            <a:r>
              <a:rPr lang="en-US" dirty="0" smtClean="0"/>
              <a:t>Setup &amp; Teardown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“Subject under test” vs. Collaborators </a:t>
            </a:r>
          </a:p>
          <a:p>
            <a:r>
              <a:rPr lang="en-US" dirty="0" smtClean="0"/>
              <a:t>Mocks to simplify your life</a:t>
            </a:r>
          </a:p>
          <a:p>
            <a:pPr lvl="1"/>
            <a:r>
              <a:rPr lang="en-US" dirty="0" smtClean="0"/>
              <a:t>“Classicists”: by default, use the real thing</a:t>
            </a:r>
          </a:p>
          <a:p>
            <a:r>
              <a:rPr lang="en-US" dirty="0" smtClean="0"/>
              <a:t>Mocks, the dark side of design patterns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Mockists</a:t>
            </a:r>
            <a:r>
              <a:rPr lang="en-US" dirty="0" smtClean="0"/>
              <a:t>”: use Mocks in interactions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seen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the interaction of a class with another class, Mocks are a convenient way to “fake” the collaborator</a:t>
            </a:r>
          </a:p>
          <a:p>
            <a:r>
              <a:rPr lang="en-US" dirty="0" smtClean="0"/>
              <a:t>Focus on behavior and not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 and patterns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05400" y="3657600"/>
            <a:ext cx="2133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IStrategy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0" y="5105400"/>
            <a:ext cx="2133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StrategyB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24600" y="5105400"/>
            <a:ext cx="2133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StrategyA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Elbow Connector 9"/>
          <p:cNvCxnSpPr>
            <a:stCxn id="8" idx="0"/>
            <a:endCxn id="5" idx="2"/>
          </p:cNvCxnSpPr>
          <p:nvPr/>
        </p:nvCxnSpPr>
        <p:spPr>
          <a:xfrm rot="16200000" flipV="1">
            <a:off x="6362700" y="4076700"/>
            <a:ext cx="838200" cy="1219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0"/>
            <a:endCxn id="5" idx="2"/>
          </p:cNvCxnSpPr>
          <p:nvPr/>
        </p:nvCxnSpPr>
        <p:spPr>
          <a:xfrm rot="5400000" flipH="1" flipV="1">
            <a:off x="5105400" y="4038600"/>
            <a:ext cx="838200" cy="1295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90600" y="1828800"/>
            <a:ext cx="2133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MyClass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90600" y="3048000"/>
            <a:ext cx="2133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Strategy: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IStrategy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Elbow Connector 17"/>
          <p:cNvCxnSpPr>
            <a:stCxn id="16" idx="2"/>
            <a:endCxn id="17" idx="0"/>
          </p:cNvCxnSpPr>
          <p:nvPr/>
        </p:nvCxnSpPr>
        <p:spPr>
          <a:xfrm rot="5400000">
            <a:off x="1752600" y="27432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TDD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benefits of TDD?</a:t>
            </a:r>
          </a:p>
          <a:p>
            <a:r>
              <a:rPr lang="en-US" dirty="0" smtClean="0"/>
              <a:t>Does TDD slow you down?</a:t>
            </a:r>
          </a:p>
          <a:p>
            <a:r>
              <a:rPr lang="en-US" dirty="0" smtClean="0"/>
              <a:t>How much testing is enough?</a:t>
            </a:r>
          </a:p>
          <a:p>
            <a:r>
              <a:rPr lang="en-US" dirty="0" smtClean="0"/>
              <a:t>Does TDD mean no upfront design?</a:t>
            </a:r>
          </a:p>
          <a:p>
            <a:r>
              <a:rPr lang="en-US" dirty="0" smtClean="0"/>
              <a:t>What are good tests?</a:t>
            </a:r>
          </a:p>
          <a:p>
            <a:r>
              <a:rPr lang="en-US" dirty="0" smtClean="0"/>
              <a:t>Are TDD people terrorists?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contact me…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mathias.brandewinder@clear-lines.com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you to be able to start as you leave the room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Interactive: write code live</a:t>
            </a:r>
          </a:p>
          <a:p>
            <a:r>
              <a:rPr lang="en-US" dirty="0" smtClean="0"/>
              <a:t>Focus on C#</a:t>
            </a:r>
          </a:p>
          <a:p>
            <a:r>
              <a:rPr lang="en-US" dirty="0" smtClean="0"/>
              <a:t>Focus primarily on </a:t>
            </a:r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smtClean="0"/>
              <a:t>Covering also Visual Studio 2008 tools</a:t>
            </a:r>
          </a:p>
          <a:p>
            <a:r>
              <a:rPr lang="en-US" dirty="0" smtClean="0"/>
              <a:t>Assuming little or no background in TDD/unit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TDD?</a:t>
            </a:r>
          </a:p>
          <a:p>
            <a:r>
              <a:rPr lang="en-US" dirty="0" smtClean="0"/>
              <a:t>TDD in action: the basics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smtClean="0"/>
              <a:t>Using VS2008</a:t>
            </a:r>
          </a:p>
          <a:p>
            <a:r>
              <a:rPr lang="en-US" dirty="0" smtClean="0"/>
              <a:t>Less basic TDD</a:t>
            </a:r>
          </a:p>
          <a:p>
            <a:r>
              <a:rPr lang="en-US" dirty="0" smtClean="0"/>
              <a:t>Mocks</a:t>
            </a:r>
          </a:p>
          <a:p>
            <a:r>
              <a:rPr lang="en-US" dirty="0" smtClean="0"/>
              <a:t>Beyond TDD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development methodology</a:t>
            </a:r>
          </a:p>
          <a:p>
            <a:pPr lvl="1"/>
            <a:r>
              <a:rPr lang="en-US" dirty="0" smtClean="0"/>
              <a:t>Not a testing methodology</a:t>
            </a:r>
          </a:p>
          <a:p>
            <a:r>
              <a:rPr lang="en-US" dirty="0" smtClean="0"/>
              <a:t>Aims for “clean code that works, now”</a:t>
            </a:r>
          </a:p>
          <a:p>
            <a:r>
              <a:rPr lang="en-US" dirty="0" smtClean="0"/>
              <a:t>Write the test first, then the code which satisfies the test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Test-Driven Development By Example, Kent Beck (Addison Wesley)</a:t>
            </a:r>
          </a:p>
        </p:txBody>
      </p:sp>
      <p:sp>
        <p:nvSpPr>
          <p:cNvPr id="1026" name="AutoShape 2" descr="Test Driven Development: By Example (Addison-Wesley Signature Seri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Mathias\Documents\Downloads\TestDrivenDevelopmentByEx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new code only if an automated test has failed</a:t>
            </a:r>
          </a:p>
          <a:p>
            <a:r>
              <a:rPr lang="en-US" dirty="0" smtClean="0"/>
              <a:t>Eliminate duplication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495</Words>
  <Application>Microsoft Office PowerPoint</Application>
  <PresentationFormat>On-screen Show (4:3)</PresentationFormat>
  <Paragraphs>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Test-Driven Development</vt:lpstr>
      <vt:lpstr>Who I am</vt:lpstr>
      <vt:lpstr>My goal for today</vt:lpstr>
      <vt:lpstr>Approach</vt:lpstr>
      <vt:lpstr>The plan</vt:lpstr>
      <vt:lpstr>What is TDD?</vt:lpstr>
      <vt:lpstr>Test-Driven Development</vt:lpstr>
      <vt:lpstr>Source</vt:lpstr>
      <vt:lpstr>The rules</vt:lpstr>
      <vt:lpstr>Red/Green/Refactor</vt:lpstr>
      <vt:lpstr>Benefits: the obvious</vt:lpstr>
      <vt:lpstr>TDD in action</vt:lpstr>
      <vt:lpstr>It’s Monday morning, and…</vt:lpstr>
      <vt:lpstr>Your mission, if you accept it</vt:lpstr>
      <vt:lpstr>A quick math reminder</vt:lpstr>
      <vt:lpstr>Let’s get started!</vt:lpstr>
      <vt:lpstr>What have we seen so far?</vt:lpstr>
      <vt:lpstr>What have we seen so far?</vt:lpstr>
      <vt:lpstr>Less basic TDD</vt:lpstr>
      <vt:lpstr>Some classic useful test techniques</vt:lpstr>
      <vt:lpstr>Mocks</vt:lpstr>
      <vt:lpstr>Mocks</vt:lpstr>
      <vt:lpstr>What have we seen so far?</vt:lpstr>
      <vt:lpstr>Mocks and patterns</vt:lpstr>
      <vt:lpstr>Beyond TDD</vt:lpstr>
      <vt:lpstr>A few questions</vt:lpstr>
      <vt:lpstr>Questions?</vt:lpstr>
      <vt:lpstr>To contact me…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not use Excel?</dc:title>
  <dc:creator>Mathias Brandewinder</dc:creator>
  <cp:lastModifiedBy>Mathias</cp:lastModifiedBy>
  <cp:revision>52</cp:revision>
  <dcterms:created xsi:type="dcterms:W3CDTF">2008-04-04T07:33:03Z</dcterms:created>
  <dcterms:modified xsi:type="dcterms:W3CDTF">2008-11-10T22:09:28Z</dcterms:modified>
</cp:coreProperties>
</file>