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7" r:id="rId4"/>
    <p:sldId id="261" r:id="rId5"/>
    <p:sldId id="262" r:id="rId6"/>
    <p:sldId id="263" r:id="rId7"/>
    <p:sldId id="264" r:id="rId8"/>
    <p:sldId id="265" r:id="rId9"/>
    <p:sldId id="266" r:id="rId10"/>
    <p:sldId id="26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1"/>
            <p14:sldId id="262"/>
            <p14:sldId id="263"/>
            <p14:sldId id="264"/>
            <p14:sldId id="265"/>
            <p14:sldId id="266"/>
            <p14:sldId id="26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7"/>
    <p:restoredTop sz="94274"/>
  </p:normalViewPr>
  <p:slideViewPr>
    <p:cSldViewPr snapToGrid="0" snapToObjects="1">
      <p:cViewPr varScale="1">
        <p:scale>
          <a:sx n="123" d="100"/>
          <a:sy n="123"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4</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5</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10</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11/20/23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11/20/23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507260"/>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765464" y="3599007"/>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Tree>
    <p:extLst>
      <p:ext uri="{BB962C8B-B14F-4D97-AF65-F5344CB8AC3E}">
        <p14:creationId xmlns:p14="http://schemas.microsoft.com/office/powerpoint/2010/main" val="389759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82F3-8FCF-CA4E-BBB0-AE76F382D68F}"/>
              </a:ext>
            </a:extLst>
          </p:cNvPr>
          <p:cNvSpPr>
            <a:spLocks noGrp="1"/>
          </p:cNvSpPr>
          <p:nvPr>
            <p:ph type="title"/>
          </p:nvPr>
        </p:nvSpPr>
        <p:spPr/>
        <p:txBody>
          <a:bodyPr/>
          <a:lstStyle/>
          <a:p>
            <a:r>
              <a:rPr lang="en-US" dirty="0"/>
              <a:t>NHL Data</a:t>
            </a:r>
          </a:p>
        </p:txBody>
      </p:sp>
      <p:sp>
        <p:nvSpPr>
          <p:cNvPr id="3" name="Content Placeholder 2">
            <a:extLst>
              <a:ext uri="{FF2B5EF4-FFF2-40B4-BE49-F238E27FC236}">
                <a16:creationId xmlns:a16="http://schemas.microsoft.com/office/drawing/2014/main" id="{C6ADF72C-300B-F047-A7FB-1ECC13D18C71}"/>
              </a:ext>
            </a:extLst>
          </p:cNvPr>
          <p:cNvSpPr>
            <a:spLocks noGrp="1"/>
          </p:cNvSpPr>
          <p:nvPr>
            <p:ph idx="1"/>
          </p:nvPr>
        </p:nvSpPr>
        <p:spPr>
          <a:xfrm>
            <a:off x="838201" y="1825625"/>
            <a:ext cx="7443354" cy="4351338"/>
          </a:xfrm>
        </p:spPr>
        <p:txBody>
          <a:bodyPr>
            <a:normAutofit fontScale="92500" lnSpcReduction="20000"/>
          </a:bodyPr>
          <a:lstStyle/>
          <a:p>
            <a:r>
              <a:rPr lang="en-US" dirty="0"/>
              <a:t>Who is the best player in the league?</a:t>
            </a:r>
          </a:p>
          <a:p>
            <a:pPr marL="0" indent="0">
              <a:buNone/>
            </a:pPr>
            <a:endParaRPr lang="en-US" dirty="0"/>
          </a:p>
          <a:p>
            <a:r>
              <a:rPr lang="en-US" dirty="0"/>
              <a:t>Evolution of ML Models</a:t>
            </a:r>
          </a:p>
          <a:p>
            <a:pPr lvl="1"/>
            <a:r>
              <a:rPr lang="en-US" dirty="0"/>
              <a:t>Excel</a:t>
            </a:r>
          </a:p>
          <a:p>
            <a:pPr lvl="1"/>
            <a:r>
              <a:rPr lang="en-US" dirty="0"/>
              <a:t>Regression</a:t>
            </a:r>
          </a:p>
          <a:p>
            <a:pPr lvl="1"/>
            <a:r>
              <a:rPr lang="en-US" dirty="0"/>
              <a:t>Tree-Based</a:t>
            </a:r>
          </a:p>
          <a:p>
            <a:pPr lvl="1"/>
            <a:r>
              <a:rPr lang="en-US" dirty="0"/>
              <a:t>Neural Network</a:t>
            </a:r>
          </a:p>
          <a:p>
            <a:pPr lvl="1"/>
            <a:endParaRPr lang="en-US" dirty="0"/>
          </a:p>
          <a:p>
            <a:r>
              <a:rPr lang="en-US" dirty="0"/>
              <a:t>Dynamical Models</a:t>
            </a:r>
          </a:p>
          <a:p>
            <a:pPr lvl="1"/>
            <a:r>
              <a:rPr lang="en-US" dirty="0"/>
              <a:t>Score rate</a:t>
            </a:r>
          </a:p>
          <a:p>
            <a:pPr lvl="1"/>
            <a:endParaRPr lang="en-US" dirty="0"/>
          </a:p>
          <a:p>
            <a:r>
              <a:rPr lang="en-US" dirty="0"/>
              <a:t>Graph Databases</a:t>
            </a:r>
          </a:p>
          <a:p>
            <a:endParaRPr lang="en-US" dirty="0"/>
          </a:p>
        </p:txBody>
      </p:sp>
    </p:spTree>
    <p:extLst>
      <p:ext uri="{BB962C8B-B14F-4D97-AF65-F5344CB8AC3E}">
        <p14:creationId xmlns:p14="http://schemas.microsoft.com/office/powerpoint/2010/main" val="259685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Dynamical Models |&gt; Machine Learning</a:t>
            </a:r>
          </a:p>
          <a:p>
            <a:pPr lvl="1"/>
            <a:r>
              <a:rPr lang="en-US" dirty="0"/>
              <a:t>ODE/PDE/Stochastic Models</a:t>
            </a:r>
          </a:p>
          <a:p>
            <a:pPr lvl="1"/>
            <a:r>
              <a:rPr lang="en-US" dirty="0"/>
              <a:t>Regressions/Trees/Neural Networks</a:t>
            </a:r>
          </a:p>
          <a:p>
            <a:pPr lvl="1"/>
            <a:r>
              <a:rPr lang="en-US" dirty="0"/>
              <a:t>In Practice Using NHL Data</a:t>
            </a:r>
          </a:p>
          <a:p>
            <a:r>
              <a:rPr lang="en-US" dirty="0"/>
              <a:t>Considerations</a:t>
            </a:r>
          </a:p>
          <a:p>
            <a:pPr lvl="1"/>
            <a:r>
              <a:rPr lang="en-US" dirty="0"/>
              <a:t>What, in fact, is the machine “learning”</a:t>
            </a:r>
          </a:p>
          <a:p>
            <a:pPr lvl="1"/>
            <a:r>
              <a:rPr lang="en-US" dirty="0"/>
              <a:t>Does the Turing Test matter?</a:t>
            </a:r>
          </a:p>
          <a:p>
            <a:pPr lvl="1"/>
            <a:r>
              <a:rPr lang="en-US" dirty="0"/>
              <a:t>How can, and should, you use AI</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590-F56A-A34B-9B76-333275B59A73}"/>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EB66FE76-4674-E045-AB6A-1BD2C404B84D}"/>
              </a:ext>
            </a:extLst>
          </p:cNvPr>
          <p:cNvSpPr>
            <a:spLocks noGrp="1"/>
          </p:cNvSpPr>
          <p:nvPr>
            <p:ph idx="1"/>
          </p:nvPr>
        </p:nvSpPr>
        <p:spPr/>
        <p:txBody>
          <a:bodyPr/>
          <a:lstStyle/>
          <a:p>
            <a:r>
              <a:rPr lang="en-US" b="1" dirty="0"/>
              <a:t>Handling Noise and Uncertainty:</a:t>
            </a:r>
            <a:endParaRPr lang="en-US" dirty="0"/>
          </a:p>
          <a:p>
            <a:r>
              <a:rPr lang="en-US" b="1" dirty="0"/>
              <a:t>Dynamical Models:</a:t>
            </a:r>
            <a:r>
              <a:rPr lang="en-US" dirty="0"/>
              <a:t> These models can handle noise and uncertainty to some extent, but they may struggle with complex, high-dimensional data or situations where the underlying processes are not well understood.</a:t>
            </a:r>
          </a:p>
          <a:p>
            <a:r>
              <a:rPr lang="en-US" b="1" dirty="0"/>
              <a:t>Machine Learning Models:</a:t>
            </a:r>
            <a:r>
              <a:rPr lang="en-US" dirty="0"/>
              <a:t> Machine learning models can be robust to noisy data and can handle complex relationships in high-dimensional spaces. However, they might not perform well if the training data deviates significantly from the test data.</a:t>
            </a:r>
          </a:p>
          <a:p>
            <a:endParaRPr lang="en-US" dirty="0"/>
          </a:p>
        </p:txBody>
      </p:sp>
    </p:spTree>
    <p:extLst>
      <p:ext uri="{BB962C8B-B14F-4D97-AF65-F5344CB8AC3E}">
        <p14:creationId xmlns:p14="http://schemas.microsoft.com/office/powerpoint/2010/main" val="181198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8C0D-AA84-4746-A541-804C897DCDF3}"/>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0A63FC1A-9D8B-BA41-A08B-89D736AC7AB6}"/>
              </a:ext>
            </a:extLst>
          </p:cNvPr>
          <p:cNvSpPr>
            <a:spLocks noGrp="1"/>
          </p:cNvSpPr>
          <p:nvPr>
            <p:ph idx="1"/>
          </p:nvPr>
        </p:nvSpPr>
        <p:spPr/>
        <p:txBody>
          <a:bodyPr/>
          <a:lstStyle/>
          <a:p>
            <a:r>
              <a:rPr lang="en-US" b="1" dirty="0"/>
              <a:t>Training:</a:t>
            </a:r>
            <a:endParaRPr lang="en-US" dirty="0"/>
          </a:p>
          <a:p>
            <a:r>
              <a:rPr lang="en-US" b="1" dirty="0"/>
              <a:t>Dynamical Models:</a:t>
            </a:r>
            <a:r>
              <a:rPr lang="en-US" dirty="0"/>
              <a:t> Parameters of dynamical models are often determined through a process of fitting the model to observed data, but this process may involve more manual tuning and domain expertise.</a:t>
            </a:r>
          </a:p>
          <a:p>
            <a:r>
              <a:rPr lang="en-US" b="1" dirty="0"/>
              <a:t>Machine Learning Models:</a:t>
            </a:r>
            <a:r>
              <a:rPr lang="en-US" dirty="0"/>
              <a:t> Training machine learning models involves optimization algorithms that automatically adjust the model parameters to minimize a specified objective function, often based on the available training data.</a:t>
            </a:r>
          </a:p>
          <a:p>
            <a:endParaRPr lang="en-US" dirty="0"/>
          </a:p>
        </p:txBody>
      </p:sp>
    </p:spTree>
    <p:extLst>
      <p:ext uri="{BB962C8B-B14F-4D97-AF65-F5344CB8AC3E}">
        <p14:creationId xmlns:p14="http://schemas.microsoft.com/office/powerpoint/2010/main" val="379585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957E-36CD-1048-8F56-AA9FC7E459F4}"/>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0B85F44-9D69-A84D-889C-65FFCDD4F6A8}"/>
              </a:ext>
            </a:extLst>
          </p:cNvPr>
          <p:cNvSpPr>
            <a:spLocks noGrp="1"/>
          </p:cNvSpPr>
          <p:nvPr>
            <p:ph idx="1"/>
          </p:nvPr>
        </p:nvSpPr>
        <p:spPr/>
        <p:txBody>
          <a:bodyPr/>
          <a:lstStyle/>
          <a:p>
            <a:r>
              <a:rPr lang="en-US" b="1" dirty="0"/>
              <a:t>Applications:</a:t>
            </a:r>
            <a:endParaRPr lang="en-US" dirty="0"/>
          </a:p>
          <a:p>
            <a:r>
              <a:rPr lang="en-US" b="1" dirty="0"/>
              <a:t>Dynamical Models:</a:t>
            </a:r>
            <a:r>
              <a:rPr lang="en-US" dirty="0"/>
              <a:t> Commonly used in physics, engineering, and other domains where the underlying principles are well understood and can be explicitly modeled.</a:t>
            </a:r>
          </a:p>
          <a:p>
            <a:r>
              <a:rPr lang="en-US" b="1" dirty="0"/>
              <a:t>Machine Learning Models:</a:t>
            </a:r>
            <a:r>
              <a:rPr lang="en-US" dirty="0"/>
              <a:t> Widely used in various fields, especially when dealing with large datasets and complex patterns, such as image recognition, natural language processing, and recommendation systems.</a:t>
            </a:r>
          </a:p>
          <a:p>
            <a:endParaRPr lang="en-US" dirty="0"/>
          </a:p>
        </p:txBody>
      </p:sp>
    </p:spTree>
    <p:extLst>
      <p:ext uri="{BB962C8B-B14F-4D97-AF65-F5344CB8AC3E}">
        <p14:creationId xmlns:p14="http://schemas.microsoft.com/office/powerpoint/2010/main" val="3171210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634</Words>
  <Application>Microsoft Macintosh PowerPoint</Application>
  <PresentationFormat>Widescreen</PresentationFormat>
  <Paragraphs>62</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Machine Learning. Machine Learning.</vt:lpstr>
      <vt:lpstr>PowerPoint Presentation</vt:lpstr>
      <vt:lpstr>Agenda</vt:lpstr>
      <vt:lpstr>Dynamical Models versus Machine Learning</vt:lpstr>
      <vt:lpstr>Dynamical Models versus Machine Learning</vt:lpstr>
      <vt:lpstr>Dynamical Models versus Machine Learning</vt:lpstr>
      <vt:lpstr>Dynamical Models versus Machine Learning</vt:lpstr>
      <vt:lpstr>Dynamical Models versus Machine Learning</vt:lpstr>
      <vt:lpstr>Dynamical Models versus Machine Learning</vt:lpstr>
      <vt:lpstr>PowerPoint Presentation</vt:lpstr>
      <vt:lpstr>NHL Data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43</cp:revision>
  <dcterms:created xsi:type="dcterms:W3CDTF">2023-11-07T16:58:27Z</dcterms:created>
  <dcterms:modified xsi:type="dcterms:W3CDTF">2023-11-20T18:21:13Z</dcterms:modified>
</cp:coreProperties>
</file>