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0" r:id="rId3"/>
    <p:sldId id="257" r:id="rId4"/>
    <p:sldId id="261" r:id="rId5"/>
    <p:sldId id="262" r:id="rId6"/>
    <p:sldId id="263" r:id="rId7"/>
    <p:sldId id="264" r:id="rId8"/>
    <p:sldId id="265" r:id="rId9"/>
    <p:sldId id="266" r:id="rId10"/>
    <p:sldId id="258"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E2E151C-9FED-DB48-AF72-C358092C8EC5}">
          <p14:sldIdLst>
            <p14:sldId id="256"/>
            <p14:sldId id="260"/>
            <p14:sldId id="257"/>
            <p14:sldId id="261"/>
            <p14:sldId id="262"/>
            <p14:sldId id="263"/>
            <p14:sldId id="264"/>
            <p14:sldId id="265"/>
            <p14:sldId id="266"/>
            <p14:sldId id="258"/>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37"/>
    <p:restoredTop sz="94274"/>
  </p:normalViewPr>
  <p:slideViewPr>
    <p:cSldViewPr snapToGrid="0" snapToObjects="1">
      <p:cViewPr varScale="1">
        <p:scale>
          <a:sx n="123" d="100"/>
          <a:sy n="123" d="100"/>
        </p:scale>
        <p:origin x="4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07305-87E9-A64C-B2BE-A58D78C9716E}" type="datetimeFigureOut">
              <a:rPr lang="en-US" smtClean="0"/>
              <a:t>11/24/23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BE5CE0-1C9A-164D-8282-85E756D9A591}" type="slidenum">
              <a:rPr lang="en-US" smtClean="0"/>
              <a:t>‹#›</a:t>
            </a:fld>
            <a:endParaRPr lang="en-US"/>
          </a:p>
        </p:txBody>
      </p:sp>
    </p:spTree>
    <p:extLst>
      <p:ext uri="{BB962C8B-B14F-4D97-AF65-F5344CB8AC3E}">
        <p14:creationId xmlns:p14="http://schemas.microsoft.com/office/powerpoint/2010/main" val="3788262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ADD? HDD?</a:t>
            </a:r>
          </a:p>
        </p:txBody>
      </p:sp>
      <p:sp>
        <p:nvSpPr>
          <p:cNvPr id="4" name="Slide Number Placeholder 3"/>
          <p:cNvSpPr>
            <a:spLocks noGrp="1"/>
          </p:cNvSpPr>
          <p:nvPr>
            <p:ph type="sldNum" sz="quarter" idx="5"/>
          </p:nvPr>
        </p:nvSpPr>
        <p:spPr/>
        <p:txBody>
          <a:bodyPr/>
          <a:lstStyle/>
          <a:p>
            <a:fld id="{AEBE5CE0-1C9A-164D-8282-85E756D9A591}" type="slidenum">
              <a:rPr lang="en-US" smtClean="0"/>
              <a:t>1</a:t>
            </a:fld>
            <a:endParaRPr lang="en-US"/>
          </a:p>
        </p:txBody>
      </p:sp>
    </p:spTree>
    <p:extLst>
      <p:ext uri="{BB962C8B-B14F-4D97-AF65-F5344CB8AC3E}">
        <p14:creationId xmlns:p14="http://schemas.microsoft.com/office/powerpoint/2010/main" val="1951041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do time series to explain behavior over time</a:t>
            </a:r>
          </a:p>
        </p:txBody>
      </p:sp>
      <p:sp>
        <p:nvSpPr>
          <p:cNvPr id="4" name="Slide Number Placeholder 3"/>
          <p:cNvSpPr>
            <a:spLocks noGrp="1"/>
          </p:cNvSpPr>
          <p:nvPr>
            <p:ph type="sldNum" sz="quarter" idx="5"/>
          </p:nvPr>
        </p:nvSpPr>
        <p:spPr/>
        <p:txBody>
          <a:bodyPr/>
          <a:lstStyle/>
          <a:p>
            <a:fld id="{AEBE5CE0-1C9A-164D-8282-85E756D9A591}" type="slidenum">
              <a:rPr lang="en-US" smtClean="0"/>
              <a:t>4</a:t>
            </a:fld>
            <a:endParaRPr lang="en-US"/>
          </a:p>
        </p:txBody>
      </p:sp>
    </p:spTree>
    <p:extLst>
      <p:ext uri="{BB962C8B-B14F-4D97-AF65-F5344CB8AC3E}">
        <p14:creationId xmlns:p14="http://schemas.microsoft.com/office/powerpoint/2010/main" val="2839102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Reduce complexity – formulas start simple</a:t>
            </a:r>
          </a:p>
        </p:txBody>
      </p:sp>
      <p:sp>
        <p:nvSpPr>
          <p:cNvPr id="4" name="Slide Number Placeholder 3"/>
          <p:cNvSpPr>
            <a:spLocks noGrp="1"/>
          </p:cNvSpPr>
          <p:nvPr>
            <p:ph type="sldNum" sz="quarter" idx="5"/>
          </p:nvPr>
        </p:nvSpPr>
        <p:spPr/>
        <p:txBody>
          <a:bodyPr/>
          <a:lstStyle/>
          <a:p>
            <a:fld id="{AEBE5CE0-1C9A-164D-8282-85E756D9A591}" type="slidenum">
              <a:rPr lang="en-US" smtClean="0"/>
              <a:t>5</a:t>
            </a:fld>
            <a:endParaRPr lang="en-US"/>
          </a:p>
        </p:txBody>
      </p:sp>
    </p:spTree>
    <p:extLst>
      <p:ext uri="{BB962C8B-B14F-4D97-AF65-F5344CB8AC3E}">
        <p14:creationId xmlns:p14="http://schemas.microsoft.com/office/powerpoint/2010/main" val="1993382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Better To be Right?  Or be Useful?</a:t>
            </a:r>
          </a:p>
          <a:p>
            <a:endParaRPr lang="en-US" dirty="0"/>
          </a:p>
        </p:txBody>
      </p:sp>
      <p:sp>
        <p:nvSpPr>
          <p:cNvPr id="4" name="Slide Number Placeholder 3"/>
          <p:cNvSpPr>
            <a:spLocks noGrp="1"/>
          </p:cNvSpPr>
          <p:nvPr>
            <p:ph type="sldNum" sz="quarter" idx="5"/>
          </p:nvPr>
        </p:nvSpPr>
        <p:spPr/>
        <p:txBody>
          <a:bodyPr/>
          <a:lstStyle/>
          <a:p>
            <a:fld id="{AEBE5CE0-1C9A-164D-8282-85E756D9A591}" type="slidenum">
              <a:rPr lang="en-US" smtClean="0"/>
              <a:t>11</a:t>
            </a:fld>
            <a:endParaRPr lang="en-US"/>
          </a:p>
        </p:txBody>
      </p:sp>
    </p:spTree>
    <p:extLst>
      <p:ext uri="{BB962C8B-B14F-4D97-AF65-F5344CB8AC3E}">
        <p14:creationId xmlns:p14="http://schemas.microsoft.com/office/powerpoint/2010/main" val="3381889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99D65-BF00-C74C-898F-A7A4AAA1F5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B55CAE-C8F9-2549-A995-84FC1C7CEF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DB4506-8F24-004F-A311-E5D2E29BABE1}"/>
              </a:ext>
            </a:extLst>
          </p:cNvPr>
          <p:cNvSpPr>
            <a:spLocks noGrp="1"/>
          </p:cNvSpPr>
          <p:nvPr>
            <p:ph type="dt" sz="half" idx="10"/>
          </p:nvPr>
        </p:nvSpPr>
        <p:spPr/>
        <p:txBody>
          <a:bodyPr/>
          <a:lstStyle/>
          <a:p>
            <a:fld id="{3E6DC916-7C1B-2249-ABC7-C3F966B61A30}" type="datetimeFigureOut">
              <a:rPr lang="en-US" smtClean="0"/>
              <a:t>11/24/23</a:t>
            </a:fld>
            <a:endParaRPr lang="en-US"/>
          </a:p>
        </p:txBody>
      </p:sp>
      <p:sp>
        <p:nvSpPr>
          <p:cNvPr id="5" name="Footer Placeholder 4">
            <a:extLst>
              <a:ext uri="{FF2B5EF4-FFF2-40B4-BE49-F238E27FC236}">
                <a16:creationId xmlns:a16="http://schemas.microsoft.com/office/drawing/2014/main" id="{9996E51B-0961-2F47-8328-30C7CF98AA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EB8FA-552B-784F-BA5C-C69A5DE557B0}"/>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3546498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2DF91-0F1A-8F4F-9595-9A2D2E6D5C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76CFBA-6049-824F-8199-FD350539E95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D53DC-709D-3F45-8B0B-7CCBFE9BCF1D}"/>
              </a:ext>
            </a:extLst>
          </p:cNvPr>
          <p:cNvSpPr>
            <a:spLocks noGrp="1"/>
          </p:cNvSpPr>
          <p:nvPr>
            <p:ph type="dt" sz="half" idx="10"/>
          </p:nvPr>
        </p:nvSpPr>
        <p:spPr/>
        <p:txBody>
          <a:bodyPr/>
          <a:lstStyle/>
          <a:p>
            <a:fld id="{3E6DC916-7C1B-2249-ABC7-C3F966B61A30}" type="datetimeFigureOut">
              <a:rPr lang="en-US" smtClean="0"/>
              <a:t>11/24/23</a:t>
            </a:fld>
            <a:endParaRPr lang="en-US"/>
          </a:p>
        </p:txBody>
      </p:sp>
      <p:sp>
        <p:nvSpPr>
          <p:cNvPr id="5" name="Footer Placeholder 4">
            <a:extLst>
              <a:ext uri="{FF2B5EF4-FFF2-40B4-BE49-F238E27FC236}">
                <a16:creationId xmlns:a16="http://schemas.microsoft.com/office/drawing/2014/main" id="{D2F47F4B-0C4F-D440-9803-3151CED72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E6799E-7FF6-BA4B-A1AB-2283E34754AA}"/>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2255562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2259F-3F68-5242-BD43-E32EB6DD86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48B844-8C5B-CB41-BA04-EE0BACB6618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6331A-2B0F-034D-8D08-82251C5CDEA9}"/>
              </a:ext>
            </a:extLst>
          </p:cNvPr>
          <p:cNvSpPr>
            <a:spLocks noGrp="1"/>
          </p:cNvSpPr>
          <p:nvPr>
            <p:ph type="dt" sz="half" idx="10"/>
          </p:nvPr>
        </p:nvSpPr>
        <p:spPr/>
        <p:txBody>
          <a:bodyPr/>
          <a:lstStyle/>
          <a:p>
            <a:fld id="{3E6DC916-7C1B-2249-ABC7-C3F966B61A30}" type="datetimeFigureOut">
              <a:rPr lang="en-US" smtClean="0"/>
              <a:t>11/24/23</a:t>
            </a:fld>
            <a:endParaRPr lang="en-US"/>
          </a:p>
        </p:txBody>
      </p:sp>
      <p:sp>
        <p:nvSpPr>
          <p:cNvPr id="5" name="Footer Placeholder 4">
            <a:extLst>
              <a:ext uri="{FF2B5EF4-FFF2-40B4-BE49-F238E27FC236}">
                <a16:creationId xmlns:a16="http://schemas.microsoft.com/office/drawing/2014/main" id="{C450859C-BADA-9F40-B1E1-CF3D6C81F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BAC4BC-5CC9-9443-857A-CEEAE0A075C1}"/>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993683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AC732-68FF-7642-8699-0FCF8E45E2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93A1BE-DA2A-704F-B135-891F4448EB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AE4469-D258-6E4F-9135-F8C7740EA638}"/>
              </a:ext>
            </a:extLst>
          </p:cNvPr>
          <p:cNvSpPr>
            <a:spLocks noGrp="1"/>
          </p:cNvSpPr>
          <p:nvPr>
            <p:ph type="dt" sz="half" idx="10"/>
          </p:nvPr>
        </p:nvSpPr>
        <p:spPr/>
        <p:txBody>
          <a:bodyPr/>
          <a:lstStyle/>
          <a:p>
            <a:fld id="{3E6DC916-7C1B-2249-ABC7-C3F966B61A30}" type="datetimeFigureOut">
              <a:rPr lang="en-US" smtClean="0"/>
              <a:t>11/24/23</a:t>
            </a:fld>
            <a:endParaRPr lang="en-US"/>
          </a:p>
        </p:txBody>
      </p:sp>
      <p:sp>
        <p:nvSpPr>
          <p:cNvPr id="5" name="Footer Placeholder 4">
            <a:extLst>
              <a:ext uri="{FF2B5EF4-FFF2-40B4-BE49-F238E27FC236}">
                <a16:creationId xmlns:a16="http://schemas.microsoft.com/office/drawing/2014/main" id="{12B68488-CFAD-FC40-878A-0C8C5ED67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EC66A-9564-944B-A0D4-955F46981625}"/>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2864567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C8EE1-4F8A-C146-8F38-9A9F3FD718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545DA7-194C-8F4D-B0B4-36F5E29701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0934298-E91C-314B-B071-A8B39A98C5B3}"/>
              </a:ext>
            </a:extLst>
          </p:cNvPr>
          <p:cNvSpPr>
            <a:spLocks noGrp="1"/>
          </p:cNvSpPr>
          <p:nvPr>
            <p:ph type="dt" sz="half" idx="10"/>
          </p:nvPr>
        </p:nvSpPr>
        <p:spPr/>
        <p:txBody>
          <a:bodyPr/>
          <a:lstStyle/>
          <a:p>
            <a:fld id="{3E6DC916-7C1B-2249-ABC7-C3F966B61A30}" type="datetimeFigureOut">
              <a:rPr lang="en-US" smtClean="0"/>
              <a:t>11/24/23</a:t>
            </a:fld>
            <a:endParaRPr lang="en-US"/>
          </a:p>
        </p:txBody>
      </p:sp>
      <p:sp>
        <p:nvSpPr>
          <p:cNvPr id="5" name="Footer Placeholder 4">
            <a:extLst>
              <a:ext uri="{FF2B5EF4-FFF2-40B4-BE49-F238E27FC236}">
                <a16:creationId xmlns:a16="http://schemas.microsoft.com/office/drawing/2014/main" id="{F613F209-F2F2-9E49-A5AA-4965408D2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D2AC6-C979-8449-BDBA-C5D457D82094}"/>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3960898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98366-459E-5545-A0F7-C3F7C44449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EAF039-63D8-C841-A276-ADA0E1B970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DB5FB6-9704-B347-A902-748AAEF2925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C8EA08-D8F2-C042-A76B-6F3945B2225F}"/>
              </a:ext>
            </a:extLst>
          </p:cNvPr>
          <p:cNvSpPr>
            <a:spLocks noGrp="1"/>
          </p:cNvSpPr>
          <p:nvPr>
            <p:ph type="dt" sz="half" idx="10"/>
          </p:nvPr>
        </p:nvSpPr>
        <p:spPr/>
        <p:txBody>
          <a:bodyPr/>
          <a:lstStyle/>
          <a:p>
            <a:fld id="{3E6DC916-7C1B-2249-ABC7-C3F966B61A30}" type="datetimeFigureOut">
              <a:rPr lang="en-US" smtClean="0"/>
              <a:t>11/24/23</a:t>
            </a:fld>
            <a:endParaRPr lang="en-US"/>
          </a:p>
        </p:txBody>
      </p:sp>
      <p:sp>
        <p:nvSpPr>
          <p:cNvPr id="6" name="Footer Placeholder 5">
            <a:extLst>
              <a:ext uri="{FF2B5EF4-FFF2-40B4-BE49-F238E27FC236}">
                <a16:creationId xmlns:a16="http://schemas.microsoft.com/office/drawing/2014/main" id="{A9AD8C1D-8BA0-574C-ACD1-DE92FD38BD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F6676F-2810-7C43-9613-29018B6E62DE}"/>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1556074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B5EE9-63B3-3E4A-8FA2-94FE46CFA9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692B88-57FC-0F43-8BCB-CAE338AE3B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04FF35E-3E77-5D47-A973-BF01B0A8E1A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315923-7347-1B43-A053-9B476B1115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52707C-FB65-7B40-A6B2-7D6743F9D3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7BABDD-8D94-3D47-A7E4-C645859FE3A8}"/>
              </a:ext>
            </a:extLst>
          </p:cNvPr>
          <p:cNvSpPr>
            <a:spLocks noGrp="1"/>
          </p:cNvSpPr>
          <p:nvPr>
            <p:ph type="dt" sz="half" idx="10"/>
          </p:nvPr>
        </p:nvSpPr>
        <p:spPr/>
        <p:txBody>
          <a:bodyPr/>
          <a:lstStyle/>
          <a:p>
            <a:fld id="{3E6DC916-7C1B-2249-ABC7-C3F966B61A30}" type="datetimeFigureOut">
              <a:rPr lang="en-US" smtClean="0"/>
              <a:t>11/24/23</a:t>
            </a:fld>
            <a:endParaRPr lang="en-US"/>
          </a:p>
        </p:txBody>
      </p:sp>
      <p:sp>
        <p:nvSpPr>
          <p:cNvPr id="8" name="Footer Placeholder 7">
            <a:extLst>
              <a:ext uri="{FF2B5EF4-FFF2-40B4-BE49-F238E27FC236}">
                <a16:creationId xmlns:a16="http://schemas.microsoft.com/office/drawing/2014/main" id="{72586BD0-0813-B04D-92AE-DC1AB2CFCF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700F45-E977-354A-9EF3-2149CC21F7D6}"/>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118274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2A0AE-2104-1F49-9811-57BBFD2BA7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B5DFCB-7668-6442-9C6F-1BA51F1EDD4B}"/>
              </a:ext>
            </a:extLst>
          </p:cNvPr>
          <p:cNvSpPr>
            <a:spLocks noGrp="1"/>
          </p:cNvSpPr>
          <p:nvPr>
            <p:ph type="dt" sz="half" idx="10"/>
          </p:nvPr>
        </p:nvSpPr>
        <p:spPr/>
        <p:txBody>
          <a:bodyPr/>
          <a:lstStyle/>
          <a:p>
            <a:fld id="{3E6DC916-7C1B-2249-ABC7-C3F966B61A30}" type="datetimeFigureOut">
              <a:rPr lang="en-US" smtClean="0"/>
              <a:t>11/24/23</a:t>
            </a:fld>
            <a:endParaRPr lang="en-US"/>
          </a:p>
        </p:txBody>
      </p:sp>
      <p:sp>
        <p:nvSpPr>
          <p:cNvPr id="4" name="Footer Placeholder 3">
            <a:extLst>
              <a:ext uri="{FF2B5EF4-FFF2-40B4-BE49-F238E27FC236}">
                <a16:creationId xmlns:a16="http://schemas.microsoft.com/office/drawing/2014/main" id="{24A584BD-672C-434D-B366-D1D0E271DA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191224-2786-6F4C-8D95-2D29DF94FA04}"/>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3071386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8F66F0-55B1-AA4D-9983-E23D5FBA5B24}"/>
              </a:ext>
            </a:extLst>
          </p:cNvPr>
          <p:cNvSpPr>
            <a:spLocks noGrp="1"/>
          </p:cNvSpPr>
          <p:nvPr>
            <p:ph type="dt" sz="half" idx="10"/>
          </p:nvPr>
        </p:nvSpPr>
        <p:spPr/>
        <p:txBody>
          <a:bodyPr/>
          <a:lstStyle/>
          <a:p>
            <a:fld id="{3E6DC916-7C1B-2249-ABC7-C3F966B61A30}" type="datetimeFigureOut">
              <a:rPr lang="en-US" smtClean="0"/>
              <a:t>11/24/23</a:t>
            </a:fld>
            <a:endParaRPr lang="en-US"/>
          </a:p>
        </p:txBody>
      </p:sp>
      <p:sp>
        <p:nvSpPr>
          <p:cNvPr id="3" name="Footer Placeholder 2">
            <a:extLst>
              <a:ext uri="{FF2B5EF4-FFF2-40B4-BE49-F238E27FC236}">
                <a16:creationId xmlns:a16="http://schemas.microsoft.com/office/drawing/2014/main" id="{4023F32E-290A-E745-905F-15276CDC43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2192FB-53C0-DE46-9E21-39DA622E00EF}"/>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2530857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F30A-14DB-7649-9A16-6115CC837C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78C234-F6FD-AB41-8829-14CBCBF775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92AC59-35F6-F34B-AFEF-E32709E8E1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844DF9-7F0D-AD4A-AC46-67DC6510FC9D}"/>
              </a:ext>
            </a:extLst>
          </p:cNvPr>
          <p:cNvSpPr>
            <a:spLocks noGrp="1"/>
          </p:cNvSpPr>
          <p:nvPr>
            <p:ph type="dt" sz="half" idx="10"/>
          </p:nvPr>
        </p:nvSpPr>
        <p:spPr/>
        <p:txBody>
          <a:bodyPr/>
          <a:lstStyle/>
          <a:p>
            <a:fld id="{3E6DC916-7C1B-2249-ABC7-C3F966B61A30}" type="datetimeFigureOut">
              <a:rPr lang="en-US" smtClean="0"/>
              <a:t>11/24/23</a:t>
            </a:fld>
            <a:endParaRPr lang="en-US"/>
          </a:p>
        </p:txBody>
      </p:sp>
      <p:sp>
        <p:nvSpPr>
          <p:cNvPr id="6" name="Footer Placeholder 5">
            <a:extLst>
              <a:ext uri="{FF2B5EF4-FFF2-40B4-BE49-F238E27FC236}">
                <a16:creationId xmlns:a16="http://schemas.microsoft.com/office/drawing/2014/main" id="{DDF0547B-FF04-2944-A7BB-6A9B4173E5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C2E616-8BFD-764F-B303-20107F2E6162}"/>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2571137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BC1E8-1C7E-7143-AEBF-87C3874A7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6DE77C-C34C-1944-A5B2-12CC36C652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53F076-6DDF-D541-9ACD-0484CE6514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351181-F285-9D49-915A-168DEECF5298}"/>
              </a:ext>
            </a:extLst>
          </p:cNvPr>
          <p:cNvSpPr>
            <a:spLocks noGrp="1"/>
          </p:cNvSpPr>
          <p:nvPr>
            <p:ph type="dt" sz="half" idx="10"/>
          </p:nvPr>
        </p:nvSpPr>
        <p:spPr/>
        <p:txBody>
          <a:bodyPr/>
          <a:lstStyle/>
          <a:p>
            <a:fld id="{3E6DC916-7C1B-2249-ABC7-C3F966B61A30}" type="datetimeFigureOut">
              <a:rPr lang="en-US" smtClean="0"/>
              <a:t>11/24/23</a:t>
            </a:fld>
            <a:endParaRPr lang="en-US"/>
          </a:p>
        </p:txBody>
      </p:sp>
      <p:sp>
        <p:nvSpPr>
          <p:cNvPr id="6" name="Footer Placeholder 5">
            <a:extLst>
              <a:ext uri="{FF2B5EF4-FFF2-40B4-BE49-F238E27FC236}">
                <a16:creationId xmlns:a16="http://schemas.microsoft.com/office/drawing/2014/main" id="{4E82DE96-C24E-0E44-8781-69BCDA34AB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0D65AF-C7CB-0E4B-8CEA-4A2A24E0427D}"/>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159999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1F14AC-8EC9-244D-8AB5-B0EE19F58E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FF44D2-ADEF-0E40-8C5B-27B87BBE49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7F296-3390-3144-8F6A-B368C27985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6DC916-7C1B-2249-ABC7-C3F966B61A30}" type="datetimeFigureOut">
              <a:rPr lang="en-US" smtClean="0"/>
              <a:t>11/24/23</a:t>
            </a:fld>
            <a:endParaRPr lang="en-US"/>
          </a:p>
        </p:txBody>
      </p:sp>
      <p:sp>
        <p:nvSpPr>
          <p:cNvPr id="5" name="Footer Placeholder 4">
            <a:extLst>
              <a:ext uri="{FF2B5EF4-FFF2-40B4-BE49-F238E27FC236}">
                <a16:creationId xmlns:a16="http://schemas.microsoft.com/office/drawing/2014/main" id="{B5C4A578-275D-334C-8465-1902B6E263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A79243-D7AA-FE42-98A9-28D4D2B3FA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55A37F-9375-524A-8F4F-EBEA91F34A39}" type="slidenum">
              <a:rPr lang="en-US" smtClean="0"/>
              <a:t>‹#›</a:t>
            </a:fld>
            <a:endParaRPr lang="en-US"/>
          </a:p>
        </p:txBody>
      </p:sp>
    </p:spTree>
    <p:extLst>
      <p:ext uri="{BB962C8B-B14F-4D97-AF65-F5344CB8AC3E}">
        <p14:creationId xmlns:p14="http://schemas.microsoft.com/office/powerpoint/2010/main" val="3401354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4E6A2-A149-6D44-9B64-F8A25C4B0E85}"/>
              </a:ext>
            </a:extLst>
          </p:cNvPr>
          <p:cNvSpPr>
            <a:spLocks noGrp="1"/>
          </p:cNvSpPr>
          <p:nvPr>
            <p:ph type="ctrTitle"/>
          </p:nvPr>
        </p:nvSpPr>
        <p:spPr/>
        <p:txBody>
          <a:bodyPr/>
          <a:lstStyle/>
          <a:p>
            <a:r>
              <a:rPr lang="en-US" dirty="0"/>
              <a:t>Machine Learning. Machine Learning.</a:t>
            </a:r>
          </a:p>
        </p:txBody>
      </p:sp>
      <p:sp>
        <p:nvSpPr>
          <p:cNvPr id="3" name="Subtitle 2">
            <a:extLst>
              <a:ext uri="{FF2B5EF4-FFF2-40B4-BE49-F238E27FC236}">
                <a16:creationId xmlns:a16="http://schemas.microsoft.com/office/drawing/2014/main" id="{B89DE071-CE34-D047-9BC4-5C87DDAA5BC9}"/>
              </a:ext>
            </a:extLst>
          </p:cNvPr>
          <p:cNvSpPr>
            <a:spLocks noGrp="1"/>
          </p:cNvSpPr>
          <p:nvPr>
            <p:ph type="subTitle" idx="1"/>
          </p:nvPr>
        </p:nvSpPr>
        <p:spPr>
          <a:xfrm>
            <a:off x="1524000" y="3841029"/>
            <a:ext cx="9144000" cy="1655762"/>
          </a:xfrm>
        </p:spPr>
        <p:txBody>
          <a:bodyPr/>
          <a:lstStyle/>
          <a:p>
            <a:r>
              <a:rPr lang="en-US" dirty="0"/>
              <a:t>Jamie Dixon</a:t>
            </a:r>
          </a:p>
          <a:p>
            <a:r>
              <a:rPr lang="en-US" dirty="0"/>
              <a:t>30 Nov 2023</a:t>
            </a:r>
          </a:p>
        </p:txBody>
      </p:sp>
    </p:spTree>
    <p:extLst>
      <p:ext uri="{BB962C8B-B14F-4D97-AF65-F5344CB8AC3E}">
        <p14:creationId xmlns:p14="http://schemas.microsoft.com/office/powerpoint/2010/main" val="3449391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A82F3-8FCF-CA4E-BBB0-AE76F382D68F}"/>
              </a:ext>
            </a:extLst>
          </p:cNvPr>
          <p:cNvSpPr>
            <a:spLocks noGrp="1"/>
          </p:cNvSpPr>
          <p:nvPr>
            <p:ph type="title"/>
          </p:nvPr>
        </p:nvSpPr>
        <p:spPr/>
        <p:txBody>
          <a:bodyPr/>
          <a:lstStyle/>
          <a:p>
            <a:r>
              <a:rPr lang="en-US" dirty="0"/>
              <a:t>NHL Data</a:t>
            </a:r>
          </a:p>
        </p:txBody>
      </p:sp>
      <p:sp>
        <p:nvSpPr>
          <p:cNvPr id="3" name="Content Placeholder 2">
            <a:extLst>
              <a:ext uri="{FF2B5EF4-FFF2-40B4-BE49-F238E27FC236}">
                <a16:creationId xmlns:a16="http://schemas.microsoft.com/office/drawing/2014/main" id="{C6ADF72C-300B-F047-A7FB-1ECC13D18C71}"/>
              </a:ext>
            </a:extLst>
          </p:cNvPr>
          <p:cNvSpPr>
            <a:spLocks noGrp="1"/>
          </p:cNvSpPr>
          <p:nvPr>
            <p:ph idx="1"/>
          </p:nvPr>
        </p:nvSpPr>
        <p:spPr>
          <a:xfrm>
            <a:off x="838201" y="1825625"/>
            <a:ext cx="7443354" cy="4351338"/>
          </a:xfrm>
        </p:spPr>
        <p:txBody>
          <a:bodyPr>
            <a:normAutofit/>
          </a:bodyPr>
          <a:lstStyle/>
          <a:p>
            <a:r>
              <a:rPr lang="en-US" dirty="0"/>
              <a:t>Who is the best player in the league?</a:t>
            </a:r>
          </a:p>
          <a:p>
            <a:pPr lvl="1"/>
            <a:r>
              <a:rPr lang="en-US" dirty="0"/>
              <a:t>Simple Descriptive Statistics</a:t>
            </a:r>
          </a:p>
          <a:p>
            <a:r>
              <a:rPr lang="en-US" dirty="0"/>
              <a:t>Why is he the best player in the league?</a:t>
            </a:r>
          </a:p>
          <a:p>
            <a:pPr lvl="1"/>
            <a:r>
              <a:rPr lang="en-US" dirty="0"/>
              <a:t>Dynamical Models</a:t>
            </a:r>
          </a:p>
          <a:p>
            <a:pPr lvl="1"/>
            <a:r>
              <a:rPr lang="en-US" dirty="0"/>
              <a:t>ML Models</a:t>
            </a:r>
          </a:p>
          <a:p>
            <a:pPr lvl="2"/>
            <a:r>
              <a:rPr lang="en-US" dirty="0"/>
              <a:t>Regression</a:t>
            </a:r>
          </a:p>
          <a:p>
            <a:pPr lvl="2"/>
            <a:r>
              <a:rPr lang="en-US" dirty="0"/>
              <a:t>Tree-Based</a:t>
            </a:r>
          </a:p>
          <a:p>
            <a:pPr lvl="2"/>
            <a:r>
              <a:rPr lang="en-US"/>
              <a:t>Neural Network</a:t>
            </a:r>
            <a:endParaRPr lang="en-US" dirty="0"/>
          </a:p>
          <a:p>
            <a:r>
              <a:rPr lang="en-US" dirty="0"/>
              <a:t>Graph Databases</a:t>
            </a:r>
          </a:p>
          <a:p>
            <a:endParaRPr lang="en-US" dirty="0"/>
          </a:p>
        </p:txBody>
      </p:sp>
    </p:spTree>
    <p:extLst>
      <p:ext uri="{BB962C8B-B14F-4D97-AF65-F5344CB8AC3E}">
        <p14:creationId xmlns:p14="http://schemas.microsoft.com/office/powerpoint/2010/main" val="2596857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F0427-A106-224D-BC48-682CC45687CE}"/>
              </a:ext>
            </a:extLst>
          </p:cNvPr>
          <p:cNvSpPr>
            <a:spLocks noGrp="1"/>
          </p:cNvSpPr>
          <p:nvPr>
            <p:ph idx="1"/>
          </p:nvPr>
        </p:nvSpPr>
        <p:spPr>
          <a:xfrm>
            <a:off x="838200" y="1507260"/>
            <a:ext cx="10515600" cy="1229302"/>
          </a:xfrm>
        </p:spPr>
        <p:txBody>
          <a:bodyPr>
            <a:normAutofit lnSpcReduction="10000"/>
          </a:bodyPr>
          <a:lstStyle/>
          <a:p>
            <a:pPr marL="0" indent="0">
              <a:buNone/>
            </a:pPr>
            <a:r>
              <a:rPr lang="en-US" sz="4000" dirty="0"/>
              <a:t>All Models Are Wrong.  Some Are Useful. </a:t>
            </a:r>
          </a:p>
          <a:p>
            <a:pPr marL="0" indent="0">
              <a:buNone/>
            </a:pPr>
            <a:r>
              <a:rPr lang="en-US" sz="4000" dirty="0"/>
              <a:t>– George Box</a:t>
            </a:r>
          </a:p>
        </p:txBody>
      </p:sp>
      <p:sp>
        <p:nvSpPr>
          <p:cNvPr id="4" name="Content Placeholder 2">
            <a:extLst>
              <a:ext uri="{FF2B5EF4-FFF2-40B4-BE49-F238E27FC236}">
                <a16:creationId xmlns:a16="http://schemas.microsoft.com/office/drawing/2014/main" id="{DCE6C5CF-C395-504A-BA03-6E33FCFB4C3D}"/>
              </a:ext>
            </a:extLst>
          </p:cNvPr>
          <p:cNvSpPr txBox="1">
            <a:spLocks/>
          </p:cNvSpPr>
          <p:nvPr/>
        </p:nvSpPr>
        <p:spPr>
          <a:xfrm>
            <a:off x="838200" y="3599007"/>
            <a:ext cx="10515600" cy="574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5" name="Content Placeholder 2">
            <a:extLst>
              <a:ext uri="{FF2B5EF4-FFF2-40B4-BE49-F238E27FC236}">
                <a16:creationId xmlns:a16="http://schemas.microsoft.com/office/drawing/2014/main" id="{07F515EA-4100-2C4A-9B3B-63188A5C7181}"/>
              </a:ext>
            </a:extLst>
          </p:cNvPr>
          <p:cNvSpPr txBox="1">
            <a:spLocks/>
          </p:cNvSpPr>
          <p:nvPr/>
        </p:nvSpPr>
        <p:spPr>
          <a:xfrm>
            <a:off x="765464" y="3599007"/>
            <a:ext cx="10515600" cy="12293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a:t>Do Not Substitute Coding For Thinking.</a:t>
            </a:r>
          </a:p>
          <a:p>
            <a:pPr marL="0" indent="0">
              <a:buNone/>
            </a:pPr>
            <a:r>
              <a:rPr lang="en-US" sz="4000" dirty="0"/>
              <a:t>– Unattributed</a:t>
            </a:r>
          </a:p>
        </p:txBody>
      </p:sp>
    </p:spTree>
    <p:extLst>
      <p:ext uri="{BB962C8B-B14F-4D97-AF65-F5344CB8AC3E}">
        <p14:creationId xmlns:p14="http://schemas.microsoft.com/office/powerpoint/2010/main" val="3897595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E6A476-4924-AD42-99AF-053AEE36CEBC}"/>
              </a:ext>
            </a:extLst>
          </p:cNvPr>
          <p:cNvSpPr>
            <a:spLocks noGrp="1"/>
          </p:cNvSpPr>
          <p:nvPr>
            <p:ph idx="1"/>
          </p:nvPr>
        </p:nvSpPr>
        <p:spPr>
          <a:xfrm>
            <a:off x="838200" y="5351317"/>
            <a:ext cx="10515600" cy="825645"/>
          </a:xfrm>
        </p:spPr>
        <p:txBody>
          <a:bodyPr>
            <a:normAutofit lnSpcReduction="10000"/>
          </a:bodyPr>
          <a:lstStyle/>
          <a:p>
            <a:pPr marL="0" indent="0">
              <a:buNone/>
            </a:pPr>
            <a:r>
              <a:rPr lang="en-US" dirty="0"/>
              <a:t>https://</a:t>
            </a:r>
            <a:r>
              <a:rPr lang="en-US" dirty="0" err="1"/>
              <a:t>www.amazon.com</a:t>
            </a:r>
            <a:r>
              <a:rPr lang="en-US" dirty="0"/>
              <a:t>/Mastering-Machine-Learning-Jamie-Dixon/</a:t>
            </a:r>
            <a:r>
              <a:rPr lang="en-US" dirty="0" err="1"/>
              <a:t>dp</a:t>
            </a:r>
            <a:r>
              <a:rPr lang="en-US" dirty="0"/>
              <a:t>/1785888404</a:t>
            </a:r>
          </a:p>
        </p:txBody>
      </p:sp>
      <p:pic>
        <p:nvPicPr>
          <p:cNvPr id="5" name="Picture 4">
            <a:extLst>
              <a:ext uri="{FF2B5EF4-FFF2-40B4-BE49-F238E27FC236}">
                <a16:creationId xmlns:a16="http://schemas.microsoft.com/office/drawing/2014/main" id="{2FE4411E-6036-344F-A5FB-83DD10DF8757}"/>
              </a:ext>
            </a:extLst>
          </p:cNvPr>
          <p:cNvPicPr>
            <a:picLocks noChangeAspect="1"/>
          </p:cNvPicPr>
          <p:nvPr/>
        </p:nvPicPr>
        <p:blipFill>
          <a:blip r:embed="rId2"/>
          <a:stretch>
            <a:fillRect/>
          </a:stretch>
        </p:blipFill>
        <p:spPr>
          <a:xfrm>
            <a:off x="3766704" y="307109"/>
            <a:ext cx="4076700" cy="4851400"/>
          </a:xfrm>
          <a:prstGeom prst="rect">
            <a:avLst/>
          </a:prstGeom>
        </p:spPr>
      </p:pic>
    </p:spTree>
    <p:extLst>
      <p:ext uri="{BB962C8B-B14F-4D97-AF65-F5344CB8AC3E}">
        <p14:creationId xmlns:p14="http://schemas.microsoft.com/office/powerpoint/2010/main" val="1129305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FFAF0-D41A-C549-9F13-922B996D82D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962EB3D-F306-4948-A13E-13E234B8D3CC}"/>
              </a:ext>
            </a:extLst>
          </p:cNvPr>
          <p:cNvSpPr>
            <a:spLocks noGrp="1"/>
          </p:cNvSpPr>
          <p:nvPr>
            <p:ph idx="1"/>
          </p:nvPr>
        </p:nvSpPr>
        <p:spPr/>
        <p:txBody>
          <a:bodyPr/>
          <a:lstStyle/>
          <a:p>
            <a:r>
              <a:rPr lang="en-US" dirty="0"/>
              <a:t>Dynamical Models &amp;&amp; Machine Learning</a:t>
            </a:r>
          </a:p>
          <a:p>
            <a:pPr lvl="1"/>
            <a:r>
              <a:rPr lang="en-US" dirty="0"/>
              <a:t>ODE/PDE/Stochastic Models</a:t>
            </a:r>
          </a:p>
          <a:p>
            <a:pPr lvl="1"/>
            <a:r>
              <a:rPr lang="en-US" dirty="0"/>
              <a:t>Regressions/Trees/Neural Networks</a:t>
            </a:r>
          </a:p>
          <a:p>
            <a:pPr lvl="1"/>
            <a:r>
              <a:rPr lang="en-US" dirty="0"/>
              <a:t>Graph Databases</a:t>
            </a:r>
          </a:p>
          <a:p>
            <a:r>
              <a:rPr lang="en-US" dirty="0"/>
              <a:t>Considerations</a:t>
            </a:r>
          </a:p>
          <a:p>
            <a:pPr lvl="1"/>
            <a:r>
              <a:rPr lang="en-US" dirty="0"/>
              <a:t>What, in fact, is the machine “learning”</a:t>
            </a:r>
          </a:p>
          <a:p>
            <a:pPr lvl="1"/>
            <a:r>
              <a:rPr lang="en-US" dirty="0"/>
              <a:t>Does the Turing Test matter?</a:t>
            </a:r>
          </a:p>
          <a:p>
            <a:pPr lvl="1"/>
            <a:r>
              <a:rPr lang="en-US" dirty="0"/>
              <a:t>How can, and should, you use AI</a:t>
            </a:r>
          </a:p>
        </p:txBody>
      </p:sp>
    </p:spTree>
    <p:extLst>
      <p:ext uri="{BB962C8B-B14F-4D97-AF65-F5344CB8AC3E}">
        <p14:creationId xmlns:p14="http://schemas.microsoft.com/office/powerpoint/2010/main" val="3481201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2C1F-65EF-C248-8B11-21C24F6DFC8C}"/>
              </a:ext>
            </a:extLst>
          </p:cNvPr>
          <p:cNvSpPr>
            <a:spLocks noGrp="1"/>
          </p:cNvSpPr>
          <p:nvPr>
            <p:ph type="title"/>
          </p:nvPr>
        </p:nvSpPr>
        <p:spPr/>
        <p:txBody>
          <a:bodyPr/>
          <a:lstStyle/>
          <a:p>
            <a:r>
              <a:rPr lang="en-US" dirty="0"/>
              <a:t>Dynamical Models versus Machine Learning</a:t>
            </a:r>
          </a:p>
        </p:txBody>
      </p:sp>
      <p:sp>
        <p:nvSpPr>
          <p:cNvPr id="5" name="Content Placeholder 4">
            <a:extLst>
              <a:ext uri="{FF2B5EF4-FFF2-40B4-BE49-F238E27FC236}">
                <a16:creationId xmlns:a16="http://schemas.microsoft.com/office/drawing/2014/main" id="{715C661A-DFAD-1243-80D9-272B5ADD81FD}"/>
              </a:ext>
            </a:extLst>
          </p:cNvPr>
          <p:cNvSpPr>
            <a:spLocks noGrp="1"/>
          </p:cNvSpPr>
          <p:nvPr>
            <p:ph idx="1"/>
          </p:nvPr>
        </p:nvSpPr>
        <p:spPr/>
        <p:txBody>
          <a:bodyPr/>
          <a:lstStyle/>
          <a:p>
            <a:r>
              <a:rPr lang="en-US" b="1" dirty="0"/>
              <a:t>Modeling Philosophy:</a:t>
            </a:r>
            <a:endParaRPr lang="en-US" dirty="0"/>
          </a:p>
          <a:p>
            <a:r>
              <a:rPr lang="en-US" b="1" dirty="0"/>
              <a:t>Dynamical Models:</a:t>
            </a:r>
            <a:r>
              <a:rPr lang="en-US" dirty="0"/>
              <a:t> These models are based on a set of differential equations that describe how the variables of a system </a:t>
            </a:r>
            <a:r>
              <a:rPr lang="en-US" b="1" i="1" dirty="0">
                <a:solidFill>
                  <a:srgbClr val="FF0000"/>
                </a:solidFill>
              </a:rPr>
              <a:t>change over time</a:t>
            </a:r>
            <a:r>
              <a:rPr lang="en-US" dirty="0"/>
              <a:t>. Dynamical models are often derived from first principles or domain-specific knowledge about the underlying processes governing the system.</a:t>
            </a:r>
          </a:p>
          <a:p>
            <a:r>
              <a:rPr lang="en-US" b="1" dirty="0"/>
              <a:t>Machine Learning Models:</a:t>
            </a:r>
            <a:r>
              <a:rPr lang="en-US" dirty="0"/>
              <a:t> Machine learning models, on the other hand, learn patterns and relationships from data. They do not necessarily require explicit knowledge of the underlying processes and can capture complex patterns in the data.</a:t>
            </a:r>
          </a:p>
          <a:p>
            <a:endParaRPr lang="en-US" dirty="0"/>
          </a:p>
        </p:txBody>
      </p:sp>
    </p:spTree>
    <p:extLst>
      <p:ext uri="{BB962C8B-B14F-4D97-AF65-F5344CB8AC3E}">
        <p14:creationId xmlns:p14="http://schemas.microsoft.com/office/powerpoint/2010/main" val="706840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A729-C264-354A-ABD9-975ACDC13C61}"/>
              </a:ext>
            </a:extLst>
          </p:cNvPr>
          <p:cNvSpPr>
            <a:spLocks noGrp="1"/>
          </p:cNvSpPr>
          <p:nvPr>
            <p:ph type="title"/>
          </p:nvPr>
        </p:nvSpPr>
        <p:spPr/>
        <p:txBody>
          <a:bodyPr/>
          <a:lstStyle/>
          <a:p>
            <a:r>
              <a:rPr lang="en-US" dirty="0"/>
              <a:t>Dynamical Models versus Machine Learning</a:t>
            </a:r>
          </a:p>
        </p:txBody>
      </p:sp>
      <p:sp>
        <p:nvSpPr>
          <p:cNvPr id="3" name="Content Placeholder 2">
            <a:extLst>
              <a:ext uri="{FF2B5EF4-FFF2-40B4-BE49-F238E27FC236}">
                <a16:creationId xmlns:a16="http://schemas.microsoft.com/office/drawing/2014/main" id="{4798D76D-86DB-9641-93CA-1ADEBD76254D}"/>
              </a:ext>
            </a:extLst>
          </p:cNvPr>
          <p:cNvSpPr>
            <a:spLocks noGrp="1"/>
          </p:cNvSpPr>
          <p:nvPr>
            <p:ph idx="1"/>
          </p:nvPr>
        </p:nvSpPr>
        <p:spPr/>
        <p:txBody>
          <a:bodyPr/>
          <a:lstStyle/>
          <a:p>
            <a:r>
              <a:rPr lang="en-US" b="1" dirty="0"/>
              <a:t>Data vs. Theory:</a:t>
            </a:r>
            <a:endParaRPr lang="en-US" dirty="0"/>
          </a:p>
          <a:p>
            <a:r>
              <a:rPr lang="en-US" b="1" dirty="0"/>
              <a:t>Dynamical Models:</a:t>
            </a:r>
            <a:r>
              <a:rPr lang="en-US" dirty="0"/>
              <a:t> These models rely heavily on theoretical principles and </a:t>
            </a:r>
            <a:r>
              <a:rPr lang="en-US" b="1" dirty="0">
                <a:solidFill>
                  <a:srgbClr val="FF0000"/>
                </a:solidFill>
              </a:rPr>
              <a:t>domain knowledge</a:t>
            </a:r>
            <a:r>
              <a:rPr lang="en-US" dirty="0"/>
              <a:t>. They are designed based on an understanding of the underlying physics or dynamics of the system.</a:t>
            </a:r>
          </a:p>
          <a:p>
            <a:r>
              <a:rPr lang="en-US" b="1" dirty="0"/>
              <a:t>Machine Learning Models:</a:t>
            </a:r>
            <a:r>
              <a:rPr lang="en-US" dirty="0"/>
              <a:t> These models are data-driven and learn patterns directly from the data. They do not necessarily require a deep understanding of the underlying processes, making them more flexible in certain situations.</a:t>
            </a:r>
          </a:p>
          <a:p>
            <a:endParaRPr lang="en-US" dirty="0"/>
          </a:p>
        </p:txBody>
      </p:sp>
    </p:spTree>
    <p:extLst>
      <p:ext uri="{BB962C8B-B14F-4D97-AF65-F5344CB8AC3E}">
        <p14:creationId xmlns:p14="http://schemas.microsoft.com/office/powerpoint/2010/main" val="4106054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45AC-934B-CD47-A4C0-1DC0394ED715}"/>
              </a:ext>
            </a:extLst>
          </p:cNvPr>
          <p:cNvSpPr>
            <a:spLocks noGrp="1"/>
          </p:cNvSpPr>
          <p:nvPr>
            <p:ph type="title"/>
          </p:nvPr>
        </p:nvSpPr>
        <p:spPr/>
        <p:txBody>
          <a:bodyPr/>
          <a:lstStyle/>
          <a:p>
            <a:r>
              <a:rPr lang="en-US" dirty="0"/>
              <a:t>Dynamical Models versus Machine Learning</a:t>
            </a:r>
          </a:p>
        </p:txBody>
      </p:sp>
      <p:sp>
        <p:nvSpPr>
          <p:cNvPr id="3" name="Content Placeholder 2">
            <a:extLst>
              <a:ext uri="{FF2B5EF4-FFF2-40B4-BE49-F238E27FC236}">
                <a16:creationId xmlns:a16="http://schemas.microsoft.com/office/drawing/2014/main" id="{C81A72D1-8A20-124C-B63C-701FEF41115E}"/>
              </a:ext>
            </a:extLst>
          </p:cNvPr>
          <p:cNvSpPr>
            <a:spLocks noGrp="1"/>
          </p:cNvSpPr>
          <p:nvPr>
            <p:ph idx="1"/>
          </p:nvPr>
        </p:nvSpPr>
        <p:spPr/>
        <p:txBody>
          <a:bodyPr/>
          <a:lstStyle/>
          <a:p>
            <a:r>
              <a:rPr lang="en-US" b="1" dirty="0"/>
              <a:t>Interpretability:</a:t>
            </a:r>
            <a:endParaRPr lang="en-US" dirty="0"/>
          </a:p>
          <a:p>
            <a:r>
              <a:rPr lang="en-US" b="1" dirty="0"/>
              <a:t>Dynamical Models:</a:t>
            </a:r>
            <a:r>
              <a:rPr lang="en-US" dirty="0"/>
              <a:t> Dynamical models are often more interpretable because they are built on known principles. The parameters of the model usually have clear physical interpretations.</a:t>
            </a:r>
          </a:p>
          <a:p>
            <a:r>
              <a:rPr lang="en-US" b="1" dirty="0"/>
              <a:t>Machine Learning Models:</a:t>
            </a:r>
            <a:r>
              <a:rPr lang="en-US" dirty="0"/>
              <a:t> Many machine learning models, especially complex ones like deep neural networks, can be seen as </a:t>
            </a:r>
            <a:r>
              <a:rPr lang="en-US" b="1" dirty="0">
                <a:solidFill>
                  <a:srgbClr val="FF0000"/>
                </a:solidFill>
              </a:rPr>
              <a:t>"black boxes" </a:t>
            </a:r>
            <a:r>
              <a:rPr lang="en-US" dirty="0"/>
              <a:t>because it might be challenging to interpret how they arrive at a particular decision. Interpretability can be a challenge in certain applications.</a:t>
            </a:r>
          </a:p>
          <a:p>
            <a:endParaRPr lang="en-US" dirty="0"/>
          </a:p>
        </p:txBody>
      </p:sp>
    </p:spTree>
    <p:extLst>
      <p:ext uri="{BB962C8B-B14F-4D97-AF65-F5344CB8AC3E}">
        <p14:creationId xmlns:p14="http://schemas.microsoft.com/office/powerpoint/2010/main" val="745405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49590-F56A-A34B-9B76-333275B59A73}"/>
              </a:ext>
            </a:extLst>
          </p:cNvPr>
          <p:cNvSpPr>
            <a:spLocks noGrp="1"/>
          </p:cNvSpPr>
          <p:nvPr>
            <p:ph type="title"/>
          </p:nvPr>
        </p:nvSpPr>
        <p:spPr/>
        <p:txBody>
          <a:bodyPr/>
          <a:lstStyle/>
          <a:p>
            <a:r>
              <a:rPr lang="en-US" dirty="0"/>
              <a:t>Dynamical Models versus Machine Learning</a:t>
            </a:r>
          </a:p>
        </p:txBody>
      </p:sp>
      <p:sp>
        <p:nvSpPr>
          <p:cNvPr id="3" name="Content Placeholder 2">
            <a:extLst>
              <a:ext uri="{FF2B5EF4-FFF2-40B4-BE49-F238E27FC236}">
                <a16:creationId xmlns:a16="http://schemas.microsoft.com/office/drawing/2014/main" id="{EB66FE76-4674-E045-AB6A-1BD2C404B84D}"/>
              </a:ext>
            </a:extLst>
          </p:cNvPr>
          <p:cNvSpPr>
            <a:spLocks noGrp="1"/>
          </p:cNvSpPr>
          <p:nvPr>
            <p:ph idx="1"/>
          </p:nvPr>
        </p:nvSpPr>
        <p:spPr/>
        <p:txBody>
          <a:bodyPr/>
          <a:lstStyle/>
          <a:p>
            <a:r>
              <a:rPr lang="en-US" b="1" dirty="0"/>
              <a:t>Handling Noise and Uncertainty:</a:t>
            </a:r>
            <a:endParaRPr lang="en-US" dirty="0"/>
          </a:p>
          <a:p>
            <a:r>
              <a:rPr lang="en-US" b="1" dirty="0"/>
              <a:t>Dynamical Models:</a:t>
            </a:r>
            <a:r>
              <a:rPr lang="en-US" dirty="0"/>
              <a:t> These models can handle noise and uncertainty to some extent, but they may struggle with complex, high-dimensional data or situations where the underlying processes are not well understood.</a:t>
            </a:r>
          </a:p>
          <a:p>
            <a:r>
              <a:rPr lang="en-US" b="1" dirty="0"/>
              <a:t>Machine Learning Models:</a:t>
            </a:r>
            <a:r>
              <a:rPr lang="en-US" dirty="0"/>
              <a:t> Machine learning models can be robust to noisy data and can handle complex relationships in high-dimensional spaces. However, they might not perform well if the training data deviates significantly from the test data.</a:t>
            </a:r>
          </a:p>
          <a:p>
            <a:endParaRPr lang="en-US" dirty="0"/>
          </a:p>
        </p:txBody>
      </p:sp>
    </p:spTree>
    <p:extLst>
      <p:ext uri="{BB962C8B-B14F-4D97-AF65-F5344CB8AC3E}">
        <p14:creationId xmlns:p14="http://schemas.microsoft.com/office/powerpoint/2010/main" val="1811986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8C0D-AA84-4746-A541-804C897DCDF3}"/>
              </a:ext>
            </a:extLst>
          </p:cNvPr>
          <p:cNvSpPr>
            <a:spLocks noGrp="1"/>
          </p:cNvSpPr>
          <p:nvPr>
            <p:ph type="title"/>
          </p:nvPr>
        </p:nvSpPr>
        <p:spPr/>
        <p:txBody>
          <a:bodyPr/>
          <a:lstStyle/>
          <a:p>
            <a:r>
              <a:rPr lang="en-US" dirty="0"/>
              <a:t>Dynamical Models versus Machine Learning</a:t>
            </a:r>
          </a:p>
        </p:txBody>
      </p:sp>
      <p:sp>
        <p:nvSpPr>
          <p:cNvPr id="3" name="Content Placeholder 2">
            <a:extLst>
              <a:ext uri="{FF2B5EF4-FFF2-40B4-BE49-F238E27FC236}">
                <a16:creationId xmlns:a16="http://schemas.microsoft.com/office/drawing/2014/main" id="{0A63FC1A-9D8B-BA41-A08B-89D736AC7AB6}"/>
              </a:ext>
            </a:extLst>
          </p:cNvPr>
          <p:cNvSpPr>
            <a:spLocks noGrp="1"/>
          </p:cNvSpPr>
          <p:nvPr>
            <p:ph idx="1"/>
          </p:nvPr>
        </p:nvSpPr>
        <p:spPr/>
        <p:txBody>
          <a:bodyPr/>
          <a:lstStyle/>
          <a:p>
            <a:r>
              <a:rPr lang="en-US" b="1" dirty="0"/>
              <a:t>Training:</a:t>
            </a:r>
            <a:endParaRPr lang="en-US" dirty="0"/>
          </a:p>
          <a:p>
            <a:r>
              <a:rPr lang="en-US" b="1" dirty="0"/>
              <a:t>Dynamical Models:</a:t>
            </a:r>
            <a:r>
              <a:rPr lang="en-US" dirty="0"/>
              <a:t> Parameters of dynamical models are often determined through a process of fitting the model to observed data, but this process may involve more manual tuning and domain expertise.</a:t>
            </a:r>
          </a:p>
          <a:p>
            <a:r>
              <a:rPr lang="en-US" b="1" dirty="0"/>
              <a:t>Machine Learning Models:</a:t>
            </a:r>
            <a:r>
              <a:rPr lang="en-US" dirty="0"/>
              <a:t> Training machine learning models involves optimization algorithms that automatically adjust the model parameters to minimize a specified objective function, often based on the available training data.</a:t>
            </a:r>
          </a:p>
          <a:p>
            <a:endParaRPr lang="en-US" dirty="0"/>
          </a:p>
        </p:txBody>
      </p:sp>
    </p:spTree>
    <p:extLst>
      <p:ext uri="{BB962C8B-B14F-4D97-AF65-F5344CB8AC3E}">
        <p14:creationId xmlns:p14="http://schemas.microsoft.com/office/powerpoint/2010/main" val="3795859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6957E-36CD-1048-8F56-AA9FC7E459F4}"/>
              </a:ext>
            </a:extLst>
          </p:cNvPr>
          <p:cNvSpPr>
            <a:spLocks noGrp="1"/>
          </p:cNvSpPr>
          <p:nvPr>
            <p:ph type="title"/>
          </p:nvPr>
        </p:nvSpPr>
        <p:spPr/>
        <p:txBody>
          <a:bodyPr/>
          <a:lstStyle/>
          <a:p>
            <a:r>
              <a:rPr lang="en-US" dirty="0"/>
              <a:t>Dynamical Models versus Machine Learning</a:t>
            </a:r>
          </a:p>
        </p:txBody>
      </p:sp>
      <p:sp>
        <p:nvSpPr>
          <p:cNvPr id="3" name="Content Placeholder 2">
            <a:extLst>
              <a:ext uri="{FF2B5EF4-FFF2-40B4-BE49-F238E27FC236}">
                <a16:creationId xmlns:a16="http://schemas.microsoft.com/office/drawing/2014/main" id="{C0B85F44-9D69-A84D-889C-65FFCDD4F6A8}"/>
              </a:ext>
            </a:extLst>
          </p:cNvPr>
          <p:cNvSpPr>
            <a:spLocks noGrp="1"/>
          </p:cNvSpPr>
          <p:nvPr>
            <p:ph idx="1"/>
          </p:nvPr>
        </p:nvSpPr>
        <p:spPr/>
        <p:txBody>
          <a:bodyPr/>
          <a:lstStyle/>
          <a:p>
            <a:r>
              <a:rPr lang="en-US" b="1" dirty="0"/>
              <a:t>Applications:</a:t>
            </a:r>
            <a:endParaRPr lang="en-US" dirty="0"/>
          </a:p>
          <a:p>
            <a:r>
              <a:rPr lang="en-US" b="1" dirty="0"/>
              <a:t>Dynamical Models:</a:t>
            </a:r>
            <a:r>
              <a:rPr lang="en-US" dirty="0"/>
              <a:t> Commonly used in physics, engineering, and other domains where the underlying principles are well understood and can be explicitly modeled.</a:t>
            </a:r>
          </a:p>
          <a:p>
            <a:r>
              <a:rPr lang="en-US" b="1" dirty="0"/>
              <a:t>Machine Learning Models:</a:t>
            </a:r>
            <a:r>
              <a:rPr lang="en-US" dirty="0"/>
              <a:t> Widely used in various fields, especially when dealing with large datasets and complex patterns, such as image recognition, natural language processing, and recommendation systems.</a:t>
            </a:r>
          </a:p>
          <a:p>
            <a:endParaRPr lang="en-US" dirty="0"/>
          </a:p>
        </p:txBody>
      </p:sp>
    </p:spTree>
    <p:extLst>
      <p:ext uri="{BB962C8B-B14F-4D97-AF65-F5344CB8AC3E}">
        <p14:creationId xmlns:p14="http://schemas.microsoft.com/office/powerpoint/2010/main" val="3171210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610</TotalTime>
  <Words>639</Words>
  <Application>Microsoft Macintosh PowerPoint</Application>
  <PresentationFormat>Widescreen</PresentationFormat>
  <Paragraphs>59</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Machine Learning. Machine Learning.</vt:lpstr>
      <vt:lpstr>PowerPoint Presentation</vt:lpstr>
      <vt:lpstr>Agenda</vt:lpstr>
      <vt:lpstr>Dynamical Models versus Machine Learning</vt:lpstr>
      <vt:lpstr>Dynamical Models versus Machine Learning</vt:lpstr>
      <vt:lpstr>Dynamical Models versus Machine Learning</vt:lpstr>
      <vt:lpstr>Dynamical Models versus Machine Learning</vt:lpstr>
      <vt:lpstr>Dynamical Models versus Machine Learning</vt:lpstr>
      <vt:lpstr>Dynamical Models versus Machine Learning</vt:lpstr>
      <vt:lpstr>NHL Data</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45</cp:revision>
  <dcterms:created xsi:type="dcterms:W3CDTF">2023-11-07T16:58:27Z</dcterms:created>
  <dcterms:modified xsi:type="dcterms:W3CDTF">2023-11-24T18:02:25Z</dcterms:modified>
</cp:coreProperties>
</file>