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57" r:id="rId4"/>
    <p:sldId id="267" r:id="rId5"/>
    <p:sldId id="268" r:id="rId6"/>
    <p:sldId id="269" r:id="rId7"/>
    <p:sldId id="261" r:id="rId8"/>
    <p:sldId id="262" r:id="rId9"/>
    <p:sldId id="263"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7"/>
            <p14:sldId id="268"/>
            <p14:sldId id="269"/>
            <p14:sldId id="261"/>
            <p14:sldId id="262"/>
            <p14:sldId id="26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6"/>
    <p:restoredTop sz="94274"/>
  </p:normalViewPr>
  <p:slideViewPr>
    <p:cSldViewPr snapToGrid="0" snapToObjects="1">
      <p:cViewPr varScale="1">
        <p:scale>
          <a:sx n="123" d="100"/>
          <a:sy n="123"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4</a:t>
            </a:fld>
            <a:endParaRPr lang="en-US"/>
          </a:p>
        </p:txBody>
      </p:sp>
    </p:spTree>
    <p:extLst>
      <p:ext uri="{BB962C8B-B14F-4D97-AF65-F5344CB8AC3E}">
        <p14:creationId xmlns:p14="http://schemas.microsoft.com/office/powerpoint/2010/main" val="338188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7</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8</a:t>
            </a:fld>
            <a:endParaRPr lang="en-US"/>
          </a:p>
        </p:txBody>
      </p:sp>
    </p:spTree>
    <p:extLst>
      <p:ext uri="{BB962C8B-B14F-4D97-AF65-F5344CB8AC3E}">
        <p14:creationId xmlns:p14="http://schemas.microsoft.com/office/powerpoint/2010/main" val="199338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11/29/23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11/29/23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A8D3-F0C1-0B49-88A1-BE535DD798E1}"/>
              </a:ext>
            </a:extLst>
          </p:cNvPr>
          <p:cNvSpPr>
            <a:spLocks noGrp="1"/>
          </p:cNvSpPr>
          <p:nvPr>
            <p:ph type="title"/>
          </p:nvPr>
        </p:nvSpPr>
        <p:spPr/>
        <p:txBody>
          <a:bodyPr/>
          <a:lstStyle/>
          <a:p>
            <a:r>
              <a:rPr lang="en-US" dirty="0"/>
              <a:t>Architecture</a:t>
            </a:r>
          </a:p>
        </p:txBody>
      </p:sp>
      <p:sp>
        <p:nvSpPr>
          <p:cNvPr id="4" name="Manual Input 3">
            <a:extLst>
              <a:ext uri="{FF2B5EF4-FFF2-40B4-BE49-F238E27FC236}">
                <a16:creationId xmlns:a16="http://schemas.microsoft.com/office/drawing/2014/main" id="{55668E0A-98F9-364A-B2FF-5696616DA8DB}"/>
              </a:ext>
            </a:extLst>
          </p:cNvPr>
          <p:cNvSpPr/>
          <p:nvPr/>
        </p:nvSpPr>
        <p:spPr>
          <a:xfrm>
            <a:off x="849060" y="3569276"/>
            <a:ext cx="1312718" cy="1257300"/>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 name="Multidocument 4">
            <a:extLst>
              <a:ext uri="{FF2B5EF4-FFF2-40B4-BE49-F238E27FC236}">
                <a16:creationId xmlns:a16="http://schemas.microsoft.com/office/drawing/2014/main" id="{95F7055D-2340-414A-B93F-40545583D8E4}"/>
              </a:ext>
            </a:extLst>
          </p:cNvPr>
          <p:cNvSpPr/>
          <p:nvPr/>
        </p:nvSpPr>
        <p:spPr>
          <a:xfrm>
            <a:off x="8967355" y="958850"/>
            <a:ext cx="1724890" cy="142355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Diamond 5">
            <a:extLst>
              <a:ext uri="{FF2B5EF4-FFF2-40B4-BE49-F238E27FC236}">
                <a16:creationId xmlns:a16="http://schemas.microsoft.com/office/drawing/2014/main" id="{0C069E98-D572-824B-93B9-3BCB23886264}"/>
              </a:ext>
            </a:extLst>
          </p:cNvPr>
          <p:cNvSpPr/>
          <p:nvPr/>
        </p:nvSpPr>
        <p:spPr>
          <a:xfrm>
            <a:off x="9024503" y="3169226"/>
            <a:ext cx="1662546" cy="14027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7" name="Preparation 6">
            <a:extLst>
              <a:ext uri="{FF2B5EF4-FFF2-40B4-BE49-F238E27FC236}">
                <a16:creationId xmlns:a16="http://schemas.microsoft.com/office/drawing/2014/main" id="{ED4E309A-BB09-1144-BDA5-476C777EC724}"/>
              </a:ext>
            </a:extLst>
          </p:cNvPr>
          <p:cNvSpPr/>
          <p:nvPr/>
        </p:nvSpPr>
        <p:spPr>
          <a:xfrm>
            <a:off x="6128038" y="3340677"/>
            <a:ext cx="1610590" cy="12573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8" name="Data 7">
            <a:extLst>
              <a:ext uri="{FF2B5EF4-FFF2-40B4-BE49-F238E27FC236}">
                <a16:creationId xmlns:a16="http://schemas.microsoft.com/office/drawing/2014/main" id="{B4C1B0B1-0910-AD4D-BF83-883E4595314A}"/>
              </a:ext>
            </a:extLst>
          </p:cNvPr>
          <p:cNvSpPr/>
          <p:nvPr/>
        </p:nvSpPr>
        <p:spPr>
          <a:xfrm>
            <a:off x="3366472" y="3496540"/>
            <a:ext cx="1620982" cy="124690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9" name="Down Arrow 8">
            <a:extLst>
              <a:ext uri="{FF2B5EF4-FFF2-40B4-BE49-F238E27FC236}">
                <a16:creationId xmlns:a16="http://schemas.microsoft.com/office/drawing/2014/main" id="{7A17655C-984B-C946-8162-23528A87E633}"/>
              </a:ext>
            </a:extLst>
          </p:cNvPr>
          <p:cNvSpPr/>
          <p:nvPr/>
        </p:nvSpPr>
        <p:spPr>
          <a:xfrm>
            <a:off x="9679132" y="2382404"/>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35DDE121-5FFF-2B43-9785-559C1D42911C}"/>
              </a:ext>
            </a:extLst>
          </p:cNvPr>
          <p:cNvSpPr/>
          <p:nvPr/>
        </p:nvSpPr>
        <p:spPr>
          <a:xfrm rot="5400000">
            <a:off x="8230897" y="3596372"/>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6C0666AA-310E-FE48-88CE-1F693AC0D054}"/>
              </a:ext>
            </a:extLst>
          </p:cNvPr>
          <p:cNvSpPr/>
          <p:nvPr/>
        </p:nvSpPr>
        <p:spPr>
          <a:xfrm rot="16200000">
            <a:off x="257453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E4F5A636-A388-2647-A759-2E4ECF902F9E}"/>
              </a:ext>
            </a:extLst>
          </p:cNvPr>
          <p:cNvSpPr/>
          <p:nvPr/>
        </p:nvSpPr>
        <p:spPr>
          <a:xfrm rot="16200000">
            <a:off x="530604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18E1D6C4-676F-024B-90A6-17504C1CA953}"/>
              </a:ext>
            </a:extLst>
          </p:cNvPr>
          <p:cNvSpPr/>
          <p:nvPr/>
        </p:nvSpPr>
        <p:spPr>
          <a:xfrm rot="5400000">
            <a:off x="5306041" y="4017203"/>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A10599E0-631F-5B4F-8F28-E7C618A4C714}"/>
              </a:ext>
            </a:extLst>
          </p:cNvPr>
          <p:cNvSpPr/>
          <p:nvPr/>
        </p:nvSpPr>
        <p:spPr>
          <a:xfrm rot="5400000">
            <a:off x="2572867" y="4089940"/>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68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normAutofit/>
          </a:bodyPr>
          <a:lstStyle/>
          <a:p>
            <a:r>
              <a:rPr lang="en-US" dirty="0"/>
              <a:t>Considerations</a:t>
            </a:r>
          </a:p>
          <a:p>
            <a:r>
              <a:rPr lang="en-US" dirty="0"/>
              <a:t>Machine Learning </a:t>
            </a:r>
          </a:p>
          <a:p>
            <a:pPr lvl="1"/>
            <a:r>
              <a:rPr lang="en-US" dirty="0"/>
              <a:t>Regressions/Trees/Neural Networks</a:t>
            </a:r>
          </a:p>
          <a:p>
            <a:pPr lvl="1"/>
            <a:r>
              <a:rPr lang="en-US" dirty="0"/>
              <a:t>Improving Performance</a:t>
            </a:r>
          </a:p>
          <a:p>
            <a:r>
              <a:rPr lang="en-US" dirty="0"/>
              <a:t>Dynamical Models</a:t>
            </a:r>
          </a:p>
          <a:p>
            <a:pPr lvl="1"/>
            <a:r>
              <a:rPr lang="en-US" dirty="0"/>
              <a:t>ODE/PDE Models</a:t>
            </a:r>
          </a:p>
          <a:p>
            <a:pPr lvl="1"/>
            <a:r>
              <a:rPr lang="en-US" dirty="0"/>
              <a:t>Stochastic Models</a:t>
            </a:r>
          </a:p>
          <a:p>
            <a:r>
              <a:rPr lang="en-US" dirty="0"/>
              <a:t>Deploying To Prod</a:t>
            </a:r>
          </a:p>
          <a:p>
            <a:r>
              <a:rPr lang="en-US" dirty="0"/>
              <a:t>Graph Databases</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029278"/>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838200" y="2523693"/>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
        <p:nvSpPr>
          <p:cNvPr id="2" name="Rectangle 1">
            <a:extLst>
              <a:ext uri="{FF2B5EF4-FFF2-40B4-BE49-F238E27FC236}">
                <a16:creationId xmlns:a16="http://schemas.microsoft.com/office/drawing/2014/main" id="{C86EAFFA-17CC-F74D-A75A-8D91A7A73BFF}"/>
              </a:ext>
            </a:extLst>
          </p:cNvPr>
          <p:cNvSpPr/>
          <p:nvPr/>
        </p:nvSpPr>
        <p:spPr>
          <a:xfrm>
            <a:off x="405245" y="4364182"/>
            <a:ext cx="9840191" cy="1569660"/>
          </a:xfrm>
          <a:prstGeom prst="rect">
            <a:avLst/>
          </a:prstGeom>
        </p:spPr>
        <p:txBody>
          <a:bodyPr wrap="square">
            <a:spAutoFit/>
          </a:bodyPr>
          <a:lstStyle/>
          <a:p>
            <a:pPr marL="914400" lvl="1" indent="-457200">
              <a:buFont typeface="Arial" panose="020B0604020202020204" pitchFamily="34" charset="0"/>
              <a:buChar char="•"/>
            </a:pPr>
            <a:r>
              <a:rPr lang="en-US" sz="3200" dirty="0"/>
              <a:t>What, in fact, is the machine “learning”</a:t>
            </a:r>
          </a:p>
          <a:p>
            <a:pPr marL="914400" lvl="1" indent="-457200">
              <a:buFont typeface="Arial" panose="020B0604020202020204" pitchFamily="34" charset="0"/>
              <a:buChar char="•"/>
            </a:pPr>
            <a:r>
              <a:rPr lang="en-US" sz="3200" dirty="0"/>
              <a:t>Does the Turing Test matter?</a:t>
            </a:r>
          </a:p>
          <a:p>
            <a:pPr marL="914400" lvl="1" indent="-457200">
              <a:buFont typeface="Arial" panose="020B0604020202020204" pitchFamily="34" charset="0"/>
              <a:buChar char="•"/>
            </a:pPr>
            <a:r>
              <a:rPr lang="en-US" sz="3200" dirty="0"/>
              <a:t>AL v NI</a:t>
            </a:r>
          </a:p>
        </p:txBody>
      </p:sp>
    </p:spTree>
    <p:extLst>
      <p:ext uri="{BB962C8B-B14F-4D97-AF65-F5344CB8AC3E}">
        <p14:creationId xmlns:p14="http://schemas.microsoft.com/office/powerpoint/2010/main" val="389759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A4D-A40C-114A-A012-EDDF50DD3D0A}"/>
              </a:ext>
            </a:extLst>
          </p:cNvPr>
          <p:cNvSpPr>
            <a:spLocks noGrp="1"/>
          </p:cNvSpPr>
          <p:nvPr>
            <p:ph type="title"/>
          </p:nvPr>
        </p:nvSpPr>
        <p:spPr/>
        <p:txBody>
          <a:bodyPr/>
          <a:lstStyle/>
          <a:p>
            <a:r>
              <a:rPr lang="en-US" dirty="0"/>
              <a:t>Improving Performance</a:t>
            </a:r>
          </a:p>
        </p:txBody>
      </p:sp>
      <p:graphicFrame>
        <p:nvGraphicFramePr>
          <p:cNvPr id="5" name="Table 4">
            <a:extLst>
              <a:ext uri="{FF2B5EF4-FFF2-40B4-BE49-F238E27FC236}">
                <a16:creationId xmlns:a16="http://schemas.microsoft.com/office/drawing/2014/main" id="{C17CA01D-8520-B041-BAF9-1C9F9B7F6A46}"/>
              </a:ext>
            </a:extLst>
          </p:cNvPr>
          <p:cNvGraphicFramePr>
            <a:graphicFrameLocks noGrp="1"/>
          </p:cNvGraphicFramePr>
          <p:nvPr>
            <p:extLst>
              <p:ext uri="{D42A27DB-BD31-4B8C-83A1-F6EECF244321}">
                <p14:modId xmlns:p14="http://schemas.microsoft.com/office/powerpoint/2010/main" val="20161590"/>
              </p:ext>
            </p:extLst>
          </p:nvPr>
        </p:nvGraphicFramePr>
        <p:xfrm>
          <a:off x="5579918" y="2449224"/>
          <a:ext cx="5912424" cy="3411252"/>
        </p:xfrm>
        <a:graphic>
          <a:graphicData uri="http://schemas.openxmlformats.org/drawingml/2006/table">
            <a:tbl>
              <a:tblPr>
                <a:tableStyleId>{5C22544A-7EE6-4342-B048-85BDC9FD1C3A}</a:tableStyleId>
              </a:tblPr>
              <a:tblGrid>
                <a:gridCol w="985404">
                  <a:extLst>
                    <a:ext uri="{9D8B030D-6E8A-4147-A177-3AD203B41FA5}">
                      <a16:colId xmlns:a16="http://schemas.microsoft.com/office/drawing/2014/main" val="2718979211"/>
                    </a:ext>
                  </a:extLst>
                </a:gridCol>
                <a:gridCol w="985404">
                  <a:extLst>
                    <a:ext uri="{9D8B030D-6E8A-4147-A177-3AD203B41FA5}">
                      <a16:colId xmlns:a16="http://schemas.microsoft.com/office/drawing/2014/main" val="2213538308"/>
                    </a:ext>
                  </a:extLst>
                </a:gridCol>
                <a:gridCol w="985404">
                  <a:extLst>
                    <a:ext uri="{9D8B030D-6E8A-4147-A177-3AD203B41FA5}">
                      <a16:colId xmlns:a16="http://schemas.microsoft.com/office/drawing/2014/main" val="1438183783"/>
                    </a:ext>
                  </a:extLst>
                </a:gridCol>
                <a:gridCol w="985404">
                  <a:extLst>
                    <a:ext uri="{9D8B030D-6E8A-4147-A177-3AD203B41FA5}">
                      <a16:colId xmlns:a16="http://schemas.microsoft.com/office/drawing/2014/main" val="1531371231"/>
                    </a:ext>
                  </a:extLst>
                </a:gridCol>
                <a:gridCol w="985404">
                  <a:extLst>
                    <a:ext uri="{9D8B030D-6E8A-4147-A177-3AD203B41FA5}">
                      <a16:colId xmlns:a16="http://schemas.microsoft.com/office/drawing/2014/main" val="3928094079"/>
                    </a:ext>
                  </a:extLst>
                </a:gridCol>
                <a:gridCol w="985404">
                  <a:extLst>
                    <a:ext uri="{9D8B030D-6E8A-4147-A177-3AD203B41FA5}">
                      <a16:colId xmlns:a16="http://schemas.microsoft.com/office/drawing/2014/main" val="312409215"/>
                    </a:ext>
                  </a:extLst>
                </a:gridCol>
              </a:tblGrid>
              <a:tr h="284271">
                <a:tc>
                  <a:txBody>
                    <a:bodyPr/>
                    <a:lstStyle/>
                    <a:p>
                      <a:pPr algn="ctr" fontAlgn="b"/>
                      <a:r>
                        <a:rPr lang="en-US" sz="1200" u="none" strike="noStrike" dirty="0" err="1">
                          <a:effectLst/>
                        </a:rPr>
                        <a:t>Obs</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AVG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47381"/>
                  </a:ext>
                </a:extLst>
              </a:tr>
              <a:tr h="284271">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958711"/>
                  </a:ext>
                </a:extLst>
              </a:tr>
              <a:tr h="284271">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622260"/>
                  </a:ext>
                </a:extLst>
              </a:tr>
              <a:tr h="284271">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297422"/>
                  </a:ext>
                </a:extLst>
              </a:tr>
              <a:tr h="284271">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81436"/>
                  </a:ext>
                </a:extLst>
              </a:tr>
              <a:tr h="284271">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546086"/>
                  </a:ext>
                </a:extLst>
              </a:tr>
              <a:tr h="284271">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893325"/>
                  </a:ext>
                </a:extLst>
              </a:tr>
              <a:tr h="284271">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396446"/>
                  </a:ext>
                </a:extLst>
              </a:tr>
              <a:tr h="284271">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404857"/>
                  </a:ext>
                </a:extLst>
              </a:tr>
              <a:tr h="284271">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40814"/>
                  </a:ext>
                </a:extLst>
              </a:tr>
              <a:tr h="284271">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076005"/>
                  </a:ext>
                </a:extLst>
              </a:tr>
              <a:tr h="284271">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NG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241673"/>
                  </a:ext>
                </a:extLst>
              </a:tr>
            </a:tbl>
          </a:graphicData>
        </a:graphic>
      </p:graphicFrame>
      <p:sp>
        <p:nvSpPr>
          <p:cNvPr id="3" name="TextBox 2">
            <a:extLst>
              <a:ext uri="{FF2B5EF4-FFF2-40B4-BE49-F238E27FC236}">
                <a16:creationId xmlns:a16="http://schemas.microsoft.com/office/drawing/2014/main" id="{1C3DF2CD-3290-5C4A-9ECE-7EAE1AA58455}"/>
              </a:ext>
            </a:extLst>
          </p:cNvPr>
          <p:cNvSpPr txBox="1"/>
          <p:nvPr/>
        </p:nvSpPr>
        <p:spPr>
          <a:xfrm>
            <a:off x="5694219" y="1830510"/>
            <a:ext cx="3241964" cy="369332"/>
          </a:xfrm>
          <a:prstGeom prst="rect">
            <a:avLst/>
          </a:prstGeom>
          <a:noFill/>
        </p:spPr>
        <p:txBody>
          <a:bodyPr wrap="square" rtlCol="0">
            <a:spAutoFit/>
          </a:bodyPr>
          <a:lstStyle/>
          <a:p>
            <a:r>
              <a:rPr lang="en-US" dirty="0"/>
              <a:t>Ensembling</a:t>
            </a:r>
          </a:p>
        </p:txBody>
      </p:sp>
      <p:sp>
        <p:nvSpPr>
          <p:cNvPr id="6" name="TextBox 5">
            <a:extLst>
              <a:ext uri="{FF2B5EF4-FFF2-40B4-BE49-F238E27FC236}">
                <a16:creationId xmlns:a16="http://schemas.microsoft.com/office/drawing/2014/main" id="{38F2529B-D972-7A47-9E70-57AA3FAA2741}"/>
              </a:ext>
            </a:extLst>
          </p:cNvPr>
          <p:cNvSpPr txBox="1"/>
          <p:nvPr/>
        </p:nvSpPr>
        <p:spPr>
          <a:xfrm>
            <a:off x="1129146" y="2006495"/>
            <a:ext cx="3241964" cy="2308324"/>
          </a:xfrm>
          <a:prstGeom prst="rect">
            <a:avLst/>
          </a:prstGeom>
          <a:noFill/>
        </p:spPr>
        <p:txBody>
          <a:bodyPr wrap="square" rtlCol="0">
            <a:spAutoFit/>
          </a:bodyPr>
          <a:lstStyle/>
          <a:p>
            <a:r>
              <a:rPr lang="en-US" dirty="0"/>
              <a:t>Add Another Feature?</a:t>
            </a:r>
          </a:p>
          <a:p>
            <a:endParaRPr lang="en-US" dirty="0"/>
          </a:p>
          <a:p>
            <a:pPr marL="285750" indent="-285750">
              <a:buFont typeface="Arial" panose="020B0604020202020204" pitchFamily="34" charset="0"/>
              <a:buChar char="•"/>
            </a:pPr>
            <a:r>
              <a:rPr lang="en-US" dirty="0"/>
              <a:t>Add more will always improve on some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highly correlated values does not help much</a:t>
            </a:r>
          </a:p>
          <a:p>
            <a:endParaRPr lang="en-US" dirty="0"/>
          </a:p>
        </p:txBody>
      </p:sp>
      <p:sp>
        <p:nvSpPr>
          <p:cNvPr id="7" name="TextBox 6">
            <a:extLst>
              <a:ext uri="{FF2B5EF4-FFF2-40B4-BE49-F238E27FC236}">
                <a16:creationId xmlns:a16="http://schemas.microsoft.com/office/drawing/2014/main" id="{81FCA2AC-303D-7B42-BA1A-AAD5E81E732C}"/>
              </a:ext>
            </a:extLst>
          </p:cNvPr>
          <p:cNvSpPr txBox="1"/>
          <p:nvPr/>
        </p:nvSpPr>
        <p:spPr>
          <a:xfrm>
            <a:off x="1129146" y="5196919"/>
            <a:ext cx="3241964" cy="923330"/>
          </a:xfrm>
          <a:prstGeom prst="rect">
            <a:avLst/>
          </a:prstGeom>
          <a:noFill/>
        </p:spPr>
        <p:txBody>
          <a:bodyPr wrap="square" rtlCol="0">
            <a:spAutoFit/>
          </a:bodyPr>
          <a:lstStyle/>
          <a:p>
            <a:r>
              <a:rPr lang="en-US" dirty="0"/>
              <a:t>Tuning hyperparameters is not such a good idea…. </a:t>
            </a:r>
          </a:p>
          <a:p>
            <a:endParaRPr lang="en-US" dirty="0"/>
          </a:p>
        </p:txBody>
      </p:sp>
    </p:spTree>
    <p:extLst>
      <p:ext uri="{BB962C8B-B14F-4D97-AF65-F5344CB8AC3E}">
        <p14:creationId xmlns:p14="http://schemas.microsoft.com/office/powerpoint/2010/main" val="225379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500</Words>
  <Application>Microsoft Macintosh PowerPoint</Application>
  <PresentationFormat>Widescreen</PresentationFormat>
  <Paragraphs>131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Machine Learning. Machine Learning.</vt:lpstr>
      <vt:lpstr>PowerPoint Presentation</vt:lpstr>
      <vt:lpstr>Agenda</vt:lpstr>
      <vt:lpstr>PowerPoint Presentation</vt:lpstr>
      <vt:lpstr>Machine Learning &amp;&amp; AI</vt:lpstr>
      <vt:lpstr>Improving Performance</vt:lpstr>
      <vt:lpstr>Dynamical Models versus Machine Learning</vt:lpstr>
      <vt:lpstr>Dynamical Models versus Machine Learning</vt:lpstr>
      <vt:lpstr>Dynamical Models versus Machine Learning</vt:lpstr>
      <vt:lpstr>Architecture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61</cp:revision>
  <dcterms:created xsi:type="dcterms:W3CDTF">2023-11-07T16:58:27Z</dcterms:created>
  <dcterms:modified xsi:type="dcterms:W3CDTF">2023-11-30T01:07:09Z</dcterms:modified>
</cp:coreProperties>
</file>