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60" r:id="rId3"/>
    <p:sldId id="257" r:id="rId4"/>
    <p:sldId id="268" r:id="rId5"/>
    <p:sldId id="269" r:id="rId6"/>
    <p:sldId id="261" r:id="rId7"/>
    <p:sldId id="262" r:id="rId8"/>
    <p:sldId id="263"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E2E151C-9FED-DB48-AF72-C358092C8EC5}">
          <p14:sldIdLst>
            <p14:sldId id="256"/>
            <p14:sldId id="260"/>
            <p14:sldId id="257"/>
            <p14:sldId id="268"/>
            <p14:sldId id="269"/>
            <p14:sldId id="261"/>
            <p14:sldId id="262"/>
            <p14:sldId id="263"/>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166"/>
    <p:restoredTop sz="94274"/>
  </p:normalViewPr>
  <p:slideViewPr>
    <p:cSldViewPr snapToGrid="0" snapToObjects="1">
      <p:cViewPr varScale="1">
        <p:scale>
          <a:sx n="123" d="100"/>
          <a:sy n="123" d="100"/>
        </p:scale>
        <p:origin x="20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007305-87E9-A64C-B2BE-A58D78C9716E}" type="datetimeFigureOut">
              <a:rPr lang="en-US" smtClean="0"/>
              <a:t>11/26/23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BE5CE0-1C9A-164D-8282-85E756D9A591}" type="slidenum">
              <a:rPr lang="en-US" smtClean="0"/>
              <a:t>‹#›</a:t>
            </a:fld>
            <a:endParaRPr lang="en-US"/>
          </a:p>
        </p:txBody>
      </p:sp>
    </p:spTree>
    <p:extLst>
      <p:ext uri="{BB962C8B-B14F-4D97-AF65-F5344CB8AC3E}">
        <p14:creationId xmlns:p14="http://schemas.microsoft.com/office/powerpoint/2010/main" val="3788262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TDD?  ADD? HDD?</a:t>
            </a:r>
          </a:p>
        </p:txBody>
      </p:sp>
      <p:sp>
        <p:nvSpPr>
          <p:cNvPr id="4" name="Slide Number Placeholder 3"/>
          <p:cNvSpPr>
            <a:spLocks noGrp="1"/>
          </p:cNvSpPr>
          <p:nvPr>
            <p:ph type="sldNum" sz="quarter" idx="5"/>
          </p:nvPr>
        </p:nvSpPr>
        <p:spPr/>
        <p:txBody>
          <a:bodyPr/>
          <a:lstStyle/>
          <a:p>
            <a:fld id="{AEBE5CE0-1C9A-164D-8282-85E756D9A591}" type="slidenum">
              <a:rPr lang="en-US" smtClean="0"/>
              <a:t>1</a:t>
            </a:fld>
            <a:endParaRPr lang="en-US"/>
          </a:p>
        </p:txBody>
      </p:sp>
    </p:spTree>
    <p:extLst>
      <p:ext uri="{BB962C8B-B14F-4D97-AF65-F5344CB8AC3E}">
        <p14:creationId xmlns:p14="http://schemas.microsoft.com/office/powerpoint/2010/main" val="1951041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do time series to explain behavior over time</a:t>
            </a:r>
          </a:p>
        </p:txBody>
      </p:sp>
      <p:sp>
        <p:nvSpPr>
          <p:cNvPr id="4" name="Slide Number Placeholder 3"/>
          <p:cNvSpPr>
            <a:spLocks noGrp="1"/>
          </p:cNvSpPr>
          <p:nvPr>
            <p:ph type="sldNum" sz="quarter" idx="5"/>
          </p:nvPr>
        </p:nvSpPr>
        <p:spPr/>
        <p:txBody>
          <a:bodyPr/>
          <a:lstStyle/>
          <a:p>
            <a:fld id="{AEBE5CE0-1C9A-164D-8282-85E756D9A591}" type="slidenum">
              <a:rPr lang="en-US" smtClean="0"/>
              <a:t>6</a:t>
            </a:fld>
            <a:endParaRPr lang="en-US"/>
          </a:p>
        </p:txBody>
      </p:sp>
    </p:spTree>
    <p:extLst>
      <p:ext uri="{BB962C8B-B14F-4D97-AF65-F5344CB8AC3E}">
        <p14:creationId xmlns:p14="http://schemas.microsoft.com/office/powerpoint/2010/main" val="2839102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Reduce complexity – formulas start simple</a:t>
            </a:r>
          </a:p>
        </p:txBody>
      </p:sp>
      <p:sp>
        <p:nvSpPr>
          <p:cNvPr id="4" name="Slide Number Placeholder 3"/>
          <p:cNvSpPr>
            <a:spLocks noGrp="1"/>
          </p:cNvSpPr>
          <p:nvPr>
            <p:ph type="sldNum" sz="quarter" idx="5"/>
          </p:nvPr>
        </p:nvSpPr>
        <p:spPr/>
        <p:txBody>
          <a:bodyPr/>
          <a:lstStyle/>
          <a:p>
            <a:fld id="{AEBE5CE0-1C9A-164D-8282-85E756D9A591}" type="slidenum">
              <a:rPr lang="en-US" smtClean="0"/>
              <a:t>7</a:t>
            </a:fld>
            <a:endParaRPr lang="en-US"/>
          </a:p>
        </p:txBody>
      </p:sp>
    </p:spTree>
    <p:extLst>
      <p:ext uri="{BB962C8B-B14F-4D97-AF65-F5344CB8AC3E}">
        <p14:creationId xmlns:p14="http://schemas.microsoft.com/office/powerpoint/2010/main" val="19933827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Is It Better To be Right?  Or be Useful?</a:t>
            </a:r>
          </a:p>
          <a:p>
            <a:endParaRPr lang="en-US" dirty="0"/>
          </a:p>
        </p:txBody>
      </p:sp>
      <p:sp>
        <p:nvSpPr>
          <p:cNvPr id="4" name="Slide Number Placeholder 3"/>
          <p:cNvSpPr>
            <a:spLocks noGrp="1"/>
          </p:cNvSpPr>
          <p:nvPr>
            <p:ph type="sldNum" sz="quarter" idx="5"/>
          </p:nvPr>
        </p:nvSpPr>
        <p:spPr/>
        <p:txBody>
          <a:bodyPr/>
          <a:lstStyle/>
          <a:p>
            <a:fld id="{AEBE5CE0-1C9A-164D-8282-85E756D9A591}" type="slidenum">
              <a:rPr lang="en-US" smtClean="0"/>
              <a:t>9</a:t>
            </a:fld>
            <a:endParaRPr lang="en-US"/>
          </a:p>
        </p:txBody>
      </p:sp>
    </p:spTree>
    <p:extLst>
      <p:ext uri="{BB962C8B-B14F-4D97-AF65-F5344CB8AC3E}">
        <p14:creationId xmlns:p14="http://schemas.microsoft.com/office/powerpoint/2010/main" val="3381889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99D65-BF00-C74C-898F-A7A4AAA1F5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2B55CAE-C8F9-2549-A995-84FC1C7CEF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CDB4506-8F24-004F-A311-E5D2E29BABE1}"/>
              </a:ext>
            </a:extLst>
          </p:cNvPr>
          <p:cNvSpPr>
            <a:spLocks noGrp="1"/>
          </p:cNvSpPr>
          <p:nvPr>
            <p:ph type="dt" sz="half" idx="10"/>
          </p:nvPr>
        </p:nvSpPr>
        <p:spPr/>
        <p:txBody>
          <a:bodyPr/>
          <a:lstStyle/>
          <a:p>
            <a:fld id="{3E6DC916-7C1B-2249-ABC7-C3F966B61A30}" type="datetimeFigureOut">
              <a:rPr lang="en-US" smtClean="0"/>
              <a:t>11/26/23</a:t>
            </a:fld>
            <a:endParaRPr lang="en-US"/>
          </a:p>
        </p:txBody>
      </p:sp>
      <p:sp>
        <p:nvSpPr>
          <p:cNvPr id="5" name="Footer Placeholder 4">
            <a:extLst>
              <a:ext uri="{FF2B5EF4-FFF2-40B4-BE49-F238E27FC236}">
                <a16:creationId xmlns:a16="http://schemas.microsoft.com/office/drawing/2014/main" id="{9996E51B-0961-2F47-8328-30C7CF98AA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7EB8FA-552B-784F-BA5C-C69A5DE557B0}"/>
              </a:ext>
            </a:extLst>
          </p:cNvPr>
          <p:cNvSpPr>
            <a:spLocks noGrp="1"/>
          </p:cNvSpPr>
          <p:nvPr>
            <p:ph type="sldNum" sz="quarter" idx="12"/>
          </p:nvPr>
        </p:nvSpPr>
        <p:spPr/>
        <p:txBody>
          <a:bodyPr/>
          <a:lstStyle/>
          <a:p>
            <a:fld id="{7B55A37F-9375-524A-8F4F-EBEA91F34A39}" type="slidenum">
              <a:rPr lang="en-US" smtClean="0"/>
              <a:t>‹#›</a:t>
            </a:fld>
            <a:endParaRPr lang="en-US"/>
          </a:p>
        </p:txBody>
      </p:sp>
    </p:spTree>
    <p:extLst>
      <p:ext uri="{BB962C8B-B14F-4D97-AF65-F5344CB8AC3E}">
        <p14:creationId xmlns:p14="http://schemas.microsoft.com/office/powerpoint/2010/main" val="3546498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2DF91-0F1A-8F4F-9595-9A2D2E6D5C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176CFBA-6049-824F-8199-FD350539E95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8D53DC-709D-3F45-8B0B-7CCBFE9BCF1D}"/>
              </a:ext>
            </a:extLst>
          </p:cNvPr>
          <p:cNvSpPr>
            <a:spLocks noGrp="1"/>
          </p:cNvSpPr>
          <p:nvPr>
            <p:ph type="dt" sz="half" idx="10"/>
          </p:nvPr>
        </p:nvSpPr>
        <p:spPr/>
        <p:txBody>
          <a:bodyPr/>
          <a:lstStyle/>
          <a:p>
            <a:fld id="{3E6DC916-7C1B-2249-ABC7-C3F966B61A30}" type="datetimeFigureOut">
              <a:rPr lang="en-US" smtClean="0"/>
              <a:t>11/26/23</a:t>
            </a:fld>
            <a:endParaRPr lang="en-US"/>
          </a:p>
        </p:txBody>
      </p:sp>
      <p:sp>
        <p:nvSpPr>
          <p:cNvPr id="5" name="Footer Placeholder 4">
            <a:extLst>
              <a:ext uri="{FF2B5EF4-FFF2-40B4-BE49-F238E27FC236}">
                <a16:creationId xmlns:a16="http://schemas.microsoft.com/office/drawing/2014/main" id="{D2F47F4B-0C4F-D440-9803-3151CED72E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E6799E-7FF6-BA4B-A1AB-2283E34754AA}"/>
              </a:ext>
            </a:extLst>
          </p:cNvPr>
          <p:cNvSpPr>
            <a:spLocks noGrp="1"/>
          </p:cNvSpPr>
          <p:nvPr>
            <p:ph type="sldNum" sz="quarter" idx="12"/>
          </p:nvPr>
        </p:nvSpPr>
        <p:spPr/>
        <p:txBody>
          <a:bodyPr/>
          <a:lstStyle/>
          <a:p>
            <a:fld id="{7B55A37F-9375-524A-8F4F-EBEA91F34A39}" type="slidenum">
              <a:rPr lang="en-US" smtClean="0"/>
              <a:t>‹#›</a:t>
            </a:fld>
            <a:endParaRPr lang="en-US"/>
          </a:p>
        </p:txBody>
      </p:sp>
    </p:spTree>
    <p:extLst>
      <p:ext uri="{BB962C8B-B14F-4D97-AF65-F5344CB8AC3E}">
        <p14:creationId xmlns:p14="http://schemas.microsoft.com/office/powerpoint/2010/main" val="2255562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52259F-3F68-5242-BD43-E32EB6DD86F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D48B844-8C5B-CB41-BA04-EE0BACB6618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76331A-2B0F-034D-8D08-82251C5CDEA9}"/>
              </a:ext>
            </a:extLst>
          </p:cNvPr>
          <p:cNvSpPr>
            <a:spLocks noGrp="1"/>
          </p:cNvSpPr>
          <p:nvPr>
            <p:ph type="dt" sz="half" idx="10"/>
          </p:nvPr>
        </p:nvSpPr>
        <p:spPr/>
        <p:txBody>
          <a:bodyPr/>
          <a:lstStyle/>
          <a:p>
            <a:fld id="{3E6DC916-7C1B-2249-ABC7-C3F966B61A30}" type="datetimeFigureOut">
              <a:rPr lang="en-US" smtClean="0"/>
              <a:t>11/26/23</a:t>
            </a:fld>
            <a:endParaRPr lang="en-US"/>
          </a:p>
        </p:txBody>
      </p:sp>
      <p:sp>
        <p:nvSpPr>
          <p:cNvPr id="5" name="Footer Placeholder 4">
            <a:extLst>
              <a:ext uri="{FF2B5EF4-FFF2-40B4-BE49-F238E27FC236}">
                <a16:creationId xmlns:a16="http://schemas.microsoft.com/office/drawing/2014/main" id="{C450859C-BADA-9F40-B1E1-CF3D6C81F3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BAC4BC-5CC9-9443-857A-CEEAE0A075C1}"/>
              </a:ext>
            </a:extLst>
          </p:cNvPr>
          <p:cNvSpPr>
            <a:spLocks noGrp="1"/>
          </p:cNvSpPr>
          <p:nvPr>
            <p:ph type="sldNum" sz="quarter" idx="12"/>
          </p:nvPr>
        </p:nvSpPr>
        <p:spPr/>
        <p:txBody>
          <a:bodyPr/>
          <a:lstStyle/>
          <a:p>
            <a:fld id="{7B55A37F-9375-524A-8F4F-EBEA91F34A39}" type="slidenum">
              <a:rPr lang="en-US" smtClean="0"/>
              <a:t>‹#›</a:t>
            </a:fld>
            <a:endParaRPr lang="en-US"/>
          </a:p>
        </p:txBody>
      </p:sp>
    </p:spTree>
    <p:extLst>
      <p:ext uri="{BB962C8B-B14F-4D97-AF65-F5344CB8AC3E}">
        <p14:creationId xmlns:p14="http://schemas.microsoft.com/office/powerpoint/2010/main" val="993683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AC732-68FF-7642-8699-0FCF8E45E2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93A1BE-DA2A-704F-B135-891F4448EB2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AE4469-D258-6E4F-9135-F8C7740EA638}"/>
              </a:ext>
            </a:extLst>
          </p:cNvPr>
          <p:cNvSpPr>
            <a:spLocks noGrp="1"/>
          </p:cNvSpPr>
          <p:nvPr>
            <p:ph type="dt" sz="half" idx="10"/>
          </p:nvPr>
        </p:nvSpPr>
        <p:spPr/>
        <p:txBody>
          <a:bodyPr/>
          <a:lstStyle/>
          <a:p>
            <a:fld id="{3E6DC916-7C1B-2249-ABC7-C3F966B61A30}" type="datetimeFigureOut">
              <a:rPr lang="en-US" smtClean="0"/>
              <a:t>11/26/23</a:t>
            </a:fld>
            <a:endParaRPr lang="en-US"/>
          </a:p>
        </p:txBody>
      </p:sp>
      <p:sp>
        <p:nvSpPr>
          <p:cNvPr id="5" name="Footer Placeholder 4">
            <a:extLst>
              <a:ext uri="{FF2B5EF4-FFF2-40B4-BE49-F238E27FC236}">
                <a16:creationId xmlns:a16="http://schemas.microsoft.com/office/drawing/2014/main" id="{12B68488-CFAD-FC40-878A-0C8C5ED677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DEC66A-9564-944B-A0D4-955F46981625}"/>
              </a:ext>
            </a:extLst>
          </p:cNvPr>
          <p:cNvSpPr>
            <a:spLocks noGrp="1"/>
          </p:cNvSpPr>
          <p:nvPr>
            <p:ph type="sldNum" sz="quarter" idx="12"/>
          </p:nvPr>
        </p:nvSpPr>
        <p:spPr/>
        <p:txBody>
          <a:bodyPr/>
          <a:lstStyle/>
          <a:p>
            <a:fld id="{7B55A37F-9375-524A-8F4F-EBEA91F34A39}" type="slidenum">
              <a:rPr lang="en-US" smtClean="0"/>
              <a:t>‹#›</a:t>
            </a:fld>
            <a:endParaRPr lang="en-US"/>
          </a:p>
        </p:txBody>
      </p:sp>
    </p:spTree>
    <p:extLst>
      <p:ext uri="{BB962C8B-B14F-4D97-AF65-F5344CB8AC3E}">
        <p14:creationId xmlns:p14="http://schemas.microsoft.com/office/powerpoint/2010/main" val="2864567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C8EE1-4F8A-C146-8F38-9A9F3FD718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A545DA7-194C-8F4D-B0B4-36F5E29701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0934298-E91C-314B-B071-A8B39A98C5B3}"/>
              </a:ext>
            </a:extLst>
          </p:cNvPr>
          <p:cNvSpPr>
            <a:spLocks noGrp="1"/>
          </p:cNvSpPr>
          <p:nvPr>
            <p:ph type="dt" sz="half" idx="10"/>
          </p:nvPr>
        </p:nvSpPr>
        <p:spPr/>
        <p:txBody>
          <a:bodyPr/>
          <a:lstStyle/>
          <a:p>
            <a:fld id="{3E6DC916-7C1B-2249-ABC7-C3F966B61A30}" type="datetimeFigureOut">
              <a:rPr lang="en-US" smtClean="0"/>
              <a:t>11/26/23</a:t>
            </a:fld>
            <a:endParaRPr lang="en-US"/>
          </a:p>
        </p:txBody>
      </p:sp>
      <p:sp>
        <p:nvSpPr>
          <p:cNvPr id="5" name="Footer Placeholder 4">
            <a:extLst>
              <a:ext uri="{FF2B5EF4-FFF2-40B4-BE49-F238E27FC236}">
                <a16:creationId xmlns:a16="http://schemas.microsoft.com/office/drawing/2014/main" id="{F613F209-F2F2-9E49-A5AA-4965408D2D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1D2AC6-C979-8449-BDBA-C5D457D82094}"/>
              </a:ext>
            </a:extLst>
          </p:cNvPr>
          <p:cNvSpPr>
            <a:spLocks noGrp="1"/>
          </p:cNvSpPr>
          <p:nvPr>
            <p:ph type="sldNum" sz="quarter" idx="12"/>
          </p:nvPr>
        </p:nvSpPr>
        <p:spPr/>
        <p:txBody>
          <a:bodyPr/>
          <a:lstStyle/>
          <a:p>
            <a:fld id="{7B55A37F-9375-524A-8F4F-EBEA91F34A39}" type="slidenum">
              <a:rPr lang="en-US" smtClean="0"/>
              <a:t>‹#›</a:t>
            </a:fld>
            <a:endParaRPr lang="en-US"/>
          </a:p>
        </p:txBody>
      </p:sp>
    </p:spTree>
    <p:extLst>
      <p:ext uri="{BB962C8B-B14F-4D97-AF65-F5344CB8AC3E}">
        <p14:creationId xmlns:p14="http://schemas.microsoft.com/office/powerpoint/2010/main" val="3960898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98366-459E-5545-A0F7-C3F7C44449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EAF039-63D8-C841-A276-ADA0E1B9706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CDB5FB6-9704-B347-A902-748AAEF2925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C8EA08-D8F2-C042-A76B-6F3945B2225F}"/>
              </a:ext>
            </a:extLst>
          </p:cNvPr>
          <p:cNvSpPr>
            <a:spLocks noGrp="1"/>
          </p:cNvSpPr>
          <p:nvPr>
            <p:ph type="dt" sz="half" idx="10"/>
          </p:nvPr>
        </p:nvSpPr>
        <p:spPr/>
        <p:txBody>
          <a:bodyPr/>
          <a:lstStyle/>
          <a:p>
            <a:fld id="{3E6DC916-7C1B-2249-ABC7-C3F966B61A30}" type="datetimeFigureOut">
              <a:rPr lang="en-US" smtClean="0"/>
              <a:t>11/26/23</a:t>
            </a:fld>
            <a:endParaRPr lang="en-US"/>
          </a:p>
        </p:txBody>
      </p:sp>
      <p:sp>
        <p:nvSpPr>
          <p:cNvPr id="6" name="Footer Placeholder 5">
            <a:extLst>
              <a:ext uri="{FF2B5EF4-FFF2-40B4-BE49-F238E27FC236}">
                <a16:creationId xmlns:a16="http://schemas.microsoft.com/office/drawing/2014/main" id="{A9AD8C1D-8BA0-574C-ACD1-DE92FD38BD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F6676F-2810-7C43-9613-29018B6E62DE}"/>
              </a:ext>
            </a:extLst>
          </p:cNvPr>
          <p:cNvSpPr>
            <a:spLocks noGrp="1"/>
          </p:cNvSpPr>
          <p:nvPr>
            <p:ph type="sldNum" sz="quarter" idx="12"/>
          </p:nvPr>
        </p:nvSpPr>
        <p:spPr/>
        <p:txBody>
          <a:bodyPr/>
          <a:lstStyle/>
          <a:p>
            <a:fld id="{7B55A37F-9375-524A-8F4F-EBEA91F34A39}" type="slidenum">
              <a:rPr lang="en-US" smtClean="0"/>
              <a:t>‹#›</a:t>
            </a:fld>
            <a:endParaRPr lang="en-US"/>
          </a:p>
        </p:txBody>
      </p:sp>
    </p:spTree>
    <p:extLst>
      <p:ext uri="{BB962C8B-B14F-4D97-AF65-F5344CB8AC3E}">
        <p14:creationId xmlns:p14="http://schemas.microsoft.com/office/powerpoint/2010/main" val="1556074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B5EE9-63B3-3E4A-8FA2-94FE46CFA91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9692B88-57FC-0F43-8BCB-CAE338AE3B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04FF35E-3E77-5D47-A973-BF01B0A8E1A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6315923-7347-1B43-A053-9B476B1115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852707C-FB65-7B40-A6B2-7D6743F9D33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B7BABDD-8D94-3D47-A7E4-C645859FE3A8}"/>
              </a:ext>
            </a:extLst>
          </p:cNvPr>
          <p:cNvSpPr>
            <a:spLocks noGrp="1"/>
          </p:cNvSpPr>
          <p:nvPr>
            <p:ph type="dt" sz="half" idx="10"/>
          </p:nvPr>
        </p:nvSpPr>
        <p:spPr/>
        <p:txBody>
          <a:bodyPr/>
          <a:lstStyle/>
          <a:p>
            <a:fld id="{3E6DC916-7C1B-2249-ABC7-C3F966B61A30}" type="datetimeFigureOut">
              <a:rPr lang="en-US" smtClean="0"/>
              <a:t>11/26/23</a:t>
            </a:fld>
            <a:endParaRPr lang="en-US"/>
          </a:p>
        </p:txBody>
      </p:sp>
      <p:sp>
        <p:nvSpPr>
          <p:cNvPr id="8" name="Footer Placeholder 7">
            <a:extLst>
              <a:ext uri="{FF2B5EF4-FFF2-40B4-BE49-F238E27FC236}">
                <a16:creationId xmlns:a16="http://schemas.microsoft.com/office/drawing/2014/main" id="{72586BD0-0813-B04D-92AE-DC1AB2CFCF6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2700F45-E977-354A-9EF3-2149CC21F7D6}"/>
              </a:ext>
            </a:extLst>
          </p:cNvPr>
          <p:cNvSpPr>
            <a:spLocks noGrp="1"/>
          </p:cNvSpPr>
          <p:nvPr>
            <p:ph type="sldNum" sz="quarter" idx="12"/>
          </p:nvPr>
        </p:nvSpPr>
        <p:spPr/>
        <p:txBody>
          <a:bodyPr/>
          <a:lstStyle/>
          <a:p>
            <a:fld id="{7B55A37F-9375-524A-8F4F-EBEA91F34A39}" type="slidenum">
              <a:rPr lang="en-US" smtClean="0"/>
              <a:t>‹#›</a:t>
            </a:fld>
            <a:endParaRPr lang="en-US"/>
          </a:p>
        </p:txBody>
      </p:sp>
    </p:spTree>
    <p:extLst>
      <p:ext uri="{BB962C8B-B14F-4D97-AF65-F5344CB8AC3E}">
        <p14:creationId xmlns:p14="http://schemas.microsoft.com/office/powerpoint/2010/main" val="1182742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2A0AE-2104-1F49-9811-57BBFD2BA79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BB5DFCB-7668-6442-9C6F-1BA51F1EDD4B}"/>
              </a:ext>
            </a:extLst>
          </p:cNvPr>
          <p:cNvSpPr>
            <a:spLocks noGrp="1"/>
          </p:cNvSpPr>
          <p:nvPr>
            <p:ph type="dt" sz="half" idx="10"/>
          </p:nvPr>
        </p:nvSpPr>
        <p:spPr/>
        <p:txBody>
          <a:bodyPr/>
          <a:lstStyle/>
          <a:p>
            <a:fld id="{3E6DC916-7C1B-2249-ABC7-C3F966B61A30}" type="datetimeFigureOut">
              <a:rPr lang="en-US" smtClean="0"/>
              <a:t>11/26/23</a:t>
            </a:fld>
            <a:endParaRPr lang="en-US"/>
          </a:p>
        </p:txBody>
      </p:sp>
      <p:sp>
        <p:nvSpPr>
          <p:cNvPr id="4" name="Footer Placeholder 3">
            <a:extLst>
              <a:ext uri="{FF2B5EF4-FFF2-40B4-BE49-F238E27FC236}">
                <a16:creationId xmlns:a16="http://schemas.microsoft.com/office/drawing/2014/main" id="{24A584BD-672C-434D-B366-D1D0E271DA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E191224-2786-6F4C-8D95-2D29DF94FA04}"/>
              </a:ext>
            </a:extLst>
          </p:cNvPr>
          <p:cNvSpPr>
            <a:spLocks noGrp="1"/>
          </p:cNvSpPr>
          <p:nvPr>
            <p:ph type="sldNum" sz="quarter" idx="12"/>
          </p:nvPr>
        </p:nvSpPr>
        <p:spPr/>
        <p:txBody>
          <a:bodyPr/>
          <a:lstStyle/>
          <a:p>
            <a:fld id="{7B55A37F-9375-524A-8F4F-EBEA91F34A39}" type="slidenum">
              <a:rPr lang="en-US" smtClean="0"/>
              <a:t>‹#›</a:t>
            </a:fld>
            <a:endParaRPr lang="en-US"/>
          </a:p>
        </p:txBody>
      </p:sp>
    </p:spTree>
    <p:extLst>
      <p:ext uri="{BB962C8B-B14F-4D97-AF65-F5344CB8AC3E}">
        <p14:creationId xmlns:p14="http://schemas.microsoft.com/office/powerpoint/2010/main" val="3071386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8F66F0-55B1-AA4D-9983-E23D5FBA5B24}"/>
              </a:ext>
            </a:extLst>
          </p:cNvPr>
          <p:cNvSpPr>
            <a:spLocks noGrp="1"/>
          </p:cNvSpPr>
          <p:nvPr>
            <p:ph type="dt" sz="half" idx="10"/>
          </p:nvPr>
        </p:nvSpPr>
        <p:spPr/>
        <p:txBody>
          <a:bodyPr/>
          <a:lstStyle/>
          <a:p>
            <a:fld id="{3E6DC916-7C1B-2249-ABC7-C3F966B61A30}" type="datetimeFigureOut">
              <a:rPr lang="en-US" smtClean="0"/>
              <a:t>11/26/23</a:t>
            </a:fld>
            <a:endParaRPr lang="en-US"/>
          </a:p>
        </p:txBody>
      </p:sp>
      <p:sp>
        <p:nvSpPr>
          <p:cNvPr id="3" name="Footer Placeholder 2">
            <a:extLst>
              <a:ext uri="{FF2B5EF4-FFF2-40B4-BE49-F238E27FC236}">
                <a16:creationId xmlns:a16="http://schemas.microsoft.com/office/drawing/2014/main" id="{4023F32E-290A-E745-905F-15276CDC433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72192FB-53C0-DE46-9E21-39DA622E00EF}"/>
              </a:ext>
            </a:extLst>
          </p:cNvPr>
          <p:cNvSpPr>
            <a:spLocks noGrp="1"/>
          </p:cNvSpPr>
          <p:nvPr>
            <p:ph type="sldNum" sz="quarter" idx="12"/>
          </p:nvPr>
        </p:nvSpPr>
        <p:spPr/>
        <p:txBody>
          <a:bodyPr/>
          <a:lstStyle/>
          <a:p>
            <a:fld id="{7B55A37F-9375-524A-8F4F-EBEA91F34A39}" type="slidenum">
              <a:rPr lang="en-US" smtClean="0"/>
              <a:t>‹#›</a:t>
            </a:fld>
            <a:endParaRPr lang="en-US"/>
          </a:p>
        </p:txBody>
      </p:sp>
    </p:spTree>
    <p:extLst>
      <p:ext uri="{BB962C8B-B14F-4D97-AF65-F5344CB8AC3E}">
        <p14:creationId xmlns:p14="http://schemas.microsoft.com/office/powerpoint/2010/main" val="2530857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CF30A-14DB-7649-9A16-6115CC837C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78C234-F6FD-AB41-8829-14CBCBF775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992AC59-35F6-F34B-AFEF-E32709E8E1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5844DF9-7F0D-AD4A-AC46-67DC6510FC9D}"/>
              </a:ext>
            </a:extLst>
          </p:cNvPr>
          <p:cNvSpPr>
            <a:spLocks noGrp="1"/>
          </p:cNvSpPr>
          <p:nvPr>
            <p:ph type="dt" sz="half" idx="10"/>
          </p:nvPr>
        </p:nvSpPr>
        <p:spPr/>
        <p:txBody>
          <a:bodyPr/>
          <a:lstStyle/>
          <a:p>
            <a:fld id="{3E6DC916-7C1B-2249-ABC7-C3F966B61A30}" type="datetimeFigureOut">
              <a:rPr lang="en-US" smtClean="0"/>
              <a:t>11/26/23</a:t>
            </a:fld>
            <a:endParaRPr lang="en-US"/>
          </a:p>
        </p:txBody>
      </p:sp>
      <p:sp>
        <p:nvSpPr>
          <p:cNvPr id="6" name="Footer Placeholder 5">
            <a:extLst>
              <a:ext uri="{FF2B5EF4-FFF2-40B4-BE49-F238E27FC236}">
                <a16:creationId xmlns:a16="http://schemas.microsoft.com/office/drawing/2014/main" id="{DDF0547B-FF04-2944-A7BB-6A9B4173E5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C2E616-8BFD-764F-B303-20107F2E6162}"/>
              </a:ext>
            </a:extLst>
          </p:cNvPr>
          <p:cNvSpPr>
            <a:spLocks noGrp="1"/>
          </p:cNvSpPr>
          <p:nvPr>
            <p:ph type="sldNum" sz="quarter" idx="12"/>
          </p:nvPr>
        </p:nvSpPr>
        <p:spPr/>
        <p:txBody>
          <a:bodyPr/>
          <a:lstStyle/>
          <a:p>
            <a:fld id="{7B55A37F-9375-524A-8F4F-EBEA91F34A39}" type="slidenum">
              <a:rPr lang="en-US" smtClean="0"/>
              <a:t>‹#›</a:t>
            </a:fld>
            <a:endParaRPr lang="en-US"/>
          </a:p>
        </p:txBody>
      </p:sp>
    </p:spTree>
    <p:extLst>
      <p:ext uri="{BB962C8B-B14F-4D97-AF65-F5344CB8AC3E}">
        <p14:creationId xmlns:p14="http://schemas.microsoft.com/office/powerpoint/2010/main" val="2571137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BC1E8-1C7E-7143-AEBF-87C3874A75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6DE77C-C34C-1944-A5B2-12CC36C652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53F076-6DDF-D541-9ACD-0484CE6514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E351181-F285-9D49-915A-168DEECF5298}"/>
              </a:ext>
            </a:extLst>
          </p:cNvPr>
          <p:cNvSpPr>
            <a:spLocks noGrp="1"/>
          </p:cNvSpPr>
          <p:nvPr>
            <p:ph type="dt" sz="half" idx="10"/>
          </p:nvPr>
        </p:nvSpPr>
        <p:spPr/>
        <p:txBody>
          <a:bodyPr/>
          <a:lstStyle/>
          <a:p>
            <a:fld id="{3E6DC916-7C1B-2249-ABC7-C3F966B61A30}" type="datetimeFigureOut">
              <a:rPr lang="en-US" smtClean="0"/>
              <a:t>11/26/23</a:t>
            </a:fld>
            <a:endParaRPr lang="en-US"/>
          </a:p>
        </p:txBody>
      </p:sp>
      <p:sp>
        <p:nvSpPr>
          <p:cNvPr id="6" name="Footer Placeholder 5">
            <a:extLst>
              <a:ext uri="{FF2B5EF4-FFF2-40B4-BE49-F238E27FC236}">
                <a16:creationId xmlns:a16="http://schemas.microsoft.com/office/drawing/2014/main" id="{4E82DE96-C24E-0E44-8781-69BCDA34AB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0D65AF-C7CB-0E4B-8CEA-4A2A24E0427D}"/>
              </a:ext>
            </a:extLst>
          </p:cNvPr>
          <p:cNvSpPr>
            <a:spLocks noGrp="1"/>
          </p:cNvSpPr>
          <p:nvPr>
            <p:ph type="sldNum" sz="quarter" idx="12"/>
          </p:nvPr>
        </p:nvSpPr>
        <p:spPr/>
        <p:txBody>
          <a:bodyPr/>
          <a:lstStyle/>
          <a:p>
            <a:fld id="{7B55A37F-9375-524A-8F4F-EBEA91F34A39}" type="slidenum">
              <a:rPr lang="en-US" smtClean="0"/>
              <a:t>‹#›</a:t>
            </a:fld>
            <a:endParaRPr lang="en-US"/>
          </a:p>
        </p:txBody>
      </p:sp>
    </p:spTree>
    <p:extLst>
      <p:ext uri="{BB962C8B-B14F-4D97-AF65-F5344CB8AC3E}">
        <p14:creationId xmlns:p14="http://schemas.microsoft.com/office/powerpoint/2010/main" val="159999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1F14AC-8EC9-244D-8AB5-B0EE19F58E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6FF44D2-ADEF-0E40-8C5B-27B87BBE49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17F296-3390-3144-8F6A-B368C27985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6DC916-7C1B-2249-ABC7-C3F966B61A30}" type="datetimeFigureOut">
              <a:rPr lang="en-US" smtClean="0"/>
              <a:t>11/26/23</a:t>
            </a:fld>
            <a:endParaRPr lang="en-US"/>
          </a:p>
        </p:txBody>
      </p:sp>
      <p:sp>
        <p:nvSpPr>
          <p:cNvPr id="5" name="Footer Placeholder 4">
            <a:extLst>
              <a:ext uri="{FF2B5EF4-FFF2-40B4-BE49-F238E27FC236}">
                <a16:creationId xmlns:a16="http://schemas.microsoft.com/office/drawing/2014/main" id="{B5C4A578-275D-334C-8465-1902B6E263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3A79243-D7AA-FE42-98A9-28D4D2B3FA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55A37F-9375-524A-8F4F-EBEA91F34A39}" type="slidenum">
              <a:rPr lang="en-US" smtClean="0"/>
              <a:t>‹#›</a:t>
            </a:fld>
            <a:endParaRPr lang="en-US"/>
          </a:p>
        </p:txBody>
      </p:sp>
    </p:spTree>
    <p:extLst>
      <p:ext uri="{BB962C8B-B14F-4D97-AF65-F5344CB8AC3E}">
        <p14:creationId xmlns:p14="http://schemas.microsoft.com/office/powerpoint/2010/main" val="34013540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4E6A2-A149-6D44-9B64-F8A25C4B0E85}"/>
              </a:ext>
            </a:extLst>
          </p:cNvPr>
          <p:cNvSpPr>
            <a:spLocks noGrp="1"/>
          </p:cNvSpPr>
          <p:nvPr>
            <p:ph type="ctrTitle"/>
          </p:nvPr>
        </p:nvSpPr>
        <p:spPr/>
        <p:txBody>
          <a:bodyPr/>
          <a:lstStyle/>
          <a:p>
            <a:r>
              <a:rPr lang="en-US" dirty="0"/>
              <a:t>Machine Learning. Machine Learning.</a:t>
            </a:r>
          </a:p>
        </p:txBody>
      </p:sp>
      <p:sp>
        <p:nvSpPr>
          <p:cNvPr id="3" name="Subtitle 2">
            <a:extLst>
              <a:ext uri="{FF2B5EF4-FFF2-40B4-BE49-F238E27FC236}">
                <a16:creationId xmlns:a16="http://schemas.microsoft.com/office/drawing/2014/main" id="{B89DE071-CE34-D047-9BC4-5C87DDAA5BC9}"/>
              </a:ext>
            </a:extLst>
          </p:cNvPr>
          <p:cNvSpPr>
            <a:spLocks noGrp="1"/>
          </p:cNvSpPr>
          <p:nvPr>
            <p:ph type="subTitle" idx="1"/>
          </p:nvPr>
        </p:nvSpPr>
        <p:spPr>
          <a:xfrm>
            <a:off x="1524000" y="3841029"/>
            <a:ext cx="9144000" cy="1655762"/>
          </a:xfrm>
        </p:spPr>
        <p:txBody>
          <a:bodyPr/>
          <a:lstStyle/>
          <a:p>
            <a:r>
              <a:rPr lang="en-US" dirty="0"/>
              <a:t>Jamie Dixon</a:t>
            </a:r>
          </a:p>
          <a:p>
            <a:r>
              <a:rPr lang="en-US" dirty="0"/>
              <a:t>30 Nov 2023</a:t>
            </a:r>
          </a:p>
        </p:txBody>
      </p:sp>
    </p:spTree>
    <p:extLst>
      <p:ext uri="{BB962C8B-B14F-4D97-AF65-F5344CB8AC3E}">
        <p14:creationId xmlns:p14="http://schemas.microsoft.com/office/powerpoint/2010/main" val="3449391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E6A476-4924-AD42-99AF-053AEE36CEBC}"/>
              </a:ext>
            </a:extLst>
          </p:cNvPr>
          <p:cNvSpPr>
            <a:spLocks noGrp="1"/>
          </p:cNvSpPr>
          <p:nvPr>
            <p:ph idx="1"/>
          </p:nvPr>
        </p:nvSpPr>
        <p:spPr>
          <a:xfrm>
            <a:off x="838200" y="5351317"/>
            <a:ext cx="10515600" cy="825645"/>
          </a:xfrm>
        </p:spPr>
        <p:txBody>
          <a:bodyPr>
            <a:normAutofit lnSpcReduction="10000"/>
          </a:bodyPr>
          <a:lstStyle/>
          <a:p>
            <a:pPr marL="0" indent="0">
              <a:buNone/>
            </a:pPr>
            <a:r>
              <a:rPr lang="en-US" dirty="0"/>
              <a:t>https://</a:t>
            </a:r>
            <a:r>
              <a:rPr lang="en-US" dirty="0" err="1"/>
              <a:t>www.amazon.com</a:t>
            </a:r>
            <a:r>
              <a:rPr lang="en-US" dirty="0"/>
              <a:t>/Mastering-Machine-Learning-Jamie-Dixon/</a:t>
            </a:r>
            <a:r>
              <a:rPr lang="en-US" dirty="0" err="1"/>
              <a:t>dp</a:t>
            </a:r>
            <a:r>
              <a:rPr lang="en-US" dirty="0"/>
              <a:t>/1785888404</a:t>
            </a:r>
          </a:p>
        </p:txBody>
      </p:sp>
      <p:pic>
        <p:nvPicPr>
          <p:cNvPr id="5" name="Picture 4">
            <a:extLst>
              <a:ext uri="{FF2B5EF4-FFF2-40B4-BE49-F238E27FC236}">
                <a16:creationId xmlns:a16="http://schemas.microsoft.com/office/drawing/2014/main" id="{2FE4411E-6036-344F-A5FB-83DD10DF8757}"/>
              </a:ext>
            </a:extLst>
          </p:cNvPr>
          <p:cNvPicPr>
            <a:picLocks noChangeAspect="1"/>
          </p:cNvPicPr>
          <p:nvPr/>
        </p:nvPicPr>
        <p:blipFill>
          <a:blip r:embed="rId2"/>
          <a:stretch>
            <a:fillRect/>
          </a:stretch>
        </p:blipFill>
        <p:spPr>
          <a:xfrm>
            <a:off x="3766704" y="307109"/>
            <a:ext cx="4076700" cy="4851400"/>
          </a:xfrm>
          <a:prstGeom prst="rect">
            <a:avLst/>
          </a:prstGeom>
        </p:spPr>
      </p:pic>
    </p:spTree>
    <p:extLst>
      <p:ext uri="{BB962C8B-B14F-4D97-AF65-F5344CB8AC3E}">
        <p14:creationId xmlns:p14="http://schemas.microsoft.com/office/powerpoint/2010/main" val="1129305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FFAF0-D41A-C549-9F13-922B996D82DC}"/>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A962EB3D-F306-4948-A13E-13E234B8D3CC}"/>
              </a:ext>
            </a:extLst>
          </p:cNvPr>
          <p:cNvSpPr>
            <a:spLocks noGrp="1"/>
          </p:cNvSpPr>
          <p:nvPr>
            <p:ph idx="1"/>
          </p:nvPr>
        </p:nvSpPr>
        <p:spPr/>
        <p:txBody>
          <a:bodyPr/>
          <a:lstStyle/>
          <a:p>
            <a:r>
              <a:rPr lang="en-US" dirty="0"/>
              <a:t>Machine Learning &amp;&amp; Dynamical Models</a:t>
            </a:r>
          </a:p>
          <a:p>
            <a:pPr lvl="1"/>
            <a:r>
              <a:rPr lang="en-US" dirty="0"/>
              <a:t>Regressions/Trees/Neural Networks</a:t>
            </a:r>
          </a:p>
          <a:p>
            <a:pPr lvl="1"/>
            <a:r>
              <a:rPr lang="en-US" dirty="0"/>
              <a:t>Ensembling</a:t>
            </a:r>
          </a:p>
          <a:p>
            <a:pPr lvl="1"/>
            <a:r>
              <a:rPr lang="en-US" dirty="0"/>
              <a:t>ODE/PDE Models</a:t>
            </a:r>
          </a:p>
          <a:p>
            <a:r>
              <a:rPr lang="en-US" dirty="0"/>
              <a:t>Deploying To Prod</a:t>
            </a:r>
          </a:p>
          <a:p>
            <a:r>
              <a:rPr lang="en-US" dirty="0"/>
              <a:t>Considerations</a:t>
            </a:r>
          </a:p>
          <a:p>
            <a:pPr lvl="1"/>
            <a:r>
              <a:rPr lang="en-US" dirty="0"/>
              <a:t>What, in fact, is the machine “learning”</a:t>
            </a:r>
          </a:p>
          <a:p>
            <a:pPr lvl="1"/>
            <a:r>
              <a:rPr lang="en-US" dirty="0"/>
              <a:t>Does the Turing Test matter?</a:t>
            </a:r>
          </a:p>
          <a:p>
            <a:pPr lvl="1"/>
            <a:r>
              <a:rPr lang="en-US" dirty="0"/>
              <a:t>AL v NI</a:t>
            </a:r>
          </a:p>
        </p:txBody>
      </p:sp>
    </p:spTree>
    <p:extLst>
      <p:ext uri="{BB962C8B-B14F-4D97-AF65-F5344CB8AC3E}">
        <p14:creationId xmlns:p14="http://schemas.microsoft.com/office/powerpoint/2010/main" val="3481201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EB300-D981-EC4E-9DC9-A61D9BECA554}"/>
              </a:ext>
            </a:extLst>
          </p:cNvPr>
          <p:cNvSpPr>
            <a:spLocks noGrp="1"/>
          </p:cNvSpPr>
          <p:nvPr>
            <p:ph type="title"/>
          </p:nvPr>
        </p:nvSpPr>
        <p:spPr/>
        <p:txBody>
          <a:bodyPr/>
          <a:lstStyle/>
          <a:p>
            <a:r>
              <a:rPr lang="en-US" dirty="0"/>
              <a:t>Machine Learning &amp;&amp; AI</a:t>
            </a:r>
          </a:p>
        </p:txBody>
      </p:sp>
      <p:sp>
        <p:nvSpPr>
          <p:cNvPr id="3" name="Content Placeholder 2">
            <a:extLst>
              <a:ext uri="{FF2B5EF4-FFF2-40B4-BE49-F238E27FC236}">
                <a16:creationId xmlns:a16="http://schemas.microsoft.com/office/drawing/2014/main" id="{5B34D1C1-1C07-B54B-BF6D-7DD7398EEAA8}"/>
              </a:ext>
            </a:extLst>
          </p:cNvPr>
          <p:cNvSpPr>
            <a:spLocks noGrp="1"/>
          </p:cNvSpPr>
          <p:nvPr>
            <p:ph idx="1"/>
          </p:nvPr>
        </p:nvSpPr>
        <p:spPr/>
        <p:txBody>
          <a:bodyPr/>
          <a:lstStyle/>
          <a:p>
            <a:r>
              <a:rPr lang="en-US" dirty="0"/>
              <a:t>Regressions</a:t>
            </a:r>
          </a:p>
          <a:p>
            <a:r>
              <a:rPr lang="en-US" dirty="0"/>
              <a:t>Trees</a:t>
            </a:r>
          </a:p>
          <a:p>
            <a:r>
              <a:rPr lang="en-US" dirty="0"/>
              <a:t>Neural Networks</a:t>
            </a:r>
          </a:p>
        </p:txBody>
      </p:sp>
      <p:pic>
        <p:nvPicPr>
          <p:cNvPr id="5" name="Picture 4">
            <a:extLst>
              <a:ext uri="{FF2B5EF4-FFF2-40B4-BE49-F238E27FC236}">
                <a16:creationId xmlns:a16="http://schemas.microsoft.com/office/drawing/2014/main" id="{49E949BC-2165-E04E-8198-45ADB0C54D92}"/>
              </a:ext>
            </a:extLst>
          </p:cNvPr>
          <p:cNvPicPr>
            <a:picLocks noChangeAspect="1"/>
          </p:cNvPicPr>
          <p:nvPr/>
        </p:nvPicPr>
        <p:blipFill>
          <a:blip r:embed="rId2"/>
          <a:stretch>
            <a:fillRect/>
          </a:stretch>
        </p:blipFill>
        <p:spPr>
          <a:xfrm>
            <a:off x="5023104" y="1630509"/>
            <a:ext cx="4060331" cy="1607782"/>
          </a:xfrm>
          <a:prstGeom prst="rect">
            <a:avLst/>
          </a:prstGeom>
        </p:spPr>
      </p:pic>
      <p:pic>
        <p:nvPicPr>
          <p:cNvPr id="7" name="Picture 6">
            <a:extLst>
              <a:ext uri="{FF2B5EF4-FFF2-40B4-BE49-F238E27FC236}">
                <a16:creationId xmlns:a16="http://schemas.microsoft.com/office/drawing/2014/main" id="{6CD1A946-5ACD-7C42-878A-44BBE743BB15}"/>
              </a:ext>
            </a:extLst>
          </p:cNvPr>
          <p:cNvPicPr>
            <a:picLocks noChangeAspect="1"/>
          </p:cNvPicPr>
          <p:nvPr/>
        </p:nvPicPr>
        <p:blipFill>
          <a:blip r:embed="rId3"/>
          <a:stretch>
            <a:fillRect/>
          </a:stretch>
        </p:blipFill>
        <p:spPr>
          <a:xfrm>
            <a:off x="1279398" y="4001294"/>
            <a:ext cx="3743706" cy="2293441"/>
          </a:xfrm>
          <a:prstGeom prst="rect">
            <a:avLst/>
          </a:prstGeom>
        </p:spPr>
      </p:pic>
      <p:pic>
        <p:nvPicPr>
          <p:cNvPr id="8" name="Picture 7">
            <a:extLst>
              <a:ext uri="{FF2B5EF4-FFF2-40B4-BE49-F238E27FC236}">
                <a16:creationId xmlns:a16="http://schemas.microsoft.com/office/drawing/2014/main" id="{BCE8AD01-EC97-3C47-91E9-89CCD1EFBCDD}"/>
              </a:ext>
            </a:extLst>
          </p:cNvPr>
          <p:cNvPicPr>
            <a:picLocks noChangeAspect="1"/>
          </p:cNvPicPr>
          <p:nvPr/>
        </p:nvPicPr>
        <p:blipFill>
          <a:blip r:embed="rId4"/>
          <a:stretch>
            <a:fillRect/>
          </a:stretch>
        </p:blipFill>
        <p:spPr>
          <a:xfrm>
            <a:off x="6301232" y="3899335"/>
            <a:ext cx="5052568" cy="2594103"/>
          </a:xfrm>
          <a:prstGeom prst="rect">
            <a:avLst/>
          </a:prstGeom>
        </p:spPr>
      </p:pic>
    </p:spTree>
    <p:extLst>
      <p:ext uri="{BB962C8B-B14F-4D97-AF65-F5344CB8AC3E}">
        <p14:creationId xmlns:p14="http://schemas.microsoft.com/office/powerpoint/2010/main" val="2481414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03A4D-A40C-114A-A012-EDDF50DD3D0A}"/>
              </a:ext>
            </a:extLst>
          </p:cNvPr>
          <p:cNvSpPr>
            <a:spLocks noGrp="1"/>
          </p:cNvSpPr>
          <p:nvPr>
            <p:ph type="title"/>
          </p:nvPr>
        </p:nvSpPr>
        <p:spPr/>
        <p:txBody>
          <a:bodyPr/>
          <a:lstStyle/>
          <a:p>
            <a:r>
              <a:rPr lang="en-US" dirty="0"/>
              <a:t>Ensembling</a:t>
            </a:r>
          </a:p>
        </p:txBody>
      </p:sp>
      <p:graphicFrame>
        <p:nvGraphicFramePr>
          <p:cNvPr id="5" name="Table 4">
            <a:extLst>
              <a:ext uri="{FF2B5EF4-FFF2-40B4-BE49-F238E27FC236}">
                <a16:creationId xmlns:a16="http://schemas.microsoft.com/office/drawing/2014/main" id="{C17CA01D-8520-B041-BAF9-1C9F9B7F6A46}"/>
              </a:ext>
            </a:extLst>
          </p:cNvPr>
          <p:cNvGraphicFramePr>
            <a:graphicFrameLocks noGrp="1"/>
          </p:cNvGraphicFramePr>
          <p:nvPr>
            <p:extLst>
              <p:ext uri="{D42A27DB-BD31-4B8C-83A1-F6EECF244321}">
                <p14:modId xmlns:p14="http://schemas.microsoft.com/office/powerpoint/2010/main" val="3754817236"/>
              </p:ext>
            </p:extLst>
          </p:nvPr>
        </p:nvGraphicFramePr>
        <p:xfrm>
          <a:off x="3245427" y="1836161"/>
          <a:ext cx="4953000" cy="2438400"/>
        </p:xfrm>
        <a:graphic>
          <a:graphicData uri="http://schemas.openxmlformats.org/drawingml/2006/table">
            <a:tbl>
              <a:tblPr>
                <a:tableStyleId>{5C22544A-7EE6-4342-B048-85BDC9FD1C3A}</a:tableStyleId>
              </a:tblPr>
              <a:tblGrid>
                <a:gridCol w="825500">
                  <a:extLst>
                    <a:ext uri="{9D8B030D-6E8A-4147-A177-3AD203B41FA5}">
                      <a16:colId xmlns:a16="http://schemas.microsoft.com/office/drawing/2014/main" val="2718979211"/>
                    </a:ext>
                  </a:extLst>
                </a:gridCol>
                <a:gridCol w="825500">
                  <a:extLst>
                    <a:ext uri="{9D8B030D-6E8A-4147-A177-3AD203B41FA5}">
                      <a16:colId xmlns:a16="http://schemas.microsoft.com/office/drawing/2014/main" val="2213538308"/>
                    </a:ext>
                  </a:extLst>
                </a:gridCol>
                <a:gridCol w="825500">
                  <a:extLst>
                    <a:ext uri="{9D8B030D-6E8A-4147-A177-3AD203B41FA5}">
                      <a16:colId xmlns:a16="http://schemas.microsoft.com/office/drawing/2014/main" val="1438183783"/>
                    </a:ext>
                  </a:extLst>
                </a:gridCol>
                <a:gridCol w="825500">
                  <a:extLst>
                    <a:ext uri="{9D8B030D-6E8A-4147-A177-3AD203B41FA5}">
                      <a16:colId xmlns:a16="http://schemas.microsoft.com/office/drawing/2014/main" val="1531371231"/>
                    </a:ext>
                  </a:extLst>
                </a:gridCol>
                <a:gridCol w="825500">
                  <a:extLst>
                    <a:ext uri="{9D8B030D-6E8A-4147-A177-3AD203B41FA5}">
                      <a16:colId xmlns:a16="http://schemas.microsoft.com/office/drawing/2014/main" val="3928094079"/>
                    </a:ext>
                  </a:extLst>
                </a:gridCol>
                <a:gridCol w="825500">
                  <a:extLst>
                    <a:ext uri="{9D8B030D-6E8A-4147-A177-3AD203B41FA5}">
                      <a16:colId xmlns:a16="http://schemas.microsoft.com/office/drawing/2014/main" val="312409215"/>
                    </a:ext>
                  </a:extLst>
                </a:gridCol>
              </a:tblGrid>
              <a:tr h="203200">
                <a:tc>
                  <a:txBody>
                    <a:bodyPr/>
                    <a:lstStyle/>
                    <a:p>
                      <a:pPr algn="ctr" fontAlgn="b"/>
                      <a:r>
                        <a:rPr lang="en-US" sz="1200" u="none" strike="noStrike">
                          <a:effectLst/>
                        </a:rPr>
                        <a:t>Obs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Shot</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Dist</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Tree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NN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AVG</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79447381"/>
                  </a:ext>
                </a:extLst>
              </a:tr>
              <a:tr h="203200">
                <a:tc>
                  <a:txBody>
                    <a:bodyPr/>
                    <a:lstStyle/>
                    <a:p>
                      <a:pPr algn="ct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SLAP</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NG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G</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11958711"/>
                  </a:ext>
                </a:extLst>
              </a:tr>
              <a:tr h="203200">
                <a:tc>
                  <a:txBody>
                    <a:bodyPr/>
                    <a:lstStyle/>
                    <a:p>
                      <a:pPr algn="ctr" fontAlgn="b"/>
                      <a:r>
                        <a:rPr lang="en-US" sz="1200" u="none" strike="noStrike">
                          <a:effectLst/>
                        </a:rPr>
                        <a:t>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WRIST</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NG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NG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NG</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28622260"/>
                  </a:ext>
                </a:extLst>
              </a:tr>
              <a:tr h="203200">
                <a:tc>
                  <a:txBody>
                    <a:bodyPr/>
                    <a:lstStyle/>
                    <a:p>
                      <a:pPr algn="ctr" fontAlgn="b"/>
                      <a:r>
                        <a:rPr lang="en-US" sz="1200" u="none" strike="noStrike">
                          <a:effectLst/>
                        </a:rPr>
                        <a:t>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WRIST</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NG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NG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NG</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38297422"/>
                  </a:ext>
                </a:extLst>
              </a:tr>
              <a:tr h="203200">
                <a:tc>
                  <a:txBody>
                    <a:bodyPr/>
                    <a:lstStyle/>
                    <a:p>
                      <a:pPr algn="ctr" fontAlgn="b"/>
                      <a:r>
                        <a:rPr lang="en-US" sz="1200" u="none" strike="noStrike">
                          <a:effectLst/>
                        </a:rPr>
                        <a:t>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SLAP</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35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NG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NG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NG</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09581436"/>
                  </a:ext>
                </a:extLst>
              </a:tr>
              <a:tr h="203200">
                <a:tc>
                  <a:txBody>
                    <a:bodyPr/>
                    <a:lstStyle/>
                    <a:p>
                      <a:pPr algn="ctr" fontAlgn="b"/>
                      <a:r>
                        <a:rPr lang="en-US" sz="1200" u="none" strike="noStrike">
                          <a:effectLst/>
                        </a:rPr>
                        <a:t>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WRIST</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5</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G</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72546086"/>
                  </a:ext>
                </a:extLst>
              </a:tr>
              <a:tr h="203200">
                <a:tc>
                  <a:txBody>
                    <a:bodyPr/>
                    <a:lstStyle/>
                    <a:p>
                      <a:pPr algn="ctr" fontAlgn="b"/>
                      <a:r>
                        <a:rPr lang="en-US" sz="1200" u="none" strike="noStrike">
                          <a:effectLst/>
                        </a:rPr>
                        <a:t>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WRIST</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G</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94893325"/>
                  </a:ext>
                </a:extLst>
              </a:tr>
              <a:tr h="203200">
                <a:tc>
                  <a:txBody>
                    <a:bodyPr/>
                    <a:lstStyle/>
                    <a:p>
                      <a:pPr algn="ctr" fontAlgn="b"/>
                      <a:r>
                        <a:rPr lang="en-US" sz="1200" u="none" strike="noStrike">
                          <a:effectLst/>
                        </a:rPr>
                        <a:t>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WRIST</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NG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NG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NG</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72396446"/>
                  </a:ext>
                </a:extLst>
              </a:tr>
              <a:tr h="203200">
                <a:tc>
                  <a:txBody>
                    <a:bodyPr/>
                    <a:lstStyle/>
                    <a:p>
                      <a:pPr algn="ctr" fontAlgn="b"/>
                      <a:r>
                        <a:rPr lang="en-US" sz="1200" u="none" strike="noStrike">
                          <a:effectLst/>
                        </a:rPr>
                        <a:t>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WRIST</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NG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NG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NG</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29404857"/>
                  </a:ext>
                </a:extLst>
              </a:tr>
              <a:tr h="203200">
                <a:tc>
                  <a:txBody>
                    <a:bodyPr/>
                    <a:lstStyle/>
                    <a:p>
                      <a:pPr algn="ctr" fontAlgn="b"/>
                      <a:r>
                        <a:rPr lang="en-US" sz="1200" u="none" strike="noStrike">
                          <a:effectLst/>
                        </a:rPr>
                        <a:t>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WRIST</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NG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NG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NG</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52440814"/>
                  </a:ext>
                </a:extLst>
              </a:tr>
              <a:tr h="203200">
                <a:tc>
                  <a:txBody>
                    <a:bodyPr/>
                    <a:lstStyle/>
                    <a:p>
                      <a:pPr algn="ctr" fontAlgn="b"/>
                      <a:r>
                        <a:rPr lang="en-US" sz="1200" u="none" strike="noStrike">
                          <a:effectLst/>
                        </a:rPr>
                        <a:t>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SLAP</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NG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NG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NG</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04076005"/>
                  </a:ext>
                </a:extLst>
              </a:tr>
              <a:tr h="203200">
                <a:tc>
                  <a:txBody>
                    <a:bodyPr/>
                    <a:lstStyle/>
                    <a:p>
                      <a:pPr algn="ctr" fontAlgn="b"/>
                      <a:r>
                        <a:rPr lang="en-US" sz="1200" u="none" strike="noStrike">
                          <a:effectLst/>
                        </a:rPr>
                        <a:t>10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WRIST</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NG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NG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NG</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15241673"/>
                  </a:ext>
                </a:extLst>
              </a:tr>
            </a:tbl>
          </a:graphicData>
        </a:graphic>
      </p:graphicFrame>
    </p:spTree>
    <p:extLst>
      <p:ext uri="{BB962C8B-B14F-4D97-AF65-F5344CB8AC3E}">
        <p14:creationId xmlns:p14="http://schemas.microsoft.com/office/powerpoint/2010/main" val="2253791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52C1F-65EF-C248-8B11-21C24F6DFC8C}"/>
              </a:ext>
            </a:extLst>
          </p:cNvPr>
          <p:cNvSpPr>
            <a:spLocks noGrp="1"/>
          </p:cNvSpPr>
          <p:nvPr>
            <p:ph type="title"/>
          </p:nvPr>
        </p:nvSpPr>
        <p:spPr/>
        <p:txBody>
          <a:bodyPr/>
          <a:lstStyle/>
          <a:p>
            <a:r>
              <a:rPr lang="en-US" dirty="0"/>
              <a:t>Dynamical Models versus Machine Learning</a:t>
            </a:r>
          </a:p>
        </p:txBody>
      </p:sp>
      <p:sp>
        <p:nvSpPr>
          <p:cNvPr id="5" name="Content Placeholder 4">
            <a:extLst>
              <a:ext uri="{FF2B5EF4-FFF2-40B4-BE49-F238E27FC236}">
                <a16:creationId xmlns:a16="http://schemas.microsoft.com/office/drawing/2014/main" id="{715C661A-DFAD-1243-80D9-272B5ADD81FD}"/>
              </a:ext>
            </a:extLst>
          </p:cNvPr>
          <p:cNvSpPr>
            <a:spLocks noGrp="1"/>
          </p:cNvSpPr>
          <p:nvPr>
            <p:ph idx="1"/>
          </p:nvPr>
        </p:nvSpPr>
        <p:spPr/>
        <p:txBody>
          <a:bodyPr/>
          <a:lstStyle/>
          <a:p>
            <a:r>
              <a:rPr lang="en-US" b="1" dirty="0"/>
              <a:t>Modeling Philosophy:</a:t>
            </a:r>
            <a:endParaRPr lang="en-US" dirty="0"/>
          </a:p>
          <a:p>
            <a:r>
              <a:rPr lang="en-US" b="1" dirty="0"/>
              <a:t>Dynamical Models:</a:t>
            </a:r>
            <a:r>
              <a:rPr lang="en-US" dirty="0"/>
              <a:t> These models are based on a set of differential equations that describe how the variables of a system </a:t>
            </a:r>
            <a:r>
              <a:rPr lang="en-US" b="1" i="1" dirty="0">
                <a:solidFill>
                  <a:srgbClr val="FF0000"/>
                </a:solidFill>
              </a:rPr>
              <a:t>change over time</a:t>
            </a:r>
            <a:r>
              <a:rPr lang="en-US" dirty="0"/>
              <a:t>. Dynamical models are often derived from first principles or domain-specific knowledge about the underlying processes governing the system.</a:t>
            </a:r>
          </a:p>
          <a:p>
            <a:r>
              <a:rPr lang="en-US" b="1" dirty="0"/>
              <a:t>Machine Learning Models:</a:t>
            </a:r>
            <a:r>
              <a:rPr lang="en-US" dirty="0"/>
              <a:t> Machine learning models, on the other hand, learn patterns and relationships from data. They do not necessarily require explicit knowledge of the underlying processes and can capture complex patterns in the data.</a:t>
            </a:r>
          </a:p>
          <a:p>
            <a:endParaRPr lang="en-US" dirty="0"/>
          </a:p>
        </p:txBody>
      </p:sp>
    </p:spTree>
    <p:extLst>
      <p:ext uri="{BB962C8B-B14F-4D97-AF65-F5344CB8AC3E}">
        <p14:creationId xmlns:p14="http://schemas.microsoft.com/office/powerpoint/2010/main" val="706840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6A729-C264-354A-ABD9-975ACDC13C61}"/>
              </a:ext>
            </a:extLst>
          </p:cNvPr>
          <p:cNvSpPr>
            <a:spLocks noGrp="1"/>
          </p:cNvSpPr>
          <p:nvPr>
            <p:ph type="title"/>
          </p:nvPr>
        </p:nvSpPr>
        <p:spPr/>
        <p:txBody>
          <a:bodyPr/>
          <a:lstStyle/>
          <a:p>
            <a:r>
              <a:rPr lang="en-US" dirty="0"/>
              <a:t>Dynamical Models versus Machine Learning</a:t>
            </a:r>
          </a:p>
        </p:txBody>
      </p:sp>
      <p:sp>
        <p:nvSpPr>
          <p:cNvPr id="3" name="Content Placeholder 2">
            <a:extLst>
              <a:ext uri="{FF2B5EF4-FFF2-40B4-BE49-F238E27FC236}">
                <a16:creationId xmlns:a16="http://schemas.microsoft.com/office/drawing/2014/main" id="{4798D76D-86DB-9641-93CA-1ADEBD76254D}"/>
              </a:ext>
            </a:extLst>
          </p:cNvPr>
          <p:cNvSpPr>
            <a:spLocks noGrp="1"/>
          </p:cNvSpPr>
          <p:nvPr>
            <p:ph idx="1"/>
          </p:nvPr>
        </p:nvSpPr>
        <p:spPr/>
        <p:txBody>
          <a:bodyPr/>
          <a:lstStyle/>
          <a:p>
            <a:r>
              <a:rPr lang="en-US" b="1" dirty="0"/>
              <a:t>Data vs. Theory:</a:t>
            </a:r>
            <a:endParaRPr lang="en-US" dirty="0"/>
          </a:p>
          <a:p>
            <a:r>
              <a:rPr lang="en-US" b="1" dirty="0"/>
              <a:t>Dynamical Models:</a:t>
            </a:r>
            <a:r>
              <a:rPr lang="en-US" dirty="0"/>
              <a:t> These models rely heavily on theoretical principles and </a:t>
            </a:r>
            <a:r>
              <a:rPr lang="en-US" b="1" dirty="0">
                <a:solidFill>
                  <a:srgbClr val="FF0000"/>
                </a:solidFill>
              </a:rPr>
              <a:t>domain knowledge</a:t>
            </a:r>
            <a:r>
              <a:rPr lang="en-US" dirty="0"/>
              <a:t>. They are designed based on an understanding of the underlying physics or dynamics of the system.</a:t>
            </a:r>
          </a:p>
          <a:p>
            <a:r>
              <a:rPr lang="en-US" b="1" dirty="0"/>
              <a:t>Machine Learning Models:</a:t>
            </a:r>
            <a:r>
              <a:rPr lang="en-US" dirty="0"/>
              <a:t> These models are data-driven and learn patterns directly from the data. They do not necessarily require a deep understanding of the underlying processes, making them more flexible in certain situations.</a:t>
            </a:r>
          </a:p>
          <a:p>
            <a:endParaRPr lang="en-US" dirty="0"/>
          </a:p>
        </p:txBody>
      </p:sp>
    </p:spTree>
    <p:extLst>
      <p:ext uri="{BB962C8B-B14F-4D97-AF65-F5344CB8AC3E}">
        <p14:creationId xmlns:p14="http://schemas.microsoft.com/office/powerpoint/2010/main" val="4106054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E45AC-934B-CD47-A4C0-1DC0394ED715}"/>
              </a:ext>
            </a:extLst>
          </p:cNvPr>
          <p:cNvSpPr>
            <a:spLocks noGrp="1"/>
          </p:cNvSpPr>
          <p:nvPr>
            <p:ph type="title"/>
          </p:nvPr>
        </p:nvSpPr>
        <p:spPr/>
        <p:txBody>
          <a:bodyPr/>
          <a:lstStyle/>
          <a:p>
            <a:r>
              <a:rPr lang="en-US" dirty="0"/>
              <a:t>Dynamical Models versus Machine Learning</a:t>
            </a:r>
          </a:p>
        </p:txBody>
      </p:sp>
      <p:sp>
        <p:nvSpPr>
          <p:cNvPr id="3" name="Content Placeholder 2">
            <a:extLst>
              <a:ext uri="{FF2B5EF4-FFF2-40B4-BE49-F238E27FC236}">
                <a16:creationId xmlns:a16="http://schemas.microsoft.com/office/drawing/2014/main" id="{C81A72D1-8A20-124C-B63C-701FEF41115E}"/>
              </a:ext>
            </a:extLst>
          </p:cNvPr>
          <p:cNvSpPr>
            <a:spLocks noGrp="1"/>
          </p:cNvSpPr>
          <p:nvPr>
            <p:ph idx="1"/>
          </p:nvPr>
        </p:nvSpPr>
        <p:spPr/>
        <p:txBody>
          <a:bodyPr/>
          <a:lstStyle/>
          <a:p>
            <a:r>
              <a:rPr lang="en-US" b="1" dirty="0"/>
              <a:t>Interpretability:</a:t>
            </a:r>
            <a:endParaRPr lang="en-US" dirty="0"/>
          </a:p>
          <a:p>
            <a:r>
              <a:rPr lang="en-US" b="1" dirty="0"/>
              <a:t>Dynamical Models:</a:t>
            </a:r>
            <a:r>
              <a:rPr lang="en-US" dirty="0"/>
              <a:t> Dynamical models are often more interpretable because they are built on known principles. The parameters of the model usually have clear physical interpretations.</a:t>
            </a:r>
          </a:p>
          <a:p>
            <a:r>
              <a:rPr lang="en-US" b="1" dirty="0"/>
              <a:t>Machine Learning Models:</a:t>
            </a:r>
            <a:r>
              <a:rPr lang="en-US" dirty="0"/>
              <a:t> Many machine learning models, especially complex ones like deep neural networks, can be seen as </a:t>
            </a:r>
            <a:r>
              <a:rPr lang="en-US" b="1" dirty="0">
                <a:solidFill>
                  <a:srgbClr val="FF0000"/>
                </a:solidFill>
              </a:rPr>
              <a:t>"black boxes" </a:t>
            </a:r>
            <a:r>
              <a:rPr lang="en-US" dirty="0"/>
              <a:t>because it might be challenging to interpret how they arrive at a particular decision. Interpretability can be a challenge in certain applications.</a:t>
            </a:r>
          </a:p>
          <a:p>
            <a:endParaRPr lang="en-US" dirty="0"/>
          </a:p>
        </p:txBody>
      </p:sp>
    </p:spTree>
    <p:extLst>
      <p:ext uri="{BB962C8B-B14F-4D97-AF65-F5344CB8AC3E}">
        <p14:creationId xmlns:p14="http://schemas.microsoft.com/office/powerpoint/2010/main" val="745405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2F0427-A106-224D-BC48-682CC45687CE}"/>
              </a:ext>
            </a:extLst>
          </p:cNvPr>
          <p:cNvSpPr>
            <a:spLocks noGrp="1"/>
          </p:cNvSpPr>
          <p:nvPr>
            <p:ph idx="1"/>
          </p:nvPr>
        </p:nvSpPr>
        <p:spPr>
          <a:xfrm>
            <a:off x="838200" y="1507260"/>
            <a:ext cx="10515600" cy="1229302"/>
          </a:xfrm>
        </p:spPr>
        <p:txBody>
          <a:bodyPr>
            <a:normAutofit lnSpcReduction="10000"/>
          </a:bodyPr>
          <a:lstStyle/>
          <a:p>
            <a:pPr marL="0" indent="0">
              <a:buNone/>
            </a:pPr>
            <a:r>
              <a:rPr lang="en-US" sz="4000" dirty="0"/>
              <a:t>All Models Are Wrong.  Some Are Useful. </a:t>
            </a:r>
          </a:p>
          <a:p>
            <a:pPr marL="0" indent="0">
              <a:buNone/>
            </a:pPr>
            <a:r>
              <a:rPr lang="en-US" sz="4000" dirty="0"/>
              <a:t>– George Box</a:t>
            </a:r>
          </a:p>
        </p:txBody>
      </p:sp>
      <p:sp>
        <p:nvSpPr>
          <p:cNvPr id="4" name="Content Placeholder 2">
            <a:extLst>
              <a:ext uri="{FF2B5EF4-FFF2-40B4-BE49-F238E27FC236}">
                <a16:creationId xmlns:a16="http://schemas.microsoft.com/office/drawing/2014/main" id="{DCE6C5CF-C395-504A-BA03-6E33FCFB4C3D}"/>
              </a:ext>
            </a:extLst>
          </p:cNvPr>
          <p:cNvSpPr txBox="1">
            <a:spLocks/>
          </p:cNvSpPr>
          <p:nvPr/>
        </p:nvSpPr>
        <p:spPr>
          <a:xfrm>
            <a:off x="838200" y="3599007"/>
            <a:ext cx="10515600" cy="5746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
        <p:nvSpPr>
          <p:cNvPr id="5" name="Content Placeholder 2">
            <a:extLst>
              <a:ext uri="{FF2B5EF4-FFF2-40B4-BE49-F238E27FC236}">
                <a16:creationId xmlns:a16="http://schemas.microsoft.com/office/drawing/2014/main" id="{07F515EA-4100-2C4A-9B3B-63188A5C7181}"/>
              </a:ext>
            </a:extLst>
          </p:cNvPr>
          <p:cNvSpPr txBox="1">
            <a:spLocks/>
          </p:cNvSpPr>
          <p:nvPr/>
        </p:nvSpPr>
        <p:spPr>
          <a:xfrm>
            <a:off x="765464" y="3599007"/>
            <a:ext cx="10515600" cy="122930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000" dirty="0"/>
              <a:t>Do Not Substitute Coding For Thinking.</a:t>
            </a:r>
          </a:p>
          <a:p>
            <a:pPr marL="0" indent="0">
              <a:buNone/>
            </a:pPr>
            <a:r>
              <a:rPr lang="en-US" sz="4000" dirty="0"/>
              <a:t>– Unattributed</a:t>
            </a:r>
          </a:p>
        </p:txBody>
      </p:sp>
    </p:spTree>
    <p:extLst>
      <p:ext uri="{BB962C8B-B14F-4D97-AF65-F5344CB8AC3E}">
        <p14:creationId xmlns:p14="http://schemas.microsoft.com/office/powerpoint/2010/main" val="38975956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1910</TotalTime>
  <Words>459</Words>
  <Application>Microsoft Macintosh PowerPoint</Application>
  <PresentationFormat>Widescreen</PresentationFormat>
  <Paragraphs>115</Paragraphs>
  <Slides>9</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Machine Learning. Machine Learning.</vt:lpstr>
      <vt:lpstr>PowerPoint Presentation</vt:lpstr>
      <vt:lpstr>Agenda</vt:lpstr>
      <vt:lpstr>Machine Learning &amp;&amp; AI</vt:lpstr>
      <vt:lpstr>Ensembling</vt:lpstr>
      <vt:lpstr>Dynamical Models versus Machine Learning</vt:lpstr>
      <vt:lpstr>Dynamical Models versus Machine Learning</vt:lpstr>
      <vt:lpstr>Dynamical Models versus Machine Learning</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53</cp:revision>
  <dcterms:created xsi:type="dcterms:W3CDTF">2023-11-07T16:58:27Z</dcterms:created>
  <dcterms:modified xsi:type="dcterms:W3CDTF">2023-11-26T19:36:00Z</dcterms:modified>
</cp:coreProperties>
</file>