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618" r:id="rId2"/>
    <p:sldId id="2619" r:id="rId3"/>
    <p:sldId id="4507" r:id="rId4"/>
    <p:sldId id="2620" r:id="rId5"/>
    <p:sldId id="4482" r:id="rId6"/>
    <p:sldId id="4483" r:id="rId7"/>
    <p:sldId id="4484" r:id="rId8"/>
    <p:sldId id="4487" r:id="rId9"/>
    <p:sldId id="4486" r:id="rId10"/>
    <p:sldId id="4488" r:id="rId11"/>
    <p:sldId id="4489" r:id="rId12"/>
    <p:sldId id="4490" r:id="rId13"/>
    <p:sldId id="4491" r:id="rId14"/>
    <p:sldId id="4492" r:id="rId15"/>
    <p:sldId id="4493" r:id="rId16"/>
    <p:sldId id="4494" r:id="rId17"/>
    <p:sldId id="4495" r:id="rId18"/>
    <p:sldId id="4496" r:id="rId19"/>
    <p:sldId id="4497" r:id="rId20"/>
    <p:sldId id="4498" r:id="rId21"/>
    <p:sldId id="4499" r:id="rId22"/>
    <p:sldId id="4500" r:id="rId23"/>
    <p:sldId id="4501" r:id="rId24"/>
    <p:sldId id="4502" r:id="rId25"/>
    <p:sldId id="4503" r:id="rId26"/>
    <p:sldId id="4504" r:id="rId27"/>
    <p:sldId id="4505" r:id="rId28"/>
    <p:sldId id="4506" r:id="rId29"/>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7" autoAdjust="0"/>
    <p:restoredTop sz="94660" autoAdjust="0"/>
  </p:normalViewPr>
  <p:slideViewPr>
    <p:cSldViewPr snapToGrid="0">
      <p:cViewPr varScale="1">
        <p:scale>
          <a:sx n="101" d="100"/>
          <a:sy n="101" d="100"/>
        </p:scale>
        <p:origin x="912"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499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0139DC-C80C-45C5-9466-B2C52FB70318}" type="datetimeFigureOut">
              <a:rPr lang="zh-TW" altLang="en-US" smtClean="0"/>
              <a:t>2025/2/7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6788BB-0785-4537-B4CA-9DF94548ACA2}" type="slidenum">
              <a:rPr lang="zh-TW" altLang="en-US" smtClean="0"/>
              <a:t>‹#›</a:t>
            </a:fld>
            <a:endParaRPr lang="zh-TW" altLang="en-US"/>
          </a:p>
        </p:txBody>
      </p:sp>
    </p:spTree>
    <p:extLst>
      <p:ext uri="{BB962C8B-B14F-4D97-AF65-F5344CB8AC3E}">
        <p14:creationId xmlns:p14="http://schemas.microsoft.com/office/powerpoint/2010/main" val="153390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5"/>
          </p:nvPr>
        </p:nvSpPr>
        <p:spPr/>
        <p:txBody>
          <a:bodyPr/>
          <a:lstStyle/>
          <a:p>
            <a:fld id="{DE6788BB-0785-4537-B4CA-9DF94548ACA2}" type="slidenum">
              <a:rPr lang="zh-TW" altLang="en-US" smtClean="0"/>
              <a:t>2</a:t>
            </a:fld>
            <a:endParaRPr lang="zh-TW" altLang="en-US"/>
          </a:p>
        </p:txBody>
      </p:sp>
    </p:spTree>
    <p:extLst>
      <p:ext uri="{BB962C8B-B14F-4D97-AF65-F5344CB8AC3E}">
        <p14:creationId xmlns:p14="http://schemas.microsoft.com/office/powerpoint/2010/main" val="10208337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5F461-0FC6-4144-85C7-6B162F4BD508}"/>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84E09F7C-161B-8D79-D16B-5343BD3143D8}"/>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D726D1F5-B958-0B93-EECE-12122757721D}"/>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2C80C2C2-6327-BE93-D1B3-779BA5917E7C}"/>
              </a:ext>
            </a:extLst>
          </p:cNvPr>
          <p:cNvSpPr>
            <a:spLocks noGrp="1"/>
          </p:cNvSpPr>
          <p:nvPr>
            <p:ph type="sldNum" sz="quarter" idx="5"/>
          </p:nvPr>
        </p:nvSpPr>
        <p:spPr/>
        <p:txBody>
          <a:bodyPr/>
          <a:lstStyle/>
          <a:p>
            <a:fld id="{DE6788BB-0785-4537-B4CA-9DF94548ACA2}" type="slidenum">
              <a:rPr lang="zh-TW" altLang="en-US" smtClean="0"/>
              <a:t>3</a:t>
            </a:fld>
            <a:endParaRPr lang="zh-TW" altLang="en-US"/>
          </a:p>
        </p:txBody>
      </p:sp>
    </p:spTree>
    <p:extLst>
      <p:ext uri="{BB962C8B-B14F-4D97-AF65-F5344CB8AC3E}">
        <p14:creationId xmlns:p14="http://schemas.microsoft.com/office/powerpoint/2010/main" val="1399931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123</a:t>
            </a:r>
            <a:endParaRPr lang="zh-TW" altLang="en-US" dirty="0"/>
          </a:p>
        </p:txBody>
      </p:sp>
      <p:sp>
        <p:nvSpPr>
          <p:cNvPr id="4" name="投影片編號版面配置區 3"/>
          <p:cNvSpPr>
            <a:spLocks noGrp="1"/>
          </p:cNvSpPr>
          <p:nvPr>
            <p:ph type="sldNum" sz="quarter" idx="5"/>
          </p:nvPr>
        </p:nvSpPr>
        <p:spPr/>
        <p:txBody>
          <a:bodyPr/>
          <a:lstStyle/>
          <a:p>
            <a:fld id="{228B34ED-4CDD-41C9-90F7-D768D5559A6F}" type="slidenum">
              <a:rPr lang="en-US" altLang="zh-TW" noProof="0" smtClean="0"/>
              <a:pPr/>
              <a:t>22</a:t>
            </a:fld>
            <a:endParaRPr lang="zh-TW" altLang="en-US" noProof="0"/>
          </a:p>
        </p:txBody>
      </p:sp>
    </p:spTree>
    <p:extLst>
      <p:ext uri="{BB962C8B-B14F-4D97-AF65-F5344CB8AC3E}">
        <p14:creationId xmlns:p14="http://schemas.microsoft.com/office/powerpoint/2010/main" val="39694934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B1C4B54-E582-65CB-9050-F4A3C723E80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BFB6254C-C941-836B-7159-2713F90147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9722C1AD-90D0-7967-2B20-C8EEA7D05DB2}"/>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5" name="頁尾版面配置區 4">
            <a:extLst>
              <a:ext uri="{FF2B5EF4-FFF2-40B4-BE49-F238E27FC236}">
                <a16:creationId xmlns:a16="http://schemas.microsoft.com/office/drawing/2014/main" id="{265666C5-23EB-0AD5-A607-6E6195E5E8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1B4851E-2573-F2AC-F5CA-4FCA24A4AFC9}"/>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3840289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4E2C428-5A59-EE03-4484-DFB9CDA7BC1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1E46CFD0-BE36-03AD-CCB8-7EC34F76ED39}"/>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9FC5535-00AB-7244-6083-A30317E25BC9}"/>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5" name="頁尾版面配置區 4">
            <a:extLst>
              <a:ext uri="{FF2B5EF4-FFF2-40B4-BE49-F238E27FC236}">
                <a16:creationId xmlns:a16="http://schemas.microsoft.com/office/drawing/2014/main" id="{535DFD09-72BD-F1A2-8F57-D08001FB436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3B80F01-B8BF-4897-DDB9-EC17AA985860}"/>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38009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D5E279EF-B5D8-110E-E75F-C46E6137E29D}"/>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E5B7AFB-8A2E-A062-C24A-0C759EBD19E9}"/>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825A1C5A-D126-6CF3-752B-EF32A5FC0516}"/>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5" name="頁尾版面配置區 4">
            <a:extLst>
              <a:ext uri="{FF2B5EF4-FFF2-40B4-BE49-F238E27FC236}">
                <a16:creationId xmlns:a16="http://schemas.microsoft.com/office/drawing/2014/main" id="{9E2EEDF3-DEB7-EE6C-167D-5BF6FAF7D76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9A66D05-1020-33E9-CEEE-35E88720B7CA}"/>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4233082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2D3B7A5-3500-F7AB-0A5D-39A7B0F2159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61AB0C7-D141-6767-78D5-D8372E66092D}"/>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9B71915-DC44-5BDF-C9C0-0B047AC61183}"/>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5" name="頁尾版面配置區 4">
            <a:extLst>
              <a:ext uri="{FF2B5EF4-FFF2-40B4-BE49-F238E27FC236}">
                <a16:creationId xmlns:a16="http://schemas.microsoft.com/office/drawing/2014/main" id="{7BA6F7DC-6BB6-6742-8B77-8CBAC911DB0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9698A2-21F3-3D77-6064-1F5411AB59C6}"/>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3511577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418E1B-887C-0AB0-1C54-B18D861E840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DD75BEC-B1DF-A9FF-3210-E0A44C59FD8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F47F25EA-399C-B1D1-7BED-253E8A3632B1}"/>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5" name="頁尾版面配置區 4">
            <a:extLst>
              <a:ext uri="{FF2B5EF4-FFF2-40B4-BE49-F238E27FC236}">
                <a16:creationId xmlns:a16="http://schemas.microsoft.com/office/drawing/2014/main" id="{A1A79516-02F5-6514-83D0-48C59C3E688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B46945C-3B38-48A2-73B2-D70ED1EF76C0}"/>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559923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F9F3C-EAA9-18FF-181E-DF27F4A274A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9DDB74C0-3F3E-111C-A524-6DD3913B6C8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EF32AB94-E491-C162-AD79-3686A9896D0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10C1F371-F7B8-7BE7-3640-2030F971EE73}"/>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6" name="頁尾版面配置區 5">
            <a:extLst>
              <a:ext uri="{FF2B5EF4-FFF2-40B4-BE49-F238E27FC236}">
                <a16:creationId xmlns:a16="http://schemas.microsoft.com/office/drawing/2014/main" id="{FF3472C6-ED03-8FCF-9249-2AF48CE1558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216F3761-29E4-16E6-8AEF-6E3F442A466F}"/>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3008013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999A4D-3B7E-614A-B617-74B4644DFAE3}"/>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0B794D71-1C44-257C-2DF0-16598786C7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1B5C7336-7EA7-A2E2-6C4C-6ED108E6E247}"/>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FBD965F-D31F-221F-5FA7-D4155C3FB1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24CEE3E-BC67-72CF-DBFD-547D92AB429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B15350B4-BA70-98E2-784A-0961C711A517}"/>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8" name="頁尾版面配置區 7">
            <a:extLst>
              <a:ext uri="{FF2B5EF4-FFF2-40B4-BE49-F238E27FC236}">
                <a16:creationId xmlns:a16="http://schemas.microsoft.com/office/drawing/2014/main" id="{CD5A9324-2071-E4D9-7C23-ED7621CA0B41}"/>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DF037A7C-8084-2B07-44B5-2B2737399CBD}"/>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1617929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97B2A62-8648-9EC5-CB50-FF00ECF8A6A1}"/>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DE33D6F1-263F-96EC-41CE-393CB6806BB0}"/>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4" name="頁尾版面配置區 3">
            <a:extLst>
              <a:ext uri="{FF2B5EF4-FFF2-40B4-BE49-F238E27FC236}">
                <a16:creationId xmlns:a16="http://schemas.microsoft.com/office/drawing/2014/main" id="{3F9DC9A0-9711-05FE-7296-06186E8DE86B}"/>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D980EA03-F2D4-EE95-8CB5-3439DF78270C}"/>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105117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128866F2-702E-F799-9F42-28164A219565}"/>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3" name="頁尾版面配置區 2">
            <a:extLst>
              <a:ext uri="{FF2B5EF4-FFF2-40B4-BE49-F238E27FC236}">
                <a16:creationId xmlns:a16="http://schemas.microsoft.com/office/drawing/2014/main" id="{BD5F601A-9A62-915A-358C-9FF980D2AD8B}"/>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A68F2EA8-C207-DB6F-AF46-9B2B4F9C1CD8}"/>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336804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0C4A09-6197-2E23-68F8-0E868BAA4555}"/>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A324F46-731B-E3E8-AB22-C46174E9E8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CC3FF31F-CDA7-D586-446F-4C45691AB5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06819EC4-FDB0-3CB8-D9C3-F7C5747BBB59}"/>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6" name="頁尾版面配置區 5">
            <a:extLst>
              <a:ext uri="{FF2B5EF4-FFF2-40B4-BE49-F238E27FC236}">
                <a16:creationId xmlns:a16="http://schemas.microsoft.com/office/drawing/2014/main" id="{1ADC16D2-6A85-FEC2-1DA8-E0E711223FE9}"/>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F982190F-EE65-B701-0573-CEE31122EDA8}"/>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44396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3754E9C-4AB5-56B4-583C-06E003086EE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B1A47D1A-2000-48BC-C1A0-7C7808654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52E7232C-6A94-732A-9688-DAEF41E868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6277A43C-3E93-9203-15A4-932EC885A8C7}"/>
              </a:ext>
            </a:extLst>
          </p:cNvPr>
          <p:cNvSpPr>
            <a:spLocks noGrp="1"/>
          </p:cNvSpPr>
          <p:nvPr>
            <p:ph type="dt" sz="half" idx="10"/>
          </p:nvPr>
        </p:nvSpPr>
        <p:spPr/>
        <p:txBody>
          <a:bodyPr/>
          <a:lstStyle/>
          <a:p>
            <a:fld id="{8A78E9A8-1B1C-41C1-9ABA-C428E315002E}" type="datetimeFigureOut">
              <a:rPr lang="zh-TW" altLang="en-US" smtClean="0"/>
              <a:t>2025/2/7</a:t>
            </a:fld>
            <a:endParaRPr lang="zh-TW" altLang="en-US"/>
          </a:p>
        </p:txBody>
      </p:sp>
      <p:sp>
        <p:nvSpPr>
          <p:cNvPr id="6" name="頁尾版面配置區 5">
            <a:extLst>
              <a:ext uri="{FF2B5EF4-FFF2-40B4-BE49-F238E27FC236}">
                <a16:creationId xmlns:a16="http://schemas.microsoft.com/office/drawing/2014/main" id="{5E037F8F-3E53-80FB-C9D5-DEE1D58ED6D1}"/>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B2A3710-8929-BCA3-42C8-5A3E03BCC7E9}"/>
              </a:ext>
            </a:extLst>
          </p:cNvPr>
          <p:cNvSpPr>
            <a:spLocks noGrp="1"/>
          </p:cNvSpPr>
          <p:nvPr>
            <p:ph type="sldNum" sz="quarter" idx="12"/>
          </p:nvPr>
        </p:nvSpPr>
        <p:spPr/>
        <p:txBody>
          <a:body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1162124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6C0366AC-2F1A-6CD5-56CF-3B6BAE1AF1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F351BE1-6910-63C0-A7ED-ED7F6C038D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EF76DA8-A2F8-AE57-43B2-DA44B91EDA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78E9A8-1B1C-41C1-9ABA-C428E315002E}" type="datetimeFigureOut">
              <a:rPr lang="zh-TW" altLang="en-US" smtClean="0"/>
              <a:t>2025/2/7</a:t>
            </a:fld>
            <a:endParaRPr lang="zh-TW" altLang="en-US"/>
          </a:p>
        </p:txBody>
      </p:sp>
      <p:sp>
        <p:nvSpPr>
          <p:cNvPr id="5" name="頁尾版面配置區 4">
            <a:extLst>
              <a:ext uri="{FF2B5EF4-FFF2-40B4-BE49-F238E27FC236}">
                <a16:creationId xmlns:a16="http://schemas.microsoft.com/office/drawing/2014/main" id="{95301239-6C08-09D6-0626-C935573A70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44FE00AA-EA06-BA09-BEDE-6461EF1469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593E08-C4DC-463D-8738-03213910DF69}" type="slidenum">
              <a:rPr lang="zh-TW" altLang="en-US" smtClean="0"/>
              <a:t>‹#›</a:t>
            </a:fld>
            <a:endParaRPr lang="zh-TW" altLang="en-US"/>
          </a:p>
        </p:txBody>
      </p:sp>
    </p:spTree>
    <p:extLst>
      <p:ext uri="{BB962C8B-B14F-4D97-AF65-F5344CB8AC3E}">
        <p14:creationId xmlns:p14="http://schemas.microsoft.com/office/powerpoint/2010/main" val="3426312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a:t>
            </a:fld>
            <a:endParaRPr lang="zh-TW" altLang="en-US" dirty="0"/>
          </a:p>
        </p:txBody>
      </p:sp>
      <p:grpSp>
        <p:nvGrpSpPr>
          <p:cNvPr id="15" name="群組 14">
            <a:extLst>
              <a:ext uri="{FF2B5EF4-FFF2-40B4-BE49-F238E27FC236}">
                <a16:creationId xmlns:a16="http://schemas.microsoft.com/office/drawing/2014/main" id="{10EA7FB7-2F7C-458F-40D6-41906C7AC2A6}"/>
              </a:ext>
            </a:extLst>
          </p:cNvPr>
          <p:cNvGrpSpPr/>
          <p:nvPr/>
        </p:nvGrpSpPr>
        <p:grpSpPr>
          <a:xfrm>
            <a:off x="11082080" y="0"/>
            <a:ext cx="1109920" cy="1112702"/>
            <a:chOff x="11082080" y="0"/>
            <a:chExt cx="1109920" cy="1112702"/>
          </a:xfrm>
        </p:grpSpPr>
        <p:sp>
          <p:nvSpPr>
            <p:cNvPr id="16" name="Freeform 62">
              <a:extLst>
                <a:ext uri="{FF2B5EF4-FFF2-40B4-BE49-F238E27FC236}">
                  <a16:creationId xmlns:a16="http://schemas.microsoft.com/office/drawing/2014/main" id="{F9BBE56A-68CB-5D0B-FBFF-D18D61320B2C}"/>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6531961-B5E2-EC00-A461-E6D25BAF2F07}"/>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8" name="群組 17">
            <a:extLst>
              <a:ext uri="{FF2B5EF4-FFF2-40B4-BE49-F238E27FC236}">
                <a16:creationId xmlns:a16="http://schemas.microsoft.com/office/drawing/2014/main" id="{7064AF8B-AD94-79D9-8626-71BBB1437969}"/>
              </a:ext>
            </a:extLst>
          </p:cNvPr>
          <p:cNvGrpSpPr/>
          <p:nvPr/>
        </p:nvGrpSpPr>
        <p:grpSpPr>
          <a:xfrm rot="10800000">
            <a:off x="-11016" y="5745298"/>
            <a:ext cx="1109920" cy="1112702"/>
            <a:chOff x="11082080" y="0"/>
            <a:chExt cx="1109920" cy="1112702"/>
          </a:xfrm>
        </p:grpSpPr>
        <p:sp>
          <p:nvSpPr>
            <p:cNvPr id="19" name="Freeform 62">
              <a:extLst>
                <a:ext uri="{FF2B5EF4-FFF2-40B4-BE49-F238E27FC236}">
                  <a16:creationId xmlns:a16="http://schemas.microsoft.com/office/drawing/2014/main" id="{0F1C12B3-9890-104E-9A53-A19E4F4481D6}"/>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20" name="Freeform 63">
              <a:extLst>
                <a:ext uri="{FF2B5EF4-FFF2-40B4-BE49-F238E27FC236}">
                  <a16:creationId xmlns:a16="http://schemas.microsoft.com/office/drawing/2014/main" id="{ED771FBA-7C4F-ECCC-0004-439B28CC3C4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sp>
        <p:nvSpPr>
          <p:cNvPr id="12" name="文字方塊 11">
            <a:extLst>
              <a:ext uri="{FF2B5EF4-FFF2-40B4-BE49-F238E27FC236}">
                <a16:creationId xmlns:a16="http://schemas.microsoft.com/office/drawing/2014/main" id="{264087C5-29A3-D9EC-8FFC-CF120B7D0637}"/>
              </a:ext>
            </a:extLst>
          </p:cNvPr>
          <p:cNvSpPr txBox="1"/>
          <p:nvPr/>
        </p:nvSpPr>
        <p:spPr>
          <a:xfrm>
            <a:off x="1405167" y="874358"/>
            <a:ext cx="9558171" cy="5109284"/>
          </a:xfrm>
          <a:prstGeom prst="rect">
            <a:avLst/>
          </a:prstGeom>
          <a:noFill/>
        </p:spPr>
        <p:txBody>
          <a:bodyPr wrap="square">
            <a:spAutoFit/>
          </a:bodyPr>
          <a:lstStyle/>
          <a:p>
            <a:pPr marL="6350" indent="-6350" algn="ctr">
              <a:lnSpc>
                <a:spcPct val="107000"/>
              </a:lnSpc>
              <a:spcAft>
                <a:spcPts val="165"/>
              </a:spcAft>
            </a:pPr>
            <a:r>
              <a:rPr lang="zh-TW" altLang="zh-TW" sz="3200" b="1"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資通安全管理法常見問題</a:t>
            </a:r>
            <a:r>
              <a:rPr lang="zh-TW" altLang="zh-TW" sz="3200" b="1" kern="100" baseline="-25000" dirty="0">
                <a:solidFill>
                  <a:srgbClr val="000000"/>
                </a:solidFill>
                <a:effectLst/>
                <a:latin typeface="微軟正黑體" panose="020B0604030504040204" pitchFamily="34" charset="-120"/>
                <a:ea typeface="微軟正黑體" panose="020B0604030504040204" pitchFamily="34" charset="-120"/>
              </a:rPr>
              <a:t> </a:t>
            </a:r>
            <a:r>
              <a:rPr lang="en-US" altLang="zh-TW" sz="1800" b="1" kern="100" dirty="0">
                <a:solidFill>
                  <a:srgbClr val="000000"/>
                </a:solidFill>
                <a:effectLst/>
                <a:latin typeface="微軟正黑體" panose="020B0604030504040204" pitchFamily="34" charset="-120"/>
                <a:ea typeface="微軟正黑體" panose="020B0604030504040204" pitchFamily="34" charset="-120"/>
              </a:rPr>
              <a:t> </a:t>
            </a:r>
            <a:r>
              <a:rPr lang="zh-TW" altLang="zh-TW" sz="1800" b="1"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版本：</a:t>
            </a:r>
            <a:r>
              <a:rPr lang="en-US" altLang="zh-TW" sz="1800" b="1" kern="100" dirty="0">
                <a:solidFill>
                  <a:srgbClr val="FF0000"/>
                </a:solidFill>
                <a:effectLst/>
                <a:latin typeface="微軟正黑體" panose="020B0604030504040204" pitchFamily="34" charset="-120"/>
                <a:ea typeface="微軟正黑體" panose="020B0604030504040204" pitchFamily="34" charset="-120"/>
              </a:rPr>
              <a:t>1121201</a:t>
            </a:r>
            <a:r>
              <a:rPr lang="en-US" altLang="zh-TW" sz="1800" b="1" kern="100" dirty="0">
                <a:solidFill>
                  <a:srgbClr val="000000"/>
                </a:solidFill>
                <a:effectLst/>
                <a:latin typeface="微軟正黑體" panose="020B0604030504040204" pitchFamily="34" charset="-120"/>
                <a:ea typeface="微軟正黑體" panose="020B0604030504040204" pitchFamily="34" charset="-120"/>
              </a:rPr>
              <a:t> </a:t>
            </a:r>
            <a:endParaRPr lang="zh-TW" altLang="zh-TW" sz="1800" b="1" kern="100" dirty="0">
              <a:solidFill>
                <a:srgbClr val="000000"/>
              </a:solidFill>
              <a:effectLst/>
              <a:latin typeface="微軟正黑體" panose="020B0604030504040204" pitchFamily="34" charset="-120"/>
              <a:ea typeface="微軟正黑體" panose="020B0604030504040204" pitchFamily="34" charset="-120"/>
            </a:endParaRPr>
          </a:p>
          <a:p>
            <a:pPr marL="6350" marR="112395" indent="-6350" algn="ctr">
              <a:lnSpc>
                <a:spcPct val="107000"/>
              </a:lnSpc>
              <a:spcAft>
                <a:spcPts val="200"/>
              </a:spcAft>
            </a:pPr>
            <a:r>
              <a:rPr lang="en-US" altLang="zh-TW" sz="1800" b="1" kern="100" dirty="0">
                <a:solidFill>
                  <a:srgbClr val="000000"/>
                </a:solidFill>
                <a:effectLst/>
                <a:latin typeface="微軟正黑體" panose="020B0604030504040204" pitchFamily="34" charset="-120"/>
                <a:ea typeface="微軟正黑體" panose="020B0604030504040204" pitchFamily="34" charset="-120"/>
              </a:rPr>
              <a:t> </a:t>
            </a:r>
            <a:endParaRPr lang="zh-TW" altLang="zh-TW" sz="1800" b="1" kern="100" dirty="0">
              <a:solidFill>
                <a:srgbClr val="000000"/>
              </a:solidFill>
              <a:effectLst/>
              <a:latin typeface="微軟正黑體" panose="020B0604030504040204" pitchFamily="34" charset="-120"/>
              <a:ea typeface="微軟正黑體" panose="020B0604030504040204" pitchFamily="34" charset="-120"/>
            </a:endParaRPr>
          </a:p>
          <a:p>
            <a:pPr marL="6350" marR="150495" indent="-6350" algn="ctr">
              <a:lnSpc>
                <a:spcPct val="107000"/>
              </a:lnSpc>
            </a:pPr>
            <a:r>
              <a:rPr lang="zh-TW" altLang="zh-TW" sz="2400" b="1"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問題分類 </a:t>
            </a:r>
          </a:p>
          <a:p>
            <a:pPr marL="6350" marR="112395" indent="-6350" algn="ctr">
              <a:lnSpc>
                <a:spcPct val="107000"/>
              </a:lnSpc>
              <a:spcAft>
                <a:spcPts val="125"/>
              </a:spcAft>
            </a:pPr>
            <a:r>
              <a:rPr lang="en-US" altLang="zh-TW" sz="1800" kern="100" dirty="0">
                <a:solidFill>
                  <a:srgbClr val="000000"/>
                </a:solidFill>
                <a:effectLst/>
                <a:latin typeface="Times New Roman" panose="02020603050405020304" pitchFamily="18" charset="0"/>
                <a:ea typeface="Times New Roman" panose="02020603050405020304" pitchFamily="18" charset="0"/>
              </a:rPr>
              <a:t> </a:t>
            </a: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納管對象及範圍</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1 </a:t>
            </a:r>
            <a:endPar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2.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資通安全責任等級分級</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3 </a:t>
            </a:r>
            <a:endPar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3.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資通安全責任等級分級之應辦事項</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資安專職人力及證照</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5 </a:t>
            </a:r>
            <a:endPar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4.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資通安全責任等級分級應辦事項</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其他</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12 </a:t>
            </a:r>
            <a:endPar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5.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資通安全維護計畫撰寫及實施情形填報</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17 </a:t>
            </a:r>
            <a:endPar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6.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辦理受託業務</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受託者之選任及監督</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19 </a:t>
            </a:r>
            <a:endPar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7.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資通安全事件通報及應變</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21 </a:t>
            </a:r>
            <a:endPar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lvl="0" algn="dist" fontAlgn="base">
              <a:lnSpc>
                <a:spcPts val="3400"/>
              </a:lnSpc>
              <a:buClr>
                <a:srgbClr val="000000"/>
              </a:buClr>
              <a:buSzPts val="1200"/>
            </a:pP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8. </a:t>
            </a:r>
            <a:r>
              <a:rPr lang="zh-TW"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其他</a:t>
            </a:r>
            <a:r>
              <a:rPr lang="en-US" altLang="zh-TW" sz="2000" b="1" u="none" strike="noStrike" kern="100" dirty="0">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 23</a:t>
            </a:r>
            <a:r>
              <a:rPr lang="en-US" altLang="zh-TW" sz="2000" u="none" strike="noStrike" kern="100" dirty="0">
                <a:solidFill>
                  <a:schemeClr val="accent6">
                    <a:lumMod val="60000"/>
                    <a:lumOff val="40000"/>
                  </a:schemeClr>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endParaRPr lang="zh-TW" altLang="zh-TW" sz="2000" u="none" strike="noStrike" kern="100" dirty="0">
              <a:solidFill>
                <a:schemeClr val="accent6">
                  <a:lumMod val="60000"/>
                  <a:lumOff val="40000"/>
                </a:schemeClr>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68132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10</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2053860678"/>
              </p:ext>
            </p:extLst>
          </p:nvPr>
        </p:nvGraphicFramePr>
        <p:xfrm>
          <a:off x="1010992" y="794243"/>
          <a:ext cx="10589326" cy="5368431"/>
        </p:xfrm>
        <a:graphic>
          <a:graphicData uri="http://schemas.openxmlformats.org/drawingml/2006/table">
            <a:tbl>
              <a:tblPr firstRow="1" firstCol="1" bandRow="1">
                <a:tableStyleId>{2D5ABB26-0587-4C30-8999-92F81FD0307C}</a:tableStyleId>
              </a:tblPr>
              <a:tblGrid>
                <a:gridCol w="3291187">
                  <a:extLst>
                    <a:ext uri="{9D8B030D-6E8A-4147-A177-3AD203B41FA5}">
                      <a16:colId xmlns:a16="http://schemas.microsoft.com/office/drawing/2014/main" val="2525455507"/>
                    </a:ext>
                  </a:extLst>
                </a:gridCol>
                <a:gridCol w="7298139">
                  <a:extLst>
                    <a:ext uri="{9D8B030D-6E8A-4147-A177-3AD203B41FA5}">
                      <a16:colId xmlns:a16="http://schemas.microsoft.com/office/drawing/2014/main" val="2067634182"/>
                    </a:ext>
                  </a:extLst>
                </a:gridCol>
              </a:tblGrid>
              <a:tr h="445561">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1513628">
                <a:tc>
                  <a:txBody>
                    <a:bodyPr/>
                    <a:lstStyle/>
                    <a:p>
                      <a:pPr marL="381000" indent="-381000">
                        <a:lnSpc>
                          <a:spcPct val="107000"/>
                        </a:lnSpc>
                        <a:spcAft>
                          <a:spcPts val="165"/>
                        </a:spcAft>
                      </a:pPr>
                      <a:r>
                        <a:rPr lang="en-US" altLang="zh-TW" sz="1800" dirty="0"/>
                        <a:t>3.12.</a:t>
                      </a:r>
                      <a:r>
                        <a:rPr lang="zh-TW" altLang="en-US" sz="1800" dirty="0"/>
                        <a:t>特定非公務機關是否要配置專職人力？</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t>專職和專責人力差異為何？依據資通安全責任等級分級辦法附表二、四、六等之規定，特定非公務機關須配置資安專責人員。資安專責人力是指機關應有專人負責資通安全事務，負責資通安全事務的人員即為專責人員，並無全職投入人力之要求，此與公務機關須配置專職人員之人力要求不同。（請參閱資通安全責任等級分級辦法附表一備註三說明）</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374356"/>
                  </a:ext>
                </a:extLst>
              </a:tr>
              <a:tr h="817695">
                <a:tc>
                  <a:txBody>
                    <a:bodyPr/>
                    <a:lstStyle/>
                    <a:p>
                      <a:pPr marL="381000" indent="-381000">
                        <a:lnSpc>
                          <a:spcPct val="107000"/>
                        </a:lnSpc>
                        <a:spcAft>
                          <a:spcPts val="165"/>
                        </a:spcAft>
                      </a:pPr>
                      <a:r>
                        <a:rPr lang="en-US" altLang="zh-TW" sz="1800" dirty="0"/>
                        <a:t>3.13.</a:t>
                      </a:r>
                      <a:r>
                        <a:rPr lang="zh-TW" altLang="en-US" sz="1800" dirty="0"/>
                        <a:t>資通安全專職人力如有異動，應多久內補齊專業證照？</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800" dirty="0"/>
                        <a:t>資通安全專職人力如有異動，應於異動發生後立即派員受訓取得專業證照及職能證書。</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2591547">
                <a:tc>
                  <a:txBody>
                    <a:bodyPr/>
                    <a:lstStyle/>
                    <a:p>
                      <a:pPr marL="381000" indent="-381000">
                        <a:lnSpc>
                          <a:spcPct val="107000"/>
                        </a:lnSpc>
                        <a:spcAft>
                          <a:spcPts val="165"/>
                        </a:spcAft>
                      </a:pPr>
                      <a:r>
                        <a:rPr lang="en-US" altLang="zh-TW" sz="1600" dirty="0"/>
                        <a:t>3.14.</a:t>
                      </a:r>
                      <a:r>
                        <a:rPr lang="zh-TW" altLang="en-US" sz="1600" dirty="0"/>
                        <a:t>「資通安全責任等級分級辦法部分條文修正」附表中，資通安全教育訓練分為「資通安全專業課程訓練」、「資通安全職能訓練」及「資通安全通識教育訓練」，三類課程意指為何？另相關課程時數是否可以從公務人員終身學習入口網站中統計？</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t>一、「資通安全專業課程訓練」係泛指有助提升資通安全專責人員之資安策略、管理或技術訓練之課程，以使資安專責人力勝任其職務內容。二、「資通安全職能訓練」指經主管機關認證之資安訓練機構舉辦之資安職能訓練課程。三、「資通安全通識教育訓練」係指資通安全相關之通識性概念課程，或機關內部資通安全管理規定之宣導課程。四、為利資安課程時數統計，人事行政總處自</a:t>
                      </a:r>
                      <a:r>
                        <a:rPr lang="en-US" altLang="zh-TW" sz="1600" dirty="0"/>
                        <a:t>110</a:t>
                      </a:r>
                      <a:r>
                        <a:rPr lang="zh-TW" altLang="en-US" sz="1600" dirty="0"/>
                        <a:t>年</a:t>
                      </a:r>
                      <a:r>
                        <a:rPr lang="en-US" altLang="zh-TW" sz="1600" dirty="0"/>
                        <a:t>1</a:t>
                      </a:r>
                      <a:r>
                        <a:rPr lang="zh-TW" altLang="en-US" sz="1600" dirty="0"/>
                        <a:t>月</a:t>
                      </a:r>
                      <a:r>
                        <a:rPr lang="en-US" altLang="zh-TW" sz="1600" dirty="0"/>
                        <a:t>1</a:t>
                      </a:r>
                      <a:r>
                        <a:rPr lang="zh-TW" altLang="en-US" sz="1600" dirty="0"/>
                        <a:t>日起，於公務人員終身學習入口網站之公務人員學習紀錄增加資安課程代碼：資通安全（通識）代碼</a:t>
                      </a:r>
                      <a:r>
                        <a:rPr lang="en-US" altLang="zh-TW" sz="1600" dirty="0"/>
                        <a:t>522</a:t>
                      </a:r>
                      <a:r>
                        <a:rPr lang="zh-TW" altLang="en-US" sz="1600" dirty="0"/>
                        <a:t>、資通安全（專業、職能）代碼</a:t>
                      </a:r>
                      <a:r>
                        <a:rPr lang="en-US" altLang="zh-TW" sz="1600" dirty="0"/>
                        <a:t>523</a:t>
                      </a:r>
                      <a:r>
                        <a:rPr lang="zh-TW" altLang="en-US" sz="1600" dirty="0"/>
                        <a:t>，各機關於統計學習時數時，可依代碼計算相關時數。</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001300"/>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8" name="群組 7">
            <a:extLst>
              <a:ext uri="{FF2B5EF4-FFF2-40B4-BE49-F238E27FC236}">
                <a16:creationId xmlns:a16="http://schemas.microsoft.com/office/drawing/2014/main" id="{1B7061CF-D5B2-731F-6313-97FD1D95B8CB}"/>
              </a:ext>
            </a:extLst>
          </p:cNvPr>
          <p:cNvGrpSpPr/>
          <p:nvPr/>
        </p:nvGrpSpPr>
        <p:grpSpPr>
          <a:xfrm>
            <a:off x="213036" y="211693"/>
            <a:ext cx="543944" cy="3047580"/>
            <a:chOff x="182199" y="2697718"/>
            <a:chExt cx="543944" cy="3047580"/>
          </a:xfrm>
        </p:grpSpPr>
        <p:sp>
          <p:nvSpPr>
            <p:cNvPr id="9" name="Freeform 9">
              <a:extLst>
                <a:ext uri="{FF2B5EF4-FFF2-40B4-BE49-F238E27FC236}">
                  <a16:creationId xmlns:a16="http://schemas.microsoft.com/office/drawing/2014/main" id="{E59A16E0-7FF6-01B8-0405-F8B2C1DE100B}"/>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10" name="文字方塊 9">
              <a:extLst>
                <a:ext uri="{FF2B5EF4-FFF2-40B4-BE49-F238E27FC236}">
                  <a16:creationId xmlns:a16="http://schemas.microsoft.com/office/drawing/2014/main" id="{C8FBC8D4-8BE2-3CD8-9927-836272681CAB}"/>
                </a:ext>
              </a:extLst>
            </p:cNvPr>
            <p:cNvSpPr txBox="1"/>
            <p:nvPr/>
          </p:nvSpPr>
          <p:spPr>
            <a:xfrm>
              <a:off x="261306" y="2789334"/>
              <a:ext cx="435769" cy="2862322"/>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資安專職人力及證照</a:t>
              </a:r>
            </a:p>
          </p:txBody>
        </p:sp>
      </p:grpSp>
    </p:spTree>
    <p:extLst>
      <p:ext uri="{BB962C8B-B14F-4D97-AF65-F5344CB8AC3E}">
        <p14:creationId xmlns:p14="http://schemas.microsoft.com/office/powerpoint/2010/main" val="1160292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11</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59943" y="675447"/>
          <a:ext cx="10589326" cy="5816911"/>
        </p:xfrm>
        <a:graphic>
          <a:graphicData uri="http://schemas.openxmlformats.org/drawingml/2006/table">
            <a:tbl>
              <a:tblPr firstRow="1" firstCol="1" bandRow="1">
                <a:tableStyleId>{2D5ABB26-0587-4C30-8999-92F81FD0307C}</a:tableStyleId>
              </a:tblPr>
              <a:tblGrid>
                <a:gridCol w="2888157">
                  <a:extLst>
                    <a:ext uri="{9D8B030D-6E8A-4147-A177-3AD203B41FA5}">
                      <a16:colId xmlns:a16="http://schemas.microsoft.com/office/drawing/2014/main" val="2525455507"/>
                    </a:ext>
                  </a:extLst>
                </a:gridCol>
                <a:gridCol w="770116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366681">
                <a:tc>
                  <a:txBody>
                    <a:bodyPr/>
                    <a:lstStyle/>
                    <a:p>
                      <a:pPr marL="381000" indent="-3810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3.15.</a:t>
                      </a:r>
                      <a:r>
                        <a:rPr lang="zh-TW" altLang="en-US" sz="1600" dirty="0">
                          <a:latin typeface="微軟正黑體" panose="020B0604030504040204" pitchFamily="34" charset="-120"/>
                          <a:ea typeface="微軟正黑體" panose="020B0604030504040204" pitchFamily="34" charset="-120"/>
                        </a:rPr>
                        <a:t>資通安全專職（責）人員，每人每年需</a:t>
                      </a:r>
                      <a:r>
                        <a:rPr lang="en-US" altLang="zh-TW" sz="1600" dirty="0">
                          <a:latin typeface="微軟正黑體" panose="020B0604030504040204" pitchFamily="34" charset="-120"/>
                          <a:ea typeface="微軟正黑體" panose="020B0604030504040204" pitchFamily="34" charset="-120"/>
                        </a:rPr>
                        <a:t>12</a:t>
                      </a:r>
                      <a:r>
                        <a:rPr lang="zh-TW" altLang="en-US" sz="1600" dirty="0">
                          <a:latin typeface="微軟正黑體" panose="020B0604030504040204" pitchFamily="34" charset="-120"/>
                          <a:ea typeface="微軟正黑體" panose="020B0604030504040204" pitchFamily="34" charset="-120"/>
                        </a:rPr>
                        <a:t>小時、資通安全專職人員以外之資訊人員每人每</a:t>
                      </a:r>
                      <a:r>
                        <a:rPr lang="en-US" altLang="zh-TW" sz="1600" dirty="0">
                          <a:latin typeface="微軟正黑體" panose="020B0604030504040204" pitchFamily="34" charset="-120"/>
                          <a:ea typeface="微軟正黑體" panose="020B0604030504040204" pitchFamily="34" charset="-120"/>
                        </a:rPr>
                        <a:t>2</a:t>
                      </a:r>
                      <a:r>
                        <a:rPr lang="zh-TW" altLang="en-US" sz="1600" dirty="0">
                          <a:latin typeface="微軟正黑體" panose="020B0604030504040204" pitchFamily="34" charset="-120"/>
                          <a:ea typeface="微軟正黑體" panose="020B0604030504040204" pitchFamily="34" charset="-120"/>
                        </a:rPr>
                        <a:t>年需</a:t>
                      </a:r>
                      <a:r>
                        <a:rPr lang="en-US" altLang="zh-TW" sz="1600" dirty="0">
                          <a:latin typeface="微軟正黑體" panose="020B0604030504040204" pitchFamily="34" charset="-120"/>
                          <a:ea typeface="微軟正黑體" panose="020B0604030504040204" pitchFamily="34" charset="-120"/>
                        </a:rPr>
                        <a:t>3</a:t>
                      </a:r>
                      <a:r>
                        <a:rPr lang="zh-TW" altLang="en-US" sz="1600" dirty="0">
                          <a:latin typeface="微軟正黑體" panose="020B0604030504040204" pitchFamily="34" charset="-120"/>
                          <a:ea typeface="微軟正黑體" panose="020B0604030504040204" pitchFamily="34" charset="-120"/>
                        </a:rPr>
                        <a:t>小時之資通安全專業課程訓練或資通安全職能訓練，時數應如何取得？</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一、資通安全職能訓練時數取得方式，係參加經主管機關認證之資安訓練機構舉辦之資安職能訓練。</a:t>
                      </a:r>
                      <a:endParaRPr lang="en-US" altLang="zh-TW" sz="1600" dirty="0">
                        <a:latin typeface="微軟正黑體" panose="020B0604030504040204" pitchFamily="34" charset="-120"/>
                        <a:ea typeface="微軟正黑體" panose="020B0604030504040204" pitchFamily="34" charset="-120"/>
                      </a:endParaRPr>
                    </a:p>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二、資通安全專業課程訓練係指可對應資安職能訓練發展藍圖中策略面、管理面、技術面（</a:t>
                      </a:r>
                      <a:r>
                        <a:rPr lang="en-US" altLang="zh-TW" sz="1600" dirty="0">
                          <a:latin typeface="微軟正黑體" panose="020B0604030504040204" pitchFamily="34" charset="-120"/>
                          <a:ea typeface="微軟正黑體" panose="020B0604030504040204" pitchFamily="34" charset="-120"/>
                        </a:rPr>
                        <a:t>https://ctts.nics.nat.gov.tw/about/Training</a:t>
                      </a:r>
                      <a:r>
                        <a:rPr lang="zh-TW" altLang="en-US" sz="1600" dirty="0">
                          <a:latin typeface="微軟正黑體" panose="020B0604030504040204" pitchFamily="34" charset="-120"/>
                          <a:ea typeface="微軟正黑體" panose="020B0604030504040204" pitchFamily="34" charset="-120"/>
                        </a:rPr>
                        <a:t>）之專業課程為原則，其相關時數，可透過以下方式取得：</a:t>
                      </a:r>
                      <a:endParaRPr lang="en-US" altLang="zh-TW" sz="1600" dirty="0">
                        <a:latin typeface="微軟正黑體" panose="020B0604030504040204" pitchFamily="34" charset="-120"/>
                        <a:ea typeface="微軟正黑體" panose="020B0604030504040204" pitchFamily="34" charset="-120"/>
                      </a:endParaRPr>
                    </a:p>
                    <a:p>
                      <a:pPr marL="457200" lvl="1" indent="0" fontAlgn="base">
                        <a:lnSpc>
                          <a:spcPct val="112000"/>
                        </a:lnSpc>
                        <a:spcAft>
                          <a:spcPts val="165"/>
                        </a:spcAft>
                        <a:buClr>
                          <a:srgbClr val="000000"/>
                        </a:buClr>
                        <a:buSzPts val="1200"/>
                        <a:buFont typeface="+mj-ea"/>
                        <a:buNone/>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一</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參加主管機關舉辦政府資通安全防護巡迴研討會，或所開設之資通安全策略、管理、技術相關課程、講習、訓練及研討（習）會。</a:t>
                      </a:r>
                      <a:endParaRPr lang="en-US" altLang="zh-TW" sz="1600" dirty="0">
                        <a:latin typeface="微軟正黑體" panose="020B0604030504040204" pitchFamily="34" charset="-120"/>
                        <a:ea typeface="微軟正黑體" panose="020B0604030504040204" pitchFamily="34" charset="-120"/>
                      </a:endParaRPr>
                    </a:p>
                    <a:p>
                      <a:pPr marL="457200" lvl="1" indent="0" fontAlgn="base">
                        <a:lnSpc>
                          <a:spcPct val="112000"/>
                        </a:lnSpc>
                        <a:spcAft>
                          <a:spcPts val="165"/>
                        </a:spcAft>
                        <a:buClr>
                          <a:srgbClr val="000000"/>
                        </a:buClr>
                        <a:buSzPts val="1200"/>
                        <a:buFont typeface="+mj-ea"/>
                        <a:buNone/>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二</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參加資通安全專業證照清單上所列之訓練課程。</a:t>
                      </a:r>
                      <a:endParaRPr lang="en-US" altLang="zh-TW" sz="1600" dirty="0">
                        <a:latin typeface="微軟正黑體" panose="020B0604030504040204" pitchFamily="34" charset="-120"/>
                        <a:ea typeface="微軟正黑體" panose="020B0604030504040204" pitchFamily="34" charset="-120"/>
                      </a:endParaRPr>
                    </a:p>
                    <a:p>
                      <a:pPr marL="457200" lvl="1" indent="0" fontAlgn="base">
                        <a:lnSpc>
                          <a:spcPct val="112000"/>
                        </a:lnSpc>
                        <a:spcAft>
                          <a:spcPts val="165"/>
                        </a:spcAft>
                        <a:buClr>
                          <a:srgbClr val="000000"/>
                        </a:buClr>
                        <a:buSzPts val="1200"/>
                        <a:buFont typeface="+mj-ea"/>
                        <a:buNone/>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三</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參加公私營訓練機構所開設或受委託辦理之資通安全策略、管理或技術訓練課程。訓練機構以下列型態為限：</a:t>
                      </a:r>
                      <a:r>
                        <a:rPr lang="en-US" altLang="zh-TW" sz="1600" dirty="0">
                          <a:latin typeface="微軟正黑體" panose="020B0604030504040204" pitchFamily="34" charset="-120"/>
                          <a:ea typeface="微軟正黑體" panose="020B0604030504040204" pitchFamily="34" charset="-120"/>
                        </a:rPr>
                        <a:t>1.</a:t>
                      </a:r>
                      <a:r>
                        <a:rPr lang="zh-TW" altLang="en-US" sz="1600" dirty="0">
                          <a:latin typeface="微軟正黑體" panose="020B0604030504040204" pitchFamily="34" charset="-120"/>
                          <a:ea typeface="微軟正黑體" panose="020B0604030504040204" pitchFamily="34" charset="-120"/>
                        </a:rPr>
                        <a:t>公私立大專校院。</a:t>
                      </a:r>
                      <a:r>
                        <a:rPr lang="en-US" altLang="zh-TW" sz="1600" dirty="0">
                          <a:latin typeface="微軟正黑體" panose="020B0604030504040204" pitchFamily="34" charset="-120"/>
                          <a:ea typeface="微軟正黑體" panose="020B0604030504040204" pitchFamily="34" charset="-120"/>
                        </a:rPr>
                        <a:t>2.</a:t>
                      </a:r>
                      <a:r>
                        <a:rPr lang="zh-TW" altLang="en-US" sz="1600" dirty="0">
                          <a:latin typeface="微軟正黑體" panose="020B0604030504040204" pitchFamily="34" charset="-120"/>
                          <a:ea typeface="微軟正黑體" panose="020B0604030504040204" pitchFamily="34" charset="-120"/>
                        </a:rPr>
                        <a:t>依法設立</a:t>
                      </a:r>
                      <a:r>
                        <a:rPr lang="en-US" altLang="zh-TW" sz="1600" dirty="0">
                          <a:latin typeface="微軟正黑體" panose="020B0604030504040204" pitchFamily="34" charset="-120"/>
                          <a:ea typeface="微軟正黑體" panose="020B0604030504040204" pitchFamily="34" charset="-120"/>
                        </a:rPr>
                        <a:t>2</a:t>
                      </a:r>
                      <a:r>
                        <a:rPr lang="zh-TW" altLang="en-US" sz="1600" dirty="0">
                          <a:latin typeface="微軟正黑體" panose="020B0604030504040204" pitchFamily="34" charset="-120"/>
                          <a:ea typeface="微軟正黑體" panose="020B0604030504040204" pitchFamily="34" charset="-120"/>
                        </a:rPr>
                        <a:t>年以上之職業訓練機構。</a:t>
                      </a:r>
                      <a:r>
                        <a:rPr lang="en-US" altLang="zh-TW" sz="1600" dirty="0">
                          <a:latin typeface="微軟正黑體" panose="020B0604030504040204" pitchFamily="34" charset="-120"/>
                          <a:ea typeface="微軟正黑體" panose="020B0604030504040204" pitchFamily="34" charset="-120"/>
                        </a:rPr>
                        <a:t>3.</a:t>
                      </a:r>
                      <a:r>
                        <a:rPr lang="zh-TW" altLang="en-US" sz="1600" dirty="0">
                          <a:latin typeface="微軟正黑體" panose="020B0604030504040204" pitchFamily="34" charset="-120"/>
                          <a:ea typeface="微軟正黑體" panose="020B0604030504040204" pitchFamily="34" charset="-120"/>
                        </a:rPr>
                        <a:t>依法設立</a:t>
                      </a:r>
                      <a:r>
                        <a:rPr lang="en-US" altLang="zh-TW" sz="1600" dirty="0">
                          <a:latin typeface="微軟正黑體" panose="020B0604030504040204" pitchFamily="34" charset="-120"/>
                          <a:ea typeface="微軟正黑體" panose="020B0604030504040204" pitchFamily="34" charset="-120"/>
                        </a:rPr>
                        <a:t>2</a:t>
                      </a:r>
                      <a:r>
                        <a:rPr lang="zh-TW" altLang="en-US" sz="1600" dirty="0">
                          <a:latin typeface="微軟正黑體" panose="020B0604030504040204" pitchFamily="34" charset="-120"/>
                          <a:ea typeface="微軟正黑體" panose="020B0604030504040204" pitchFamily="34" charset="-120"/>
                        </a:rPr>
                        <a:t>年以上之短期補習班。</a:t>
                      </a:r>
                      <a:r>
                        <a:rPr lang="en-US" altLang="zh-TW" sz="1600" dirty="0">
                          <a:latin typeface="微軟正黑體" panose="020B0604030504040204" pitchFamily="34" charset="-120"/>
                          <a:ea typeface="微軟正黑體" panose="020B0604030504040204" pitchFamily="34" charset="-120"/>
                        </a:rPr>
                        <a:t>4.</a:t>
                      </a:r>
                      <a:r>
                        <a:rPr lang="zh-TW" altLang="en-US" sz="1600" dirty="0">
                          <a:latin typeface="微軟正黑體" panose="020B0604030504040204" pitchFamily="34" charset="-120"/>
                          <a:ea typeface="微軟正黑體" panose="020B0604030504040204" pitchFamily="34" charset="-120"/>
                        </a:rPr>
                        <a:t>依法設立</a:t>
                      </a:r>
                      <a:r>
                        <a:rPr lang="en-US" altLang="zh-TW" sz="1600" dirty="0">
                          <a:latin typeface="微軟正黑體" panose="020B0604030504040204" pitchFamily="34" charset="-120"/>
                          <a:ea typeface="微軟正黑體" panose="020B0604030504040204" pitchFamily="34" charset="-120"/>
                        </a:rPr>
                        <a:t>2</a:t>
                      </a:r>
                      <a:r>
                        <a:rPr lang="zh-TW" altLang="en-US" sz="1600" dirty="0">
                          <a:latin typeface="微軟正黑體" panose="020B0604030504040204" pitchFamily="34" charset="-120"/>
                          <a:ea typeface="微軟正黑體" panose="020B0604030504040204" pitchFamily="34" charset="-120"/>
                        </a:rPr>
                        <a:t>年以上之學術研究機構或財團法人，其設立章程宗旨與人才培訓相關，且有辦理人才培訓業務。</a:t>
                      </a:r>
                      <a:endParaRPr lang="en-US" altLang="zh-TW" sz="1600" dirty="0">
                        <a:latin typeface="微軟正黑體" panose="020B0604030504040204" pitchFamily="34" charset="-120"/>
                        <a:ea typeface="微軟正黑體" panose="020B0604030504040204" pitchFamily="34" charset="-120"/>
                      </a:endParaRPr>
                    </a:p>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三、資通安全專業課程訓練原則應優先以實體課程方式進行，惟為因應機關特定需求，符合下列各項條件者，同意採線上課程方式取得資通安全專業課程訓練時數，惟每人每年認定上限為</a:t>
                      </a:r>
                      <a:r>
                        <a:rPr lang="en-US" altLang="zh-TW" sz="1600" dirty="0">
                          <a:latin typeface="微軟正黑體" panose="020B0604030504040204" pitchFamily="34" charset="-120"/>
                          <a:ea typeface="微軟正黑體" panose="020B0604030504040204" pitchFamily="34" charset="-120"/>
                        </a:rPr>
                        <a:t>6</a:t>
                      </a:r>
                      <a:r>
                        <a:rPr lang="zh-TW" altLang="en-US" sz="1600" dirty="0">
                          <a:latin typeface="微軟正黑體" panose="020B0604030504040204" pitchFamily="34" charset="-120"/>
                          <a:ea typeface="微軟正黑體" panose="020B0604030504040204" pitchFamily="34" charset="-120"/>
                        </a:rPr>
                        <a:t>小時：</a:t>
                      </a:r>
                      <a:endParaRPr lang="en-US" altLang="zh-TW" sz="1600" dirty="0">
                        <a:latin typeface="微軟正黑體" panose="020B0604030504040204" pitchFamily="34" charset="-120"/>
                        <a:ea typeface="微軟正黑體" panose="020B0604030504040204" pitchFamily="34" charset="-120"/>
                      </a:endParaRPr>
                    </a:p>
                    <a:p>
                      <a:pPr marL="457200" lvl="1" indent="0" fontAlgn="base">
                        <a:lnSpc>
                          <a:spcPct val="112000"/>
                        </a:lnSpc>
                        <a:spcAft>
                          <a:spcPts val="165"/>
                        </a:spcAft>
                        <a:buClr>
                          <a:srgbClr val="000000"/>
                        </a:buClr>
                        <a:buSzPts val="1200"/>
                        <a:buFont typeface="+mj-ea"/>
                        <a:buNone/>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一</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課程須上架至數位學習資源整合平臺「</a:t>
                      </a:r>
                      <a:r>
                        <a:rPr lang="en-US" altLang="zh-TW" sz="1600" dirty="0">
                          <a:latin typeface="微軟正黑體" panose="020B0604030504040204" pitchFamily="34" charset="-120"/>
                          <a:ea typeface="微軟正黑體" panose="020B0604030504040204" pitchFamily="34" charset="-120"/>
                        </a:rPr>
                        <a:t>e</a:t>
                      </a:r>
                      <a:r>
                        <a:rPr lang="zh-TW" altLang="en-US" sz="1600" dirty="0">
                          <a:latin typeface="微軟正黑體" panose="020B0604030504040204" pitchFamily="34" charset="-120"/>
                          <a:ea typeface="微軟正黑體" panose="020B0604030504040204" pitchFamily="34" charset="-120"/>
                        </a:rPr>
                        <a:t>等公務園</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學習平臺」。</a:t>
                      </a:r>
                      <a:endParaRPr lang="en-US" altLang="zh-TW" sz="1600" dirty="0">
                        <a:latin typeface="微軟正黑體" panose="020B0604030504040204" pitchFamily="34" charset="-120"/>
                        <a:ea typeface="微軟正黑體" panose="020B0604030504040204" pitchFamily="34" charset="-120"/>
                      </a:endParaRPr>
                    </a:p>
                    <a:p>
                      <a:pPr marL="457200" lvl="1" indent="0" fontAlgn="base">
                        <a:lnSpc>
                          <a:spcPct val="112000"/>
                        </a:lnSpc>
                        <a:spcAft>
                          <a:spcPts val="165"/>
                        </a:spcAft>
                        <a:buClr>
                          <a:srgbClr val="000000"/>
                        </a:buClr>
                        <a:buSzPts val="1200"/>
                        <a:buFont typeface="+mj-ea"/>
                        <a:buNone/>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二</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課程內容須定期更新，課後須辦理評量，且評量內容應涵蓋授課範圍、具辨識度且定期調整。</a:t>
                      </a:r>
                      <a:endParaRPr lang="en-US" altLang="zh-TW" sz="1600" dirty="0">
                        <a:latin typeface="微軟正黑體" panose="020B0604030504040204" pitchFamily="34" charset="-120"/>
                        <a:ea typeface="微軟正黑體" panose="020B0604030504040204" pitchFamily="34" charset="-120"/>
                      </a:endParaRPr>
                    </a:p>
                    <a:p>
                      <a:pPr marL="457200" lvl="1" indent="0" fontAlgn="base">
                        <a:lnSpc>
                          <a:spcPct val="112000"/>
                        </a:lnSpc>
                        <a:spcAft>
                          <a:spcPts val="165"/>
                        </a:spcAft>
                        <a:buClr>
                          <a:srgbClr val="000000"/>
                        </a:buClr>
                        <a:buSzPts val="1200"/>
                        <a:buFont typeface="+mj-ea"/>
                        <a:buNone/>
                      </a:pP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三</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線上課程應提供「問題提問或諮詢」機制，其方式不拘。</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374356"/>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8" name="群組 7">
            <a:extLst>
              <a:ext uri="{FF2B5EF4-FFF2-40B4-BE49-F238E27FC236}">
                <a16:creationId xmlns:a16="http://schemas.microsoft.com/office/drawing/2014/main" id="{6222242E-A508-77E1-BE0D-8B4601949BBC}"/>
              </a:ext>
            </a:extLst>
          </p:cNvPr>
          <p:cNvGrpSpPr/>
          <p:nvPr/>
        </p:nvGrpSpPr>
        <p:grpSpPr>
          <a:xfrm>
            <a:off x="213036" y="211693"/>
            <a:ext cx="543944" cy="3047580"/>
            <a:chOff x="182199" y="2697718"/>
            <a:chExt cx="543944" cy="3047580"/>
          </a:xfrm>
        </p:grpSpPr>
        <p:sp>
          <p:nvSpPr>
            <p:cNvPr id="9" name="Freeform 9">
              <a:extLst>
                <a:ext uri="{FF2B5EF4-FFF2-40B4-BE49-F238E27FC236}">
                  <a16:creationId xmlns:a16="http://schemas.microsoft.com/office/drawing/2014/main" id="{F5C9C7ED-5A7F-F42B-13EB-085EC90B995C}"/>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10" name="文字方塊 9">
              <a:extLst>
                <a:ext uri="{FF2B5EF4-FFF2-40B4-BE49-F238E27FC236}">
                  <a16:creationId xmlns:a16="http://schemas.microsoft.com/office/drawing/2014/main" id="{05CE9783-178B-CA37-978E-546F10AEDC3E}"/>
                </a:ext>
              </a:extLst>
            </p:cNvPr>
            <p:cNvSpPr txBox="1"/>
            <p:nvPr/>
          </p:nvSpPr>
          <p:spPr>
            <a:xfrm>
              <a:off x="261306" y="2789334"/>
              <a:ext cx="435769" cy="2862322"/>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資安專職人力及證照</a:t>
              </a:r>
            </a:p>
          </p:txBody>
        </p:sp>
      </p:grpSp>
    </p:spTree>
    <p:extLst>
      <p:ext uri="{BB962C8B-B14F-4D97-AF65-F5344CB8AC3E}">
        <p14:creationId xmlns:p14="http://schemas.microsoft.com/office/powerpoint/2010/main" val="255755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12</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59943" y="675447"/>
          <a:ext cx="10589326" cy="5440484"/>
        </p:xfrm>
        <a:graphic>
          <a:graphicData uri="http://schemas.openxmlformats.org/drawingml/2006/table">
            <a:tbl>
              <a:tblPr firstRow="1" firstCol="1" bandRow="1">
                <a:tableStyleId>{2D5ABB26-0587-4C30-8999-92F81FD0307C}</a:tableStyleId>
              </a:tblPr>
              <a:tblGrid>
                <a:gridCol w="2888157">
                  <a:extLst>
                    <a:ext uri="{9D8B030D-6E8A-4147-A177-3AD203B41FA5}">
                      <a16:colId xmlns:a16="http://schemas.microsoft.com/office/drawing/2014/main" val="2525455507"/>
                    </a:ext>
                  </a:extLst>
                </a:gridCol>
                <a:gridCol w="770116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81000" indent="-3810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3.16.</a:t>
                      </a:r>
                      <a:r>
                        <a:rPr lang="zh-TW" altLang="en-US" sz="1600" dirty="0">
                          <a:latin typeface="微軟正黑體" panose="020B0604030504040204" pitchFamily="34" charset="-120"/>
                          <a:ea typeface="微軟正黑體" panose="020B0604030504040204" pitchFamily="34" charset="-120"/>
                        </a:rPr>
                        <a:t>資通安全專職人員以外之資訊人員、一般使用者及主管，每人每年需</a:t>
                      </a:r>
                      <a:r>
                        <a:rPr lang="en-US" altLang="zh-TW" sz="1600" dirty="0">
                          <a:latin typeface="微軟正黑體" panose="020B0604030504040204" pitchFamily="34" charset="-120"/>
                          <a:ea typeface="微軟正黑體" panose="020B0604030504040204" pitchFamily="34" charset="-120"/>
                        </a:rPr>
                        <a:t>3</a:t>
                      </a:r>
                      <a:r>
                        <a:rPr lang="zh-TW" altLang="en-US" sz="1600" dirty="0">
                          <a:latin typeface="微軟正黑體" panose="020B0604030504040204" pitchFamily="34" charset="-120"/>
                          <a:ea typeface="微軟正黑體" panose="020B0604030504040204" pitchFamily="34" charset="-120"/>
                        </a:rPr>
                        <a:t>小時之資通安全通識教育訓練，時數應如何取得？是否能以資通安全專業課程訓練時數相抵？其中「一般使用者及主管」的範圍為何？</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一、資通安全通識教育訓練時數，可透過以下方式取得：</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一</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由機關自行辦理資通安全教育訓練。</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二</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至數位學習資源整合平臺「</a:t>
                      </a:r>
                      <a:r>
                        <a:rPr lang="en-US" altLang="zh-TW" sz="1600" dirty="0">
                          <a:latin typeface="微軟正黑體" panose="020B0604030504040204" pitchFamily="34" charset="-120"/>
                          <a:ea typeface="微軟正黑體" panose="020B0604030504040204" pitchFamily="34" charset="-120"/>
                        </a:rPr>
                        <a:t>e</a:t>
                      </a:r>
                      <a:r>
                        <a:rPr lang="zh-TW" altLang="en-US" sz="1600" dirty="0">
                          <a:latin typeface="微軟正黑體" panose="020B0604030504040204" pitchFamily="34" charset="-120"/>
                          <a:ea typeface="微軟正黑體" panose="020B0604030504040204" pitchFamily="34" charset="-120"/>
                        </a:rPr>
                        <a:t>等公務園</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學習平臺」（</a:t>
                      </a:r>
                      <a:r>
                        <a:rPr lang="en-US" altLang="zh-TW" sz="1600" dirty="0">
                          <a:latin typeface="微軟正黑體" panose="020B0604030504040204" pitchFamily="34" charset="-120"/>
                          <a:ea typeface="微軟正黑體" panose="020B0604030504040204" pitchFamily="34" charset="-120"/>
                        </a:rPr>
                        <a:t>https://elearn.hrd.gov.tw</a:t>
                      </a:r>
                      <a:r>
                        <a:rPr lang="zh-TW" altLang="en-US" sz="1600" dirty="0">
                          <a:latin typeface="微軟正黑體" panose="020B0604030504040204" pitchFamily="34" charset="-120"/>
                          <a:ea typeface="微軟正黑體" panose="020B0604030504040204" pitchFamily="34" charset="-120"/>
                        </a:rPr>
                        <a:t>）線上修習包含資安管理制度、社交工程攻擊防護、個人資料保護、行動裝置使用安全、物聯網資安威脅等資安課程。二、資通安全通識教育訓練與資通安全專業課程訓練性質及目的不同，爰資通安全專業課程訓練時數不可抵資通安全通識教育訓練時數。三、一般使用者及主管，除包含機關組織編制表內人員外，尚包含得接觸或使用機關資通系統或服務之各類人員。</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405001">
                <a:tc>
                  <a:txBody>
                    <a:bodyPr/>
                    <a:lstStyle/>
                    <a:p>
                      <a:pPr marL="381000" indent="-381000">
                        <a:lnSpc>
                          <a:spcPct val="107000"/>
                        </a:lnSpc>
                        <a:spcAft>
                          <a:spcPts val="165"/>
                        </a:spcAft>
                      </a:pPr>
                      <a:r>
                        <a:rPr lang="en-US" altLang="zh-TW" sz="1600" dirty="0"/>
                        <a:t>3.17. ISO/IEC 27001:2013 ISMS LA </a:t>
                      </a:r>
                      <a:r>
                        <a:rPr lang="zh-TW" altLang="en-US" sz="1600" dirty="0"/>
                        <a:t>這張證照註明 「除提出證照外，當須 提供當年度至少 </a:t>
                      </a:r>
                      <a:r>
                        <a:rPr lang="en-US" altLang="zh-TW" sz="1600" dirty="0"/>
                        <a:t>2 </a:t>
                      </a:r>
                      <a:r>
                        <a:rPr lang="zh-TW" altLang="en-US" sz="1600" dirty="0"/>
                        <a:t>次實 際參與該證照內容有關 之稽核經驗證明」，那些 類稽核可納入 </a:t>
                      </a:r>
                      <a:r>
                        <a:rPr lang="en-US" altLang="zh-TW" sz="1600" dirty="0"/>
                        <a:t>2 </a:t>
                      </a:r>
                      <a:r>
                        <a:rPr lang="zh-TW" altLang="en-US" sz="1600" dirty="0"/>
                        <a:t>次實際 參與稽核之計算？</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t>為使資安專職人員於取得 </a:t>
                      </a:r>
                      <a:r>
                        <a:rPr lang="en-US" altLang="zh-TW" sz="1600" dirty="0"/>
                        <a:t>LA </a:t>
                      </a:r>
                      <a:r>
                        <a:rPr lang="zh-TW" altLang="en-US" sz="1600" dirty="0"/>
                        <a:t>相關證照後，持續維 持稽核能力，爰要求提供當年度至少 </a:t>
                      </a:r>
                      <a:r>
                        <a:rPr lang="en-US" altLang="zh-TW" sz="1600" dirty="0"/>
                        <a:t>2 </a:t>
                      </a:r>
                      <a:r>
                        <a:rPr lang="zh-TW" altLang="en-US" sz="1600" dirty="0"/>
                        <a:t>次實際參 與該證照內容有關之稽核經驗證明。 稽核經驗可以稽核員或觀察員身份，參與內部稽 核、外部稽核或針對資訊系統委外廠商之稽核，均 可納入稽核經驗次數計算。 </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702501">
                <a:tc>
                  <a:txBody>
                    <a:bodyPr/>
                    <a:lstStyle/>
                    <a:p>
                      <a:pPr marL="381000" indent="-381000">
                        <a:lnSpc>
                          <a:spcPct val="107000"/>
                        </a:lnSpc>
                        <a:spcAft>
                          <a:spcPts val="165"/>
                        </a:spcAft>
                      </a:pPr>
                      <a:r>
                        <a:rPr lang="en-US" altLang="zh-TW" sz="1600" dirty="0"/>
                        <a:t>3.18. </a:t>
                      </a:r>
                      <a:r>
                        <a:rPr lang="zh-TW" altLang="en-US" sz="1600" dirty="0"/>
                        <a:t>資通安全責任等級分級 辦法部分條文修正案 中，何謂「資通安全專責 人 員 以 外 之 資 訊 人 員」？</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t>資訊人員泛指機關資訊單位所屬人員或業務單位 所屬人員並從事資通系統自行或委外設置、開發、 維運者。</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11679"/>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8" name="群組 7">
            <a:extLst>
              <a:ext uri="{FF2B5EF4-FFF2-40B4-BE49-F238E27FC236}">
                <a16:creationId xmlns:a16="http://schemas.microsoft.com/office/drawing/2014/main" id="{2A4BDFF4-0D13-82E7-BEA3-18D01EB7C244}"/>
              </a:ext>
            </a:extLst>
          </p:cNvPr>
          <p:cNvGrpSpPr/>
          <p:nvPr/>
        </p:nvGrpSpPr>
        <p:grpSpPr>
          <a:xfrm>
            <a:off x="213036" y="211693"/>
            <a:ext cx="543944" cy="3047580"/>
            <a:chOff x="182199" y="2697718"/>
            <a:chExt cx="543944" cy="3047580"/>
          </a:xfrm>
        </p:grpSpPr>
        <p:sp>
          <p:nvSpPr>
            <p:cNvPr id="9" name="Freeform 9">
              <a:extLst>
                <a:ext uri="{FF2B5EF4-FFF2-40B4-BE49-F238E27FC236}">
                  <a16:creationId xmlns:a16="http://schemas.microsoft.com/office/drawing/2014/main" id="{4600EF54-E7E4-9CEC-1048-6A0E408D614C}"/>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10" name="文字方塊 9">
              <a:extLst>
                <a:ext uri="{FF2B5EF4-FFF2-40B4-BE49-F238E27FC236}">
                  <a16:creationId xmlns:a16="http://schemas.microsoft.com/office/drawing/2014/main" id="{FEE878E1-3F2E-D238-3B57-E806E71D5DA5}"/>
                </a:ext>
              </a:extLst>
            </p:cNvPr>
            <p:cNvSpPr txBox="1"/>
            <p:nvPr/>
          </p:nvSpPr>
          <p:spPr>
            <a:xfrm>
              <a:off x="261306" y="2789334"/>
              <a:ext cx="435769" cy="2862322"/>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資安專職人力及證照</a:t>
              </a:r>
            </a:p>
          </p:txBody>
        </p:sp>
      </p:grpSp>
    </p:spTree>
    <p:extLst>
      <p:ext uri="{BB962C8B-B14F-4D97-AF65-F5344CB8AC3E}">
        <p14:creationId xmlns:p14="http://schemas.microsoft.com/office/powerpoint/2010/main" val="377746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13</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59943" y="427797"/>
          <a:ext cx="10589326" cy="5815778"/>
        </p:xfrm>
        <a:graphic>
          <a:graphicData uri="http://schemas.openxmlformats.org/drawingml/2006/table">
            <a:tbl>
              <a:tblPr firstRow="1" firstCol="1" bandRow="1">
                <a:tableStyleId>{2D5ABB26-0587-4C30-8999-92F81FD0307C}</a:tableStyleId>
              </a:tblPr>
              <a:tblGrid>
                <a:gridCol w="4126407">
                  <a:extLst>
                    <a:ext uri="{9D8B030D-6E8A-4147-A177-3AD203B41FA5}">
                      <a16:colId xmlns:a16="http://schemas.microsoft.com/office/drawing/2014/main" val="2525455507"/>
                    </a:ext>
                  </a:extLst>
                </a:gridCol>
                <a:gridCol w="646291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81000" indent="-3810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3.19. </a:t>
                      </a:r>
                      <a:r>
                        <a:rPr lang="zh-TW" altLang="en-US" sz="1600" dirty="0">
                          <a:latin typeface="微軟正黑體" panose="020B0604030504040204" pitchFamily="34" charset="-120"/>
                          <a:ea typeface="微軟正黑體" panose="020B0604030504040204" pitchFamily="34" charset="-120"/>
                        </a:rPr>
                        <a:t>機關如暫以委外人力擔 任機關資安專職人力， 該委外人員能否參加資 安職能訓練課程？ </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如機關於本法施行過渡期間暫以委外人員擔任機 關資安專職人員，該人員可以參加資安職能訓練 課程，並取得資安職能證書。請該人員於報名時， 加註敘明其所擔任資安專職人員之服務機關，供 報名審查即可。</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015882">
                <a:tc>
                  <a:txBody>
                    <a:bodyPr/>
                    <a:lstStyle/>
                    <a:p>
                      <a:pPr marL="381000" indent="-3810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3.20. </a:t>
                      </a:r>
                      <a:r>
                        <a:rPr lang="zh-TW" altLang="en-US" sz="1600" dirty="0">
                          <a:latin typeface="微軟正黑體" panose="020B0604030504040204" pitchFamily="34" charset="-120"/>
                          <a:ea typeface="微軟正黑體" panose="020B0604030504040204" pitchFamily="34" charset="-120"/>
                        </a:rPr>
                        <a:t>有關資安法對於資安教 育訓練時數之要求，如 同仁年底才到職，來不 及上課，該年度是否得 以排除？ </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考量資安專業</a:t>
                      </a:r>
                      <a:r>
                        <a:rPr lang="en-US" altLang="zh-TW" sz="1600" dirty="0">
                          <a:latin typeface="微軟正黑體" panose="020B0604030504040204" pitchFamily="34" charset="-120"/>
                          <a:ea typeface="微軟正黑體" panose="020B0604030504040204" pitchFamily="34" charset="-120"/>
                        </a:rPr>
                        <a:t>/</a:t>
                      </a:r>
                      <a:r>
                        <a:rPr lang="zh-TW" altLang="en-US" sz="1600" dirty="0">
                          <a:latin typeface="微軟正黑體" panose="020B0604030504040204" pitchFamily="34" charset="-120"/>
                          <a:ea typeface="微軟正黑體" panose="020B0604030504040204" pitchFamily="34" charset="-120"/>
                        </a:rPr>
                        <a:t>職能訓練實體課程，有開課、報名 及參訓等議題，故機關同仁當年在職未滿 </a:t>
                      </a:r>
                      <a:r>
                        <a:rPr lang="en-US" altLang="zh-TW" sz="1600" dirty="0">
                          <a:latin typeface="微軟正黑體" panose="020B0604030504040204" pitchFamily="34" charset="-120"/>
                          <a:ea typeface="微軟正黑體" panose="020B0604030504040204" pitchFamily="34" charset="-120"/>
                        </a:rPr>
                        <a:t>90 </a:t>
                      </a:r>
                      <a:r>
                        <a:rPr lang="zh-TW" altLang="en-US" sz="1600" dirty="0">
                          <a:latin typeface="微軟正黑體" panose="020B0604030504040204" pitchFamily="34" charset="-120"/>
                          <a:ea typeface="微軟正黑體" panose="020B0604030504040204" pitchFamily="34" charset="-120"/>
                        </a:rPr>
                        <a:t>天者 得免納入當年度時數要求名單；而資安通識訓練 部分，仍應於當年度年底前完成。</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745744">
                <a:tc>
                  <a:txBody>
                    <a:bodyPr/>
                    <a:lstStyle/>
                    <a:p>
                      <a:pPr marL="381000" indent="-3810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3.21. </a:t>
                      </a:r>
                      <a:r>
                        <a:rPr lang="zh-TW" altLang="en-US" sz="1600" dirty="0">
                          <a:latin typeface="微軟正黑體" panose="020B0604030504040204" pitchFamily="34" charset="-120"/>
                          <a:ea typeface="微軟正黑體" panose="020B0604030504040204" pitchFamily="34" charset="-120"/>
                        </a:rPr>
                        <a:t>國際標準組織 </a:t>
                      </a:r>
                      <a:r>
                        <a:rPr lang="en-US" altLang="zh-TW" sz="1600" dirty="0">
                          <a:latin typeface="微軟正黑體" panose="020B0604030504040204" pitchFamily="34" charset="-120"/>
                          <a:ea typeface="微軟正黑體" panose="020B0604030504040204" pitchFamily="34" charset="-120"/>
                        </a:rPr>
                        <a:t>ISO </a:t>
                      </a:r>
                      <a:r>
                        <a:rPr lang="zh-TW" altLang="en-US" sz="1600" dirty="0">
                          <a:latin typeface="微軟正黑體" panose="020B0604030504040204" pitchFamily="34" charset="-120"/>
                          <a:ea typeface="微軟正黑體" panose="020B0604030504040204" pitchFamily="34" charset="-120"/>
                        </a:rPr>
                        <a:t>已於 </a:t>
                      </a:r>
                      <a:r>
                        <a:rPr lang="en-US" altLang="zh-TW" sz="1600" dirty="0">
                          <a:latin typeface="微軟正黑體" panose="020B0604030504040204" pitchFamily="34" charset="-120"/>
                          <a:ea typeface="微軟正黑體" panose="020B0604030504040204" pitchFamily="34" charset="-120"/>
                        </a:rPr>
                        <a:t>111 </a:t>
                      </a:r>
                      <a:r>
                        <a:rPr lang="zh-TW" altLang="en-US" sz="1600" dirty="0">
                          <a:latin typeface="微軟正黑體" panose="020B0604030504040204" pitchFamily="34" charset="-120"/>
                          <a:ea typeface="微軟正黑體" panose="020B0604030504040204" pitchFamily="34" charset="-120"/>
                        </a:rPr>
                        <a:t>年 </a:t>
                      </a:r>
                      <a:r>
                        <a:rPr lang="en-US" altLang="zh-TW" sz="1600" dirty="0">
                          <a:latin typeface="微軟正黑體" panose="020B0604030504040204" pitchFamily="34" charset="-120"/>
                          <a:ea typeface="微軟正黑體" panose="020B0604030504040204" pitchFamily="34" charset="-120"/>
                        </a:rPr>
                        <a:t>10 </a:t>
                      </a:r>
                      <a:r>
                        <a:rPr lang="zh-TW" altLang="en-US" sz="1600" dirty="0">
                          <a:latin typeface="微軟正黑體" panose="020B0604030504040204" pitchFamily="34" charset="-120"/>
                          <a:ea typeface="微軟正黑體" panose="020B0604030504040204" pitchFamily="34" charset="-120"/>
                        </a:rPr>
                        <a:t>月 </a:t>
                      </a:r>
                      <a:r>
                        <a:rPr lang="en-US" altLang="zh-TW" sz="1600" dirty="0">
                          <a:latin typeface="微軟正黑體" panose="020B0604030504040204" pitchFamily="34" charset="-120"/>
                          <a:ea typeface="微軟正黑體" panose="020B0604030504040204" pitchFamily="34" charset="-120"/>
                        </a:rPr>
                        <a:t>26 </a:t>
                      </a:r>
                      <a:r>
                        <a:rPr lang="zh-TW" altLang="en-US" sz="1600" dirty="0">
                          <a:latin typeface="微軟正黑體" panose="020B0604030504040204" pitchFamily="34" charset="-120"/>
                          <a:ea typeface="微軟正黑體" panose="020B0604030504040204" pitchFamily="34" charset="-120"/>
                        </a:rPr>
                        <a:t>日公告 新 版 </a:t>
                      </a:r>
                      <a:r>
                        <a:rPr lang="en-US" altLang="zh-TW" sz="1600" dirty="0">
                          <a:latin typeface="微軟正黑體" panose="020B0604030504040204" pitchFamily="34" charset="-120"/>
                          <a:ea typeface="微軟正黑體" panose="020B0604030504040204" pitchFamily="34" charset="-120"/>
                        </a:rPr>
                        <a:t>ISO/IEC 27001:2022</a:t>
                      </a:r>
                      <a:r>
                        <a:rPr lang="zh-TW" altLang="en-US" sz="1600" dirty="0">
                          <a:latin typeface="微軟正黑體" panose="020B0604030504040204" pitchFamily="34" charset="-120"/>
                          <a:ea typeface="微軟正黑體" panose="020B0604030504040204" pitchFamily="34" charset="-120"/>
                        </a:rPr>
                        <a:t>，相關人員 取 得 之 </a:t>
                      </a:r>
                      <a:r>
                        <a:rPr lang="en-US" altLang="zh-TW" sz="1600" dirty="0">
                          <a:latin typeface="微軟正黑體" panose="020B0604030504040204" pitchFamily="34" charset="-120"/>
                          <a:ea typeface="微軟正黑體" panose="020B0604030504040204" pitchFamily="34" charset="-120"/>
                        </a:rPr>
                        <a:t>ISO/IEC 27001:2013 </a:t>
                      </a:r>
                      <a:r>
                        <a:rPr lang="zh-TW" altLang="en-US" sz="1600" dirty="0">
                          <a:latin typeface="微軟正黑體" panose="020B0604030504040204" pitchFamily="34" charset="-120"/>
                          <a:ea typeface="微軟正黑體" panose="020B0604030504040204" pitchFamily="34" charset="-120"/>
                        </a:rPr>
                        <a:t>資通安全專 業證照是否有轉版緩衝 期？ </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en-US" altLang="zh-TW" sz="1600" dirty="0">
                          <a:latin typeface="微軟正黑體" panose="020B0604030504040204" pitchFamily="34" charset="-120"/>
                          <a:ea typeface="微軟正黑體" panose="020B0604030504040204" pitchFamily="34" charset="-120"/>
                        </a:rPr>
                        <a:t>ISO/IEC 27001:2013 </a:t>
                      </a:r>
                      <a:r>
                        <a:rPr lang="zh-TW" altLang="en-US" sz="1600" dirty="0">
                          <a:latin typeface="微軟正黑體" panose="020B0604030504040204" pitchFamily="34" charset="-120"/>
                          <a:ea typeface="微軟正黑體" panose="020B0604030504040204" pitchFamily="34" charset="-120"/>
                        </a:rPr>
                        <a:t>資通安全專業證照認列至 </a:t>
                      </a:r>
                      <a:r>
                        <a:rPr lang="en-US" altLang="zh-TW" sz="1600" dirty="0">
                          <a:latin typeface="微軟正黑體" panose="020B0604030504040204" pitchFamily="34" charset="-120"/>
                          <a:ea typeface="微軟正黑體" panose="020B0604030504040204" pitchFamily="34" charset="-120"/>
                        </a:rPr>
                        <a:t>114 </a:t>
                      </a:r>
                      <a:r>
                        <a:rPr lang="zh-TW" altLang="en-US" sz="1600" dirty="0">
                          <a:latin typeface="微軟正黑體" panose="020B0604030504040204" pitchFamily="34" charset="-120"/>
                          <a:ea typeface="微軟正黑體" panose="020B0604030504040204" pitchFamily="34" charset="-120"/>
                        </a:rPr>
                        <a:t>年 </a:t>
                      </a:r>
                      <a:r>
                        <a:rPr lang="en-US" altLang="zh-TW" sz="1600" dirty="0">
                          <a:latin typeface="微軟正黑體" panose="020B0604030504040204" pitchFamily="34" charset="-120"/>
                          <a:ea typeface="微軟正黑體" panose="020B0604030504040204" pitchFamily="34" charset="-120"/>
                        </a:rPr>
                        <a:t>10 </a:t>
                      </a:r>
                      <a:r>
                        <a:rPr lang="zh-TW" altLang="en-US" sz="1600" dirty="0">
                          <a:latin typeface="微軟正黑體" panose="020B0604030504040204" pitchFamily="34" charset="-120"/>
                          <a:ea typeface="微軟正黑體" panose="020B0604030504040204" pitchFamily="34" charset="-120"/>
                        </a:rPr>
                        <a:t>月 </a:t>
                      </a:r>
                      <a:r>
                        <a:rPr lang="en-US" altLang="zh-TW" sz="1600" dirty="0">
                          <a:latin typeface="微軟正黑體" panose="020B0604030504040204" pitchFamily="34" charset="-120"/>
                          <a:ea typeface="微軟正黑體" panose="020B0604030504040204" pitchFamily="34" charset="-120"/>
                        </a:rPr>
                        <a:t>31 </a:t>
                      </a:r>
                      <a:r>
                        <a:rPr lang="zh-TW" altLang="en-US" sz="1600" dirty="0">
                          <a:latin typeface="微軟正黑體" panose="020B0604030504040204" pitchFamily="34" charset="-120"/>
                          <a:ea typeface="微軟正黑體" panose="020B0604030504040204" pitchFamily="34" charset="-120"/>
                        </a:rPr>
                        <a:t>日止，請於該期限前完成轉版。 （備註：機關轉版期限亦同）</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11679"/>
                  </a:ext>
                </a:extLst>
              </a:tr>
              <a:tr h="419005">
                <a:tc>
                  <a:txBody>
                    <a:bodyPr/>
                    <a:lstStyle/>
                    <a:p>
                      <a:pPr marL="381000" indent="-3810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3.22. </a:t>
                      </a:r>
                      <a:r>
                        <a:rPr lang="zh-TW" altLang="en-US" sz="1600" dirty="0">
                          <a:latin typeface="微軟正黑體" panose="020B0604030504040204" pitchFamily="34" charset="-120"/>
                          <a:ea typeface="微軟正黑體" panose="020B0604030504040204" pitchFamily="34" charset="-120"/>
                        </a:rPr>
                        <a:t>資通安全職能訓練是否 有修習順序限制？ </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依「資安職能訓練發展藍圖」規劃學習路徑（核心 →專業），須持有核心科目「資通安全概論」評量 有效證書者，始得報名其他「專業」科目。</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59504"/>
                  </a:ext>
                </a:extLst>
              </a:tr>
              <a:tr h="419005">
                <a:tc>
                  <a:txBody>
                    <a:bodyPr/>
                    <a:lstStyle/>
                    <a:p>
                      <a:pPr marL="381000" indent="-3810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3.23. </a:t>
                      </a:r>
                      <a:r>
                        <a:rPr lang="zh-TW" altLang="en-US" sz="1600" dirty="0">
                          <a:latin typeface="微軟正黑體" panose="020B0604030504040204" pitchFamily="34" charset="-120"/>
                          <a:ea typeface="微軟正黑體" panose="020B0604030504040204" pitchFamily="34" charset="-120"/>
                        </a:rPr>
                        <a:t>有關資通安全專業證照 </a:t>
                      </a:r>
                      <a:r>
                        <a:rPr lang="en-US" altLang="zh-TW" sz="1600" dirty="0">
                          <a:latin typeface="微軟正黑體" panose="020B0604030504040204" pitchFamily="34" charset="-120"/>
                          <a:ea typeface="微軟正黑體" panose="020B0604030504040204" pitchFamily="34" charset="-120"/>
                        </a:rPr>
                        <a:t>ISO/IEC 27001 </a:t>
                      </a:r>
                      <a:r>
                        <a:rPr lang="zh-TW" altLang="en-US" sz="1600" dirty="0">
                          <a:latin typeface="微軟正黑體" panose="020B0604030504040204" pitchFamily="34" charset="-120"/>
                          <a:ea typeface="微軟正黑體" panose="020B0604030504040204" pitchFamily="34" charset="-120"/>
                        </a:rPr>
                        <a:t>有效性 及認定方式為何？ </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600" dirty="0">
                          <a:latin typeface="微軟正黑體" panose="020B0604030504040204" pitchFamily="34" charset="-120"/>
                          <a:ea typeface="微軟正黑體" panose="020B0604030504040204" pitchFamily="34" charset="-120"/>
                        </a:rPr>
                        <a:t>有關屬於國際認證論壇（</a:t>
                      </a:r>
                      <a:r>
                        <a:rPr lang="en-US" altLang="zh-TW" sz="1600" dirty="0">
                          <a:latin typeface="微軟正黑體" panose="020B0604030504040204" pitchFamily="34" charset="-120"/>
                          <a:ea typeface="微軟正黑體" panose="020B0604030504040204" pitchFamily="34" charset="-120"/>
                        </a:rPr>
                        <a:t>International Accreditation Forum, IAF </a:t>
                      </a:r>
                      <a:r>
                        <a:rPr lang="zh-TW" altLang="en-US" sz="1600" dirty="0">
                          <a:latin typeface="微軟正黑體" panose="020B0604030504040204" pitchFamily="34" charset="-120"/>
                          <a:ea typeface="微軟正黑體" panose="020B0604030504040204" pitchFamily="34" charset="-120"/>
                        </a:rPr>
                        <a:t>） 正 式 會員 之 認 證 機 構 所 核發 之 </a:t>
                      </a:r>
                      <a:r>
                        <a:rPr lang="en-US" altLang="zh-TW" sz="1600" dirty="0">
                          <a:latin typeface="微軟正黑體" panose="020B0604030504040204" pitchFamily="34" charset="-120"/>
                          <a:ea typeface="微軟正黑體" panose="020B0604030504040204" pitchFamily="34" charset="-120"/>
                        </a:rPr>
                        <a:t>ISO/IEC </a:t>
                      </a:r>
                      <a:r>
                        <a:rPr lang="zh-TW" altLang="en-US" sz="1600" dirty="0">
                          <a:latin typeface="微軟正黑體" panose="020B0604030504040204" pitchFamily="34" charset="-120"/>
                          <a:ea typeface="微軟正黑體" panose="020B0604030504040204" pitchFamily="34" charset="-120"/>
                        </a:rPr>
                        <a:t>系列資通安全專業證照，其歷年版次及轉 </a:t>
                      </a:r>
                      <a:r>
                        <a:rPr lang="en-US" altLang="zh-TW" sz="1600" dirty="0">
                          <a:latin typeface="微軟正黑體" panose="020B0604030504040204" pitchFamily="34" charset="-120"/>
                          <a:ea typeface="微軟正黑體" panose="020B0604030504040204" pitchFamily="34" charset="-120"/>
                        </a:rPr>
                        <a:t>11 </a:t>
                      </a:r>
                      <a:r>
                        <a:rPr lang="zh-TW" altLang="en-US" sz="1600" dirty="0">
                          <a:latin typeface="微軟正黑體" panose="020B0604030504040204" pitchFamily="34" charset="-120"/>
                          <a:ea typeface="微軟正黑體" panose="020B0604030504040204" pitchFamily="34" charset="-120"/>
                        </a:rPr>
                        <a:t>議題 回應 版之有效性及認定方式，請逕洽原核發機構確認。 通過英國皇家品質協會（</a:t>
                      </a:r>
                      <a:r>
                        <a:rPr lang="en-US" altLang="zh-TW" sz="1600" dirty="0">
                          <a:latin typeface="微軟正黑體" panose="020B0604030504040204" pitchFamily="34" charset="-120"/>
                          <a:ea typeface="微軟正黑體" panose="020B0604030504040204" pitchFamily="34" charset="-120"/>
                        </a:rPr>
                        <a:t>Chartered Quality Institute, CQI</a:t>
                      </a:r>
                      <a:r>
                        <a:rPr lang="zh-TW" altLang="en-US" sz="1600" dirty="0">
                          <a:latin typeface="微軟正黑體" panose="020B0604030504040204" pitchFamily="34" charset="-120"/>
                          <a:ea typeface="微軟正黑體" panose="020B0604030504040204" pitchFamily="34" charset="-120"/>
                        </a:rPr>
                        <a:t>）與國際認證稽核員註冊機構（</a:t>
                      </a:r>
                      <a:r>
                        <a:rPr lang="en-US" altLang="zh-TW" sz="1600" dirty="0">
                          <a:latin typeface="微軟正黑體" panose="020B0604030504040204" pitchFamily="34" charset="-120"/>
                          <a:ea typeface="微軟正黑體" panose="020B0604030504040204" pitchFamily="34" charset="-120"/>
                        </a:rPr>
                        <a:t>International Register of Certificated Auditors, IRCA</a:t>
                      </a:r>
                      <a:r>
                        <a:rPr lang="zh-TW" altLang="en-US" sz="1600" dirty="0">
                          <a:latin typeface="微軟正黑體" panose="020B0604030504040204" pitchFamily="34" charset="-120"/>
                          <a:ea typeface="微軟正黑體" panose="020B0604030504040204" pitchFamily="34" charset="-120"/>
                        </a:rPr>
                        <a:t>）獨立審查與 認證之 </a:t>
                      </a:r>
                      <a:r>
                        <a:rPr lang="en-US" altLang="zh-TW" sz="1600" dirty="0">
                          <a:latin typeface="微軟正黑體" panose="020B0604030504040204" pitchFamily="34" charset="-120"/>
                          <a:ea typeface="微軟正黑體" panose="020B0604030504040204" pitchFamily="34" charset="-120"/>
                        </a:rPr>
                        <a:t>ISO/IEC 27001 </a:t>
                      </a:r>
                      <a:r>
                        <a:rPr lang="zh-TW" altLang="en-US" sz="1600" dirty="0">
                          <a:latin typeface="微軟正黑體" panose="020B0604030504040204" pitchFamily="34" charset="-120"/>
                          <a:ea typeface="微軟正黑體" panose="020B0604030504040204" pitchFamily="34" charset="-120"/>
                        </a:rPr>
                        <a:t>證照，亦屬主管機關認可之 資通安全專業證照。</a:t>
                      </a:r>
                      <a:endParaRPr lang="zh-TW" altLang="en-US" sz="16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21687"/>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sp>
        <p:nvSpPr>
          <p:cNvPr id="8" name="Freeform 2">
            <a:hlinkClick r:id="" action="ppaction://noaction"/>
            <a:extLst>
              <a:ext uri="{FF2B5EF4-FFF2-40B4-BE49-F238E27FC236}">
                <a16:creationId xmlns:a16="http://schemas.microsoft.com/office/drawing/2014/main" id="{EF248916-5FCE-9B9B-478F-1009848EFEF3}"/>
              </a:ext>
            </a:extLst>
          </p:cNvPr>
          <p:cNvSpPr/>
          <p:nvPr/>
        </p:nvSpPr>
        <p:spPr>
          <a:xfrm flipH="1" flipV="1">
            <a:off x="11331107" y="24572"/>
            <a:ext cx="860247" cy="780702"/>
          </a:xfrm>
          <a:custGeom>
            <a:avLst/>
            <a:gdLst/>
            <a:ahLst/>
            <a:cxnLst/>
            <a:rect l="l" t="t" r="r" b="b"/>
            <a:pathLst>
              <a:path w="1446746" h="1454681">
                <a:moveTo>
                  <a:pt x="1446746" y="1454681"/>
                </a:moveTo>
                <a:lnTo>
                  <a:pt x="0" y="1454681"/>
                </a:lnTo>
                <a:lnTo>
                  <a:pt x="0" y="0"/>
                </a:lnTo>
                <a:lnTo>
                  <a:pt x="1446746" y="0"/>
                </a:lnTo>
                <a:lnTo>
                  <a:pt x="1446746" y="145468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grpSp>
        <p:nvGrpSpPr>
          <p:cNvPr id="9" name="群組 8">
            <a:extLst>
              <a:ext uri="{FF2B5EF4-FFF2-40B4-BE49-F238E27FC236}">
                <a16:creationId xmlns:a16="http://schemas.microsoft.com/office/drawing/2014/main" id="{AF28D03F-28EE-AA07-EA6E-E0BA00FA2969}"/>
              </a:ext>
            </a:extLst>
          </p:cNvPr>
          <p:cNvGrpSpPr/>
          <p:nvPr/>
        </p:nvGrpSpPr>
        <p:grpSpPr>
          <a:xfrm>
            <a:off x="213036" y="211693"/>
            <a:ext cx="543944" cy="3047580"/>
            <a:chOff x="182199" y="2697718"/>
            <a:chExt cx="543944" cy="3047580"/>
          </a:xfrm>
        </p:grpSpPr>
        <p:sp>
          <p:nvSpPr>
            <p:cNvPr id="10" name="Freeform 9">
              <a:extLst>
                <a:ext uri="{FF2B5EF4-FFF2-40B4-BE49-F238E27FC236}">
                  <a16:creationId xmlns:a16="http://schemas.microsoft.com/office/drawing/2014/main" id="{517C1454-4AA3-E4D3-E797-F3B60A23F3F5}"/>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sz="1688"/>
            </a:p>
          </p:txBody>
        </p:sp>
        <p:sp>
          <p:nvSpPr>
            <p:cNvPr id="12" name="文字方塊 11">
              <a:extLst>
                <a:ext uri="{FF2B5EF4-FFF2-40B4-BE49-F238E27FC236}">
                  <a16:creationId xmlns:a16="http://schemas.microsoft.com/office/drawing/2014/main" id="{0AD48870-D31E-173E-8CA0-ED5B1FEFF243}"/>
                </a:ext>
              </a:extLst>
            </p:cNvPr>
            <p:cNvSpPr txBox="1"/>
            <p:nvPr/>
          </p:nvSpPr>
          <p:spPr>
            <a:xfrm>
              <a:off x="261306" y="2789334"/>
              <a:ext cx="435769" cy="2862322"/>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資安專職人力及證照</a:t>
              </a:r>
            </a:p>
          </p:txBody>
        </p:sp>
      </p:grpSp>
    </p:spTree>
    <p:extLst>
      <p:ext uri="{BB962C8B-B14F-4D97-AF65-F5344CB8AC3E}">
        <p14:creationId xmlns:p14="http://schemas.microsoft.com/office/powerpoint/2010/main" val="1916069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14</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59943" y="427797"/>
          <a:ext cx="10589326" cy="6070857"/>
        </p:xfrm>
        <a:graphic>
          <a:graphicData uri="http://schemas.openxmlformats.org/drawingml/2006/table">
            <a:tbl>
              <a:tblPr firstRow="1" firstCol="1" bandRow="1">
                <a:tableStyleId>{2D5ABB26-0587-4C30-8999-92F81FD0307C}</a:tableStyleId>
              </a:tblPr>
              <a:tblGrid>
                <a:gridCol w="4126407">
                  <a:extLst>
                    <a:ext uri="{9D8B030D-6E8A-4147-A177-3AD203B41FA5}">
                      <a16:colId xmlns:a16="http://schemas.microsoft.com/office/drawing/2014/main" val="2525455507"/>
                    </a:ext>
                  </a:extLst>
                </a:gridCol>
                <a:gridCol w="646291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04800" indent="-30480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附表備註中「資通安全健診」亦得採取經主管機關、中央目的事業主管機關認可之其他具有同等或以上效用之措施；主管機關何時會認可此類同等或以上效用之措施？</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本項規定係因應未來科技發展所保留多元作業方式之彈性，公務機關或特定非公務機關針對特定之技術如有認定之需要，可以個案方式提出，由主管機關與中央目的事業主管機關認定。</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7945"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015882">
                <a:tc>
                  <a:txBody>
                    <a:bodyPr/>
                    <a:lstStyle/>
                    <a:p>
                      <a:pPr marL="304800" indent="-30480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4.2. C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級機關如無核心資通系統，應辦事項中針對核心資通系統之項目是否須辦理？</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en-US" sz="1600" kern="100">
                          <a:solidFill>
                            <a:srgbClr val="000000"/>
                          </a:solidFill>
                          <a:effectLst/>
                          <a:latin typeface="微軟正黑體" panose="020B0604030504040204" pitchFamily="34" charset="-120"/>
                          <a:ea typeface="微軟正黑體" panose="020B0604030504040204" pitchFamily="34" charset="-120"/>
                        </a:rPr>
                        <a:t>C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級機關如無核心資通系統，應辦事項中針對核心資通系統之項目則無須辦理。</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7945"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745744">
                <a:tc>
                  <a:txBody>
                    <a:bodyPr/>
                    <a:lstStyle/>
                    <a:p>
                      <a:pPr marL="304800" marR="40005" indent="-304800" algn="just">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核心資通系統若皆委由外單位維運（自行維運非核心系統），是否仍須導入 </a:t>
                      </a:r>
                      <a:r>
                        <a:rPr lang="en-US" sz="1600" b="1" kern="100" dirty="0">
                          <a:solidFill>
                            <a:srgbClr val="000000"/>
                          </a:solidFill>
                          <a:effectLst/>
                          <a:latin typeface="微軟正黑體" panose="020B0604030504040204" pitchFamily="34" charset="-120"/>
                          <a:ea typeface="微軟正黑體" panose="020B0604030504040204" pitchFamily="34" charset="-120"/>
                        </a:rPr>
                        <a:t>CNS 27001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及相關安全性檢測？</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gn="just">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核心資通系統不論是委外或自行維運，皆須導入</a:t>
                      </a:r>
                      <a:endParaRPr lang="zh-TW" sz="1600" kern="100">
                        <a:solidFill>
                          <a:srgbClr val="000000"/>
                        </a:solidFill>
                        <a:effectLst/>
                        <a:latin typeface="微軟正黑體" panose="020B0604030504040204" pitchFamily="34" charset="-120"/>
                        <a:ea typeface="微軟正黑體" panose="020B0604030504040204" pitchFamily="34" charset="-120"/>
                      </a:endParaRPr>
                    </a:p>
                    <a:p>
                      <a:pPr marL="635" indent="-6350">
                        <a:lnSpc>
                          <a:spcPct val="107000"/>
                        </a:lnSpc>
                        <a:spcAft>
                          <a:spcPts val="165"/>
                        </a:spcAft>
                      </a:pPr>
                      <a:r>
                        <a:rPr lang="en-US" sz="1600" kern="100">
                          <a:solidFill>
                            <a:srgbClr val="000000"/>
                          </a:solidFill>
                          <a:effectLst/>
                          <a:latin typeface="微軟正黑體" panose="020B0604030504040204" pitchFamily="34" charset="-120"/>
                          <a:ea typeface="微軟正黑體" panose="020B0604030504040204" pitchFamily="34" charset="-120"/>
                        </a:rPr>
                        <a:t>CNS 27001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及相關安全性檢測。</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7945"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11679"/>
                  </a:ext>
                </a:extLst>
              </a:tr>
              <a:tr h="419005">
                <a:tc>
                  <a:txBody>
                    <a:bodyPr/>
                    <a:lstStyle/>
                    <a:p>
                      <a:pPr marL="304800" indent="-30480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4.4. ISMS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導入的範圍，因實體空間之限制（例如機關使用雲端機房），機關應如何進行導入？</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gn="just">
                        <a:lnSpc>
                          <a:spcPct val="114000"/>
                        </a:lnSpc>
                        <a:spcAft>
                          <a:spcPts val="70"/>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依資通安全責任等級分級辦法之規定，</a:t>
                      </a:r>
                      <a:r>
                        <a:rPr lang="en-US" sz="1600" kern="100" dirty="0">
                          <a:solidFill>
                            <a:srgbClr val="000000"/>
                          </a:solidFill>
                          <a:effectLst/>
                          <a:latin typeface="微軟正黑體" panose="020B0604030504040204" pitchFamily="34" charset="-120"/>
                          <a:ea typeface="微軟正黑體" panose="020B0604030504040204" pitchFamily="34" charset="-120"/>
                        </a:rPr>
                        <a:t>C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級以上機關 </a:t>
                      </a:r>
                      <a:r>
                        <a:rPr lang="en-US" sz="1600" kern="100" dirty="0">
                          <a:solidFill>
                            <a:srgbClr val="000000"/>
                          </a:solidFill>
                          <a:effectLst/>
                          <a:latin typeface="微軟正黑體" panose="020B0604030504040204" pitchFamily="34" charset="-120"/>
                          <a:ea typeface="微軟正黑體" panose="020B0604030504040204" pitchFamily="34" charset="-120"/>
                        </a:rPr>
                        <a:t>ISMS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導入的範圍為「全部核心資通系統」，</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p>
                      <a:pPr marL="635" indent="-6350">
                        <a:lnSpc>
                          <a:spcPct val="107000"/>
                        </a:lnSpc>
                        <a:spcAft>
                          <a:spcPts val="70"/>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不因系統是否在雲端機房有所不同。</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雲端服務同樣可取得 </a:t>
                      </a:r>
                      <a:r>
                        <a:rPr lang="en-US" sz="1600" kern="100" dirty="0">
                          <a:solidFill>
                            <a:srgbClr val="000000"/>
                          </a:solidFill>
                          <a:effectLst/>
                          <a:latin typeface="微軟正黑體" panose="020B0604030504040204" pitchFamily="34" charset="-120"/>
                          <a:ea typeface="微軟正黑體" panose="020B0604030504040204" pitchFamily="34" charset="-120"/>
                        </a:rPr>
                        <a:t>ISO 27001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驗證，機關如需使用雲端服務，請選擇通過 </a:t>
                      </a:r>
                      <a:r>
                        <a:rPr lang="en-US" sz="1600" kern="100" dirty="0">
                          <a:solidFill>
                            <a:srgbClr val="000000"/>
                          </a:solidFill>
                          <a:effectLst/>
                          <a:latin typeface="微軟正黑體" panose="020B0604030504040204" pitchFamily="34" charset="-120"/>
                          <a:ea typeface="微軟正黑體" panose="020B0604030504040204" pitchFamily="34" charset="-120"/>
                        </a:rPr>
                        <a:t>ISO 27001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驗證之雲端服務商。</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359504"/>
                  </a:ext>
                </a:extLst>
              </a:tr>
              <a:tr h="419005">
                <a:tc>
                  <a:txBody>
                    <a:bodyPr/>
                    <a:lstStyle/>
                    <a:p>
                      <a:pPr marL="6350" indent="-6350" algn="just">
                        <a:lnSpc>
                          <a:spcPct val="107000"/>
                        </a:lnSpc>
                        <a:spcAft>
                          <a:spcPts val="18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4.5.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資通系統檢測目前是否以</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p>
                      <a:pPr marL="304800" indent="-635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IT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設備為主</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b="1" kern="100" dirty="0">
                          <a:solidFill>
                            <a:srgbClr val="000000"/>
                          </a:solidFill>
                          <a:effectLst/>
                          <a:latin typeface="微軟正黑體" panose="020B0604030504040204" pitchFamily="34" charset="-120"/>
                          <a:ea typeface="微軟正黑體" panose="020B0604030504040204" pitchFamily="34" charset="-120"/>
                        </a:rPr>
                        <a:t>OT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設備是否納入？</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16000"/>
                        </a:lnSpc>
                        <a:spcAft>
                          <a:spcPts val="165"/>
                        </a:spcAft>
                      </a:pPr>
                      <a:r>
                        <a:rPr lang="en-US" sz="1600" kern="100" dirty="0">
                          <a:solidFill>
                            <a:srgbClr val="000000"/>
                          </a:solidFill>
                          <a:effectLst/>
                          <a:latin typeface="微軟正黑體" panose="020B0604030504040204" pitchFamily="34" charset="-120"/>
                          <a:ea typeface="微軟正黑體" panose="020B0604030504040204" pitchFamily="34" charset="-120"/>
                        </a:rPr>
                        <a:t>A</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kern="100" dirty="0">
                          <a:solidFill>
                            <a:srgbClr val="000000"/>
                          </a:solidFill>
                          <a:effectLst/>
                          <a:latin typeface="微軟正黑體" panose="020B0604030504040204" pitchFamily="34" charset="-120"/>
                          <a:ea typeface="微軟正黑體" panose="020B0604030504040204" pitchFamily="34" charset="-120"/>
                        </a:rPr>
                        <a:t>B</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kern="100" dirty="0">
                          <a:solidFill>
                            <a:srgbClr val="000000"/>
                          </a:solidFill>
                          <a:effectLst/>
                          <a:latin typeface="微軟正黑體" panose="020B0604030504040204" pitchFamily="34" charset="-120"/>
                          <a:ea typeface="微軟正黑體" panose="020B0604030504040204" pitchFamily="34" charset="-120"/>
                        </a:rPr>
                        <a:t>C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級機關之核心資通系統，不論其屬 </a:t>
                      </a:r>
                      <a:r>
                        <a:rPr lang="en-US" sz="1600" kern="100" dirty="0">
                          <a:solidFill>
                            <a:srgbClr val="000000"/>
                          </a:solidFill>
                          <a:effectLst/>
                          <a:latin typeface="微軟正黑體" panose="020B0604030504040204" pitchFamily="34" charset="-120"/>
                          <a:ea typeface="微軟正黑體" panose="020B0604030504040204" pitchFamily="34" charset="-120"/>
                        </a:rPr>
                        <a:t>IT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或 </a:t>
                      </a:r>
                      <a:r>
                        <a:rPr lang="en-US" sz="1600" kern="100" dirty="0">
                          <a:solidFill>
                            <a:srgbClr val="000000"/>
                          </a:solidFill>
                          <a:effectLst/>
                          <a:latin typeface="微軟正黑體" panose="020B0604030504040204" pitchFamily="34" charset="-120"/>
                          <a:ea typeface="微軟正黑體" panose="020B0604030504040204" pitchFamily="34" charset="-120"/>
                        </a:rPr>
                        <a:t>OT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，皆應依分級辦法附表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至 </a:t>
                      </a:r>
                      <a:r>
                        <a:rPr lang="en-US" sz="1600" kern="100" dirty="0">
                          <a:solidFill>
                            <a:srgbClr val="000000"/>
                          </a:solidFill>
                          <a:effectLst/>
                          <a:latin typeface="微軟正黑體" panose="020B0604030504040204" pitchFamily="34" charset="-120"/>
                          <a:ea typeface="微軟正黑體" panose="020B0604030504040204" pitchFamily="34" charset="-120"/>
                        </a:rPr>
                        <a:t>6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之規定，辦理安全性檢測。</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635" marR="37465" indent="-6350" algn="just">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惟中央目的事業主管機關得就特定類型資通系統之防護基準認有另為規定之必要者，自行擬定防護基準（詳參分級辦法第 </a:t>
                      </a:r>
                      <a:r>
                        <a:rPr lang="en-US" sz="1600" kern="100" dirty="0">
                          <a:solidFill>
                            <a:srgbClr val="000000"/>
                          </a:solidFill>
                          <a:effectLst/>
                          <a:latin typeface="微軟正黑體" panose="020B0604030504040204" pitchFamily="34" charset="-120"/>
                          <a:ea typeface="微軟正黑體" panose="020B0604030504040204" pitchFamily="34" charset="-120"/>
                        </a:rPr>
                        <a:t>11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kern="100" dirty="0">
                          <a:solidFill>
                            <a:srgbClr val="000000"/>
                          </a:solidFill>
                          <a:effectLst/>
                          <a:latin typeface="微軟正黑體" panose="020B0604030504040204" pitchFamily="34" charset="-120"/>
                          <a:ea typeface="微軟正黑體" panose="020B0604030504040204" pitchFamily="34" charset="-120"/>
                        </a:rPr>
                        <a:t>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項後段）。</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5621687"/>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191231" y="285573"/>
            <a:ext cx="543944" cy="2426732"/>
            <a:chOff x="182199" y="2697718"/>
            <a:chExt cx="543944" cy="3047580"/>
          </a:xfrm>
        </p:grpSpPr>
        <p:sp>
          <p:nvSpPr>
            <p:cNvPr id="5" name="Freeform 9">
              <a:extLst>
                <a:ext uri="{FF2B5EF4-FFF2-40B4-BE49-F238E27FC236}">
                  <a16:creationId xmlns:a16="http://schemas.microsoft.com/office/drawing/2014/main" id="{977CE111-6D40-79DB-D68F-B564A2BE2D11}"/>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應辦事項</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 l</a:t>
              </a:r>
            </a:p>
            <a:p>
              <a:r>
                <a:rPr lang="zh-TW" altLang="en-US" b="1" dirty="0">
                  <a:latin typeface="微軟正黑體" panose="020B0604030504040204" pitchFamily="34" charset="-120"/>
                  <a:ea typeface="微軟正黑體" panose="020B0604030504040204" pitchFamily="34" charset="-120"/>
                </a:rPr>
                <a:t>其他</a:t>
              </a:r>
            </a:p>
          </p:txBody>
        </p:sp>
      </p:grpSp>
    </p:spTree>
    <p:extLst>
      <p:ext uri="{BB962C8B-B14F-4D97-AF65-F5344CB8AC3E}">
        <p14:creationId xmlns:p14="http://schemas.microsoft.com/office/powerpoint/2010/main" val="236353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15</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59943" y="285573"/>
          <a:ext cx="10589326" cy="6442577"/>
        </p:xfrm>
        <a:graphic>
          <a:graphicData uri="http://schemas.openxmlformats.org/drawingml/2006/table">
            <a:tbl>
              <a:tblPr firstRow="1" firstCol="1" bandRow="1">
                <a:tableStyleId>{2D5ABB26-0587-4C30-8999-92F81FD0307C}</a:tableStyleId>
              </a:tblPr>
              <a:tblGrid>
                <a:gridCol w="4126407">
                  <a:extLst>
                    <a:ext uri="{9D8B030D-6E8A-4147-A177-3AD203B41FA5}">
                      <a16:colId xmlns:a16="http://schemas.microsoft.com/office/drawing/2014/main" val="2525455507"/>
                    </a:ext>
                  </a:extLst>
                </a:gridCol>
                <a:gridCol w="646291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107315" marR="40640" indent="-107315" algn="l">
                        <a:lnSpc>
                          <a:spcPct val="115000"/>
                        </a:lnSpc>
                        <a:spcAft>
                          <a:spcPts val="140"/>
                        </a:spcAft>
                      </a:pPr>
                      <a:r>
                        <a:rPr lang="en-US" sz="1600" b="1" kern="100" dirty="0">
                          <a:solidFill>
                            <a:srgbClr val="000000"/>
                          </a:solidFill>
                          <a:effectLst/>
                          <a:latin typeface="微軟正黑體" panose="020B0604030504040204" pitchFamily="34" charset="-120"/>
                          <a:ea typeface="微軟正黑體" panose="020B0604030504040204" pitchFamily="34" charset="-120"/>
                        </a:rPr>
                        <a:t>4.6.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應辦事項列表的「資安健診」中「使用者端電腦惡意活動檢視」，請問有規定檢視的比例嗎？機關沒有那麼多經費可以檢視</a:t>
                      </a:r>
                      <a:r>
                        <a:rPr lang="en-US" sz="1600" b="1" kern="100" dirty="0">
                          <a:solidFill>
                            <a:srgbClr val="000000"/>
                          </a:solidFill>
                          <a:effectLst/>
                          <a:latin typeface="微軟正黑體" panose="020B0604030504040204" pitchFamily="34" charset="-120"/>
                          <a:ea typeface="微軟正黑體" panose="020B0604030504040204" pitchFamily="34" charset="-120"/>
                        </a:rPr>
                        <a:t>100%</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的電腦怎麼辦？</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10000"/>
                        </a:lnSpc>
                        <a:spcAft>
                          <a:spcPts val="30"/>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資通安全健診對於使用者端電腦惡意活動檢視並無明確比例之規定，原則上檢測範圍為全機關，機關如囿於經費，可將部分非從事核心業務之使用者電腦，分年完成使用者電腦檢測，惟檢測週期不宜逾 </a:t>
                      </a:r>
                      <a:r>
                        <a:rPr lang="en-US" sz="1600" kern="100" dirty="0">
                          <a:solidFill>
                            <a:srgbClr val="000000"/>
                          </a:solidFill>
                          <a:effectLst/>
                          <a:latin typeface="微軟正黑體" panose="020B0604030504040204" pitchFamily="34" charset="-120"/>
                          <a:ea typeface="微軟正黑體" panose="020B0604030504040204" pitchFamily="34" charset="-120"/>
                        </a:rPr>
                        <a:t>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年。</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另建議機關單位正副主管以上及機要人員、資訊單位同仁、委外廠商駐點人員、維護機關核心資通系統之承辦同仁等電腦，應加強檢測頻率，以利及早掌握資安威脅狀態。</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015882">
                <a:tc>
                  <a:txBody>
                    <a:bodyPr/>
                    <a:lstStyle/>
                    <a:p>
                      <a:pPr marL="294640" marR="68580" indent="-290830" algn="just">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4.7.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核心資通系統的選定，是否就機關內支持核心業務運作必要之系統，及資通系統防護需求等級為高者，擇一標準來選定即可？</a:t>
                      </a:r>
                      <a:r>
                        <a:rPr lang="en-US" sz="1600" b="1" kern="100" dirty="0">
                          <a:solidFill>
                            <a:srgbClr val="000000"/>
                          </a:solidFill>
                          <a:effectLst/>
                          <a:latin typeface="微軟正黑體" panose="020B0604030504040204" pitchFamily="34" charset="-120"/>
                          <a:ea typeface="微軟正黑體" panose="020B0604030504040204" pitchFamily="34" charset="-120"/>
                        </a:rPr>
                        <a:t>AD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或防火牆等系統是否亦須標識為核心資通系統？另由他機關提供之共用性系統，使用機關需再辦理系統防護需求分級嗎？</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4135" marR="0"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4445" indent="-6350">
                        <a:lnSpc>
                          <a:spcPct val="110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依施行細則第七條規定之核心資通系統，係指滿足任一條件者（支持核心業務運作必要之系統、或資通系統防護需求等級為高），都為核心資通系統，核心資通系統的擇選範圍以應用系統為原則。</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444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如該資通系統屬由其他機關（含上級機關）提供之共用性系統，則由該資通系統之主責設置、維護或開發機關判斷是否屬於核心資通系統（系統防護需求分級亦同），本原則並已列示於分級辦法附表一至六之備註一。</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4135" marR="0"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745744">
                <a:tc>
                  <a:txBody>
                    <a:bodyPr/>
                    <a:lstStyle/>
                    <a:p>
                      <a:pPr marL="294640" indent="-29083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4.8.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應辦事項列表中的資通安全管理系統之導入及通過公正第三方驗證，提到全部核心資通系統需導入 </a:t>
                      </a:r>
                      <a:r>
                        <a:rPr lang="en-US" sz="1600" b="1" kern="100" dirty="0">
                          <a:solidFill>
                            <a:srgbClr val="000000"/>
                          </a:solidFill>
                          <a:effectLst/>
                          <a:latin typeface="微軟正黑體" panose="020B0604030504040204" pitchFamily="34" charset="-120"/>
                          <a:ea typeface="微軟正黑體" panose="020B0604030504040204" pitchFamily="34" charset="-120"/>
                        </a:rPr>
                        <a:t>CNS 27001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或 </a:t>
                      </a:r>
                      <a:r>
                        <a:rPr lang="en-US" sz="1600" b="1" kern="100" dirty="0">
                          <a:solidFill>
                            <a:srgbClr val="000000"/>
                          </a:solidFill>
                          <a:effectLst/>
                          <a:latin typeface="微軟正黑體" panose="020B0604030504040204" pitchFamily="34" charset="-120"/>
                          <a:ea typeface="微軟正黑體" panose="020B0604030504040204" pitchFamily="34" charset="-120"/>
                        </a:rPr>
                        <a:t>ISO 27001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等資訊安全管理系統標準、其他具有同等或以上效果之系統或標準；請問如何認定同等或以上效用之資訊安全管理系統或標準？另所謂公正第三方驗證之「公正第三方」，是指那些機構？</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4135" marR="0"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3000"/>
                        </a:lnSpc>
                        <a:spcAft>
                          <a:spcPts val="16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同等或以上效用之資訊安全管理系統或標準，係指資安法納管對象針對其特殊事業領域已有國際或國內慣用之特定資通安全管理系統標準，且效用同等或高於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CNS 27001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或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ISO 27001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者。 </a:t>
                      </a:r>
                    </a:p>
                    <a:p>
                      <a:pPr marL="342900" lvl="0" indent="-342900" fontAlgn="base">
                        <a:lnSpc>
                          <a:spcPct val="110000"/>
                        </a:lnSpc>
                        <a:spcAft>
                          <a:spcPts val="11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有關公正第三方係指通過我國標準法主管機關（經濟部）委託機構（財團法人全國認證基金會，</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TAF</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）認證之機構，可至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TAF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官網之「認證名錄」查詢「管理系統驗證機構」</a:t>
                      </a:r>
                    </a:p>
                    <a:p>
                      <a:pPr marL="304800" indent="-6350">
                        <a:lnSpc>
                          <a:spcPct val="121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 </a:t>
                      </a:r>
                      <a:r>
                        <a:rPr lang="en-US" sz="1600" kern="100" dirty="0">
                          <a:solidFill>
                            <a:srgbClr val="000000"/>
                          </a:solidFill>
                          <a:effectLst/>
                          <a:latin typeface="微軟正黑體" panose="020B0604030504040204" pitchFamily="34" charset="-120"/>
                          <a:ea typeface="微軟正黑體" panose="020B0604030504040204" pitchFamily="34" charset="-120"/>
                        </a:rPr>
                        <a:t>https://www.taftw.org.tw/directory/scheme/ </a:t>
                      </a:r>
                      <a:r>
                        <a:rPr lang="en-US" sz="1600" kern="100" dirty="0" err="1">
                          <a:solidFill>
                            <a:srgbClr val="000000"/>
                          </a:solidFill>
                          <a:effectLst/>
                          <a:latin typeface="微軟正黑體" panose="020B0604030504040204" pitchFamily="34" charset="-120"/>
                          <a:ea typeface="微軟正黑體" panose="020B0604030504040204" pitchFamily="34" charset="-120"/>
                        </a:rPr>
                        <a:t>msv</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考量第三方驗證作業之公正性及獨立性，機關如委外辦理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ISMS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輔導及驗證時，輔導案及驗證案之服務契約，應分別招標。 </a:t>
                      </a:r>
                    </a:p>
                  </a:txBody>
                  <a:tcPr marL="64135" marR="0"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11679"/>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2" name="群組 11">
            <a:extLst>
              <a:ext uri="{FF2B5EF4-FFF2-40B4-BE49-F238E27FC236}">
                <a16:creationId xmlns:a16="http://schemas.microsoft.com/office/drawing/2014/main" id="{976BD65C-1301-0B72-33C6-96EC744A9910}"/>
              </a:ext>
            </a:extLst>
          </p:cNvPr>
          <p:cNvGrpSpPr/>
          <p:nvPr/>
        </p:nvGrpSpPr>
        <p:grpSpPr>
          <a:xfrm>
            <a:off x="191231" y="285573"/>
            <a:ext cx="543944" cy="2426732"/>
            <a:chOff x="182199" y="2697718"/>
            <a:chExt cx="543944" cy="3047580"/>
          </a:xfrm>
        </p:grpSpPr>
        <p:sp>
          <p:nvSpPr>
            <p:cNvPr id="18" name="Freeform 9">
              <a:extLst>
                <a:ext uri="{FF2B5EF4-FFF2-40B4-BE49-F238E27FC236}">
                  <a16:creationId xmlns:a16="http://schemas.microsoft.com/office/drawing/2014/main" id="{57E03690-000F-F102-F6BF-36221C366953}"/>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23" name="文字方塊 22">
              <a:extLst>
                <a:ext uri="{FF2B5EF4-FFF2-40B4-BE49-F238E27FC236}">
                  <a16:creationId xmlns:a16="http://schemas.microsoft.com/office/drawing/2014/main" id="{5575C45B-4136-2491-76F4-8653712F3270}"/>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應辦事項</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 l</a:t>
              </a:r>
            </a:p>
            <a:p>
              <a:r>
                <a:rPr lang="zh-TW" altLang="en-US" b="1" dirty="0">
                  <a:latin typeface="微軟正黑體" panose="020B0604030504040204" pitchFamily="34" charset="-120"/>
                  <a:ea typeface="微軟正黑體" panose="020B0604030504040204" pitchFamily="34" charset="-120"/>
                </a:rPr>
                <a:t>其他</a:t>
              </a:r>
            </a:p>
          </p:txBody>
        </p:sp>
      </p:grpSp>
    </p:spTree>
    <p:extLst>
      <p:ext uri="{BB962C8B-B14F-4D97-AF65-F5344CB8AC3E}">
        <p14:creationId xmlns:p14="http://schemas.microsoft.com/office/powerpoint/2010/main" val="99086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16</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59943" y="285573"/>
          <a:ext cx="10589326" cy="6421241"/>
        </p:xfrm>
        <a:graphic>
          <a:graphicData uri="http://schemas.openxmlformats.org/drawingml/2006/table">
            <a:tbl>
              <a:tblPr firstRow="1" firstCol="1" bandRow="1">
                <a:tableStyleId>{2D5ABB26-0587-4C30-8999-92F81FD0307C}</a:tableStyleId>
              </a:tblPr>
              <a:tblGrid>
                <a:gridCol w="3859707">
                  <a:extLst>
                    <a:ext uri="{9D8B030D-6E8A-4147-A177-3AD203B41FA5}">
                      <a16:colId xmlns:a16="http://schemas.microsoft.com/office/drawing/2014/main" val="2525455507"/>
                    </a:ext>
                  </a:extLst>
                </a:gridCol>
                <a:gridCol w="672961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294640" indent="-29083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4.9.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機關內部資安稽核的範圍，是否僅限資訊單位？或需涵蓋全機關各單位？針對無資通系統之單位，應如何稽核？</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0"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4445" indent="-6350">
                        <a:lnSpc>
                          <a:spcPct val="111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機關內部資安稽核應涵蓋全機關，非僅限資訊單位，另建議先擬定整體稽核計畫，確認各單位之稽核頻率、稽核委員組成及稽核發現之後續追蹤管考機制等。</a:t>
                      </a:r>
                      <a:r>
                        <a:rPr lang="zh-TW" sz="1600" kern="100" dirty="0">
                          <a:solidFill>
                            <a:srgbClr val="000000"/>
                          </a:solidFill>
                          <a:effectLst/>
                          <a:latin typeface="微軟正黑體" panose="020B0604030504040204" pitchFamily="34" charset="-120"/>
                          <a:ea typeface="微軟正黑體" panose="020B0604030504040204" pitchFamily="34" charset="-120"/>
                        </a:rPr>
                        <a:t>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針對無建置資通系統之單位，稽核重點可針對同仁對資通系統之使用行為、社交工程演練落實情形及資安意識訓練等。</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4135" marR="0"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739704">
                <a:tc>
                  <a:txBody>
                    <a:bodyPr/>
                    <a:lstStyle/>
                    <a:p>
                      <a:pPr marL="363220" indent="-35941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4.10.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如機關提報資安責任等級變更，於待核定期間之相關應辦事項，應依原等級辦理或依待核定之新等級辦理？</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4135" marR="0"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444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未核定變更前，機關仍應依現行之資安責任等級辦理，</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主管機關</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原則於收文兩周內完成核定，請機關依函復結果辦理相關事宜。</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4135" marR="0"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372872">
                <a:tc>
                  <a:txBody>
                    <a:bodyPr/>
                    <a:lstStyle/>
                    <a:p>
                      <a:pPr marL="390525" indent="-35941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4.11.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附表十有關營運持續計畫高等級防護基準於「不同地點」備份，有沒有距離要求？</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36830" marR="2794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1750" marR="32385" indent="-6350" algn="just">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有關不同地點備份，宜朝「不遭受同一風險或事件影響」的方向考量，目前並未設置距離要求；有關距離建議，機關亦可參考「</a:t>
                      </a:r>
                      <a:r>
                        <a:rPr lang="en-US" sz="1600" kern="100" dirty="0">
                          <a:solidFill>
                            <a:srgbClr val="000000"/>
                          </a:solidFill>
                          <a:effectLst/>
                          <a:latin typeface="微軟正黑體" panose="020B0604030504040204" pitchFamily="34" charset="-120"/>
                          <a:ea typeface="微軟正黑體" panose="020B0604030504040204" pitchFamily="34" charset="-120"/>
                        </a:rPr>
                        <a:t>102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年我國電腦機房異地備援機制參考指引」中，異地備份</a:t>
                      </a:r>
                      <a:r>
                        <a:rPr lang="en-US" sz="1600" kern="100" dirty="0">
                          <a:solidFill>
                            <a:srgbClr val="000000"/>
                          </a:solidFill>
                          <a:effectLst/>
                          <a:latin typeface="微軟正黑體" panose="020B0604030504040204" pitchFamily="34" charset="-120"/>
                          <a:ea typeface="微軟正黑體" panose="020B0604030504040204" pitchFamily="34"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備援機制提及之主機房與異地備援機房之距離應距離 </a:t>
                      </a:r>
                      <a:r>
                        <a:rPr lang="en-US" sz="1600" kern="100" dirty="0">
                          <a:solidFill>
                            <a:srgbClr val="000000"/>
                          </a:solidFill>
                          <a:effectLst/>
                          <a:latin typeface="微軟正黑體" panose="020B0604030504040204" pitchFamily="34" charset="-120"/>
                          <a:ea typeface="微軟正黑體" panose="020B0604030504040204" pitchFamily="34" charset="-120"/>
                        </a:rPr>
                        <a:t>30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公里以上，做為參考依據，以期在發生地震等區域性毀損時，仍能夠保存完整之備份資料及縮短回復時間。</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36830" marR="2794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11679"/>
                  </a:ext>
                </a:extLst>
              </a:tr>
              <a:tr h="372872">
                <a:tc>
                  <a:txBody>
                    <a:bodyPr/>
                    <a:lstStyle/>
                    <a:p>
                      <a:pPr marL="6350" marR="43180" indent="-6350" algn="l">
                        <a:lnSpc>
                          <a:spcPct val="116000"/>
                        </a:lnSpc>
                        <a:spcAft>
                          <a:spcPts val="110"/>
                        </a:spcAft>
                      </a:pPr>
                      <a:r>
                        <a:rPr lang="en-US" sz="1600" b="1" kern="100" dirty="0">
                          <a:solidFill>
                            <a:srgbClr val="000000"/>
                          </a:solidFill>
                          <a:effectLst/>
                          <a:latin typeface="微軟正黑體" panose="020B0604030504040204" pitchFamily="34" charset="-120"/>
                          <a:ea typeface="微軟正黑體" panose="020B0604030504040204" pitchFamily="34" charset="-120"/>
                        </a:rPr>
                        <a:t>4.12.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分級辦法附表十所要求資通系統應保存日誌（</a:t>
                      </a:r>
                      <a:r>
                        <a:rPr lang="en-US" sz="1600" b="1" kern="100" dirty="0">
                          <a:solidFill>
                            <a:srgbClr val="000000"/>
                          </a:solidFill>
                          <a:effectLst/>
                          <a:latin typeface="微軟正黑體" panose="020B0604030504040204" pitchFamily="34" charset="-120"/>
                          <a:ea typeface="微軟正黑體" panose="020B0604030504040204" pitchFamily="34" charset="-120"/>
                        </a:rPr>
                        <a:t>log</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）之項目為何？</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36830" marR="2794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1750" indent="-6350">
                        <a:lnSpc>
                          <a:spcPct val="115000"/>
                        </a:lnSpc>
                        <a:spcAft>
                          <a:spcPts val="8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各機關於日常維運資通系統時，應訂定日誌之記錄時間週期及留存政策，並保留日誌至少 </a:t>
                      </a:r>
                      <a:r>
                        <a:rPr lang="en-US" sz="1600" kern="100" dirty="0">
                          <a:solidFill>
                            <a:srgbClr val="000000"/>
                          </a:solidFill>
                          <a:effectLst/>
                          <a:latin typeface="微軟正黑體" panose="020B0604030504040204" pitchFamily="34" charset="-120"/>
                          <a:ea typeface="微軟正黑體" panose="020B0604030504040204" pitchFamily="34" charset="-120"/>
                        </a:rPr>
                        <a:t>6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個月，其保存項目建議如下：</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342900" lvl="0" indent="-342900" fontAlgn="base">
                        <a:lnSpc>
                          <a:spcPct val="107000"/>
                        </a:lnSpc>
                        <a:spcAft>
                          <a:spcPts val="190"/>
                        </a:spcAft>
                        <a:buClr>
                          <a:srgbClr val="000000"/>
                        </a:buClr>
                        <a:buSzPts val="1200"/>
                        <a:buFont typeface="+mj-lt"/>
                        <a:buAutoNum type="arabicPeriod"/>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作業系統日誌（</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OS event log</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07000"/>
                        </a:lnSpc>
                        <a:spcAft>
                          <a:spcPts val="175"/>
                        </a:spcAft>
                        <a:buClr>
                          <a:srgbClr val="000000"/>
                        </a:buClr>
                        <a:buSzPts val="1200"/>
                        <a:buFont typeface="+mj-lt"/>
                        <a:buAutoNum type="arabicPeriod"/>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網站日誌（</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web log</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07000"/>
                        </a:lnSpc>
                        <a:spcAft>
                          <a:spcPts val="185"/>
                        </a:spcAft>
                        <a:buClr>
                          <a:srgbClr val="000000"/>
                        </a:buClr>
                        <a:buSzPts val="1200"/>
                        <a:buFont typeface="+mj-lt"/>
                        <a:buAutoNum type="arabicPeriod"/>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應用程式日誌（</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AP log</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07000"/>
                        </a:lnSpc>
                        <a:spcAft>
                          <a:spcPts val="30"/>
                        </a:spcAft>
                        <a:buClr>
                          <a:srgbClr val="000000"/>
                        </a:buClr>
                        <a:buSzPts val="1200"/>
                        <a:buFont typeface="+mj-lt"/>
                        <a:buAutoNum type="arabicPeriod"/>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登入日誌（</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logon log</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1750" marR="38735" indent="-6350" algn="just">
                        <a:lnSpc>
                          <a:spcPct val="110000"/>
                        </a:lnSpc>
                        <a:spcAft>
                          <a:spcPts val="210"/>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另為確保資通安全事件發生時，各機關所保有跡證足以進行事件根因分析，相關日誌紀錄建議定期備份至與原日誌系統不同之實體，詳參國家資通安全研究院發布之「資通系統防護基準驗證實務」</a:t>
                      </a:r>
                      <a:r>
                        <a:rPr lang="en-US" sz="1600" kern="100" dirty="0">
                          <a:solidFill>
                            <a:srgbClr val="000000"/>
                          </a:solidFill>
                          <a:effectLst/>
                          <a:latin typeface="微軟正黑體" panose="020B0604030504040204" pitchFamily="34" charset="-120"/>
                          <a:ea typeface="微軟正黑體" panose="020B0604030504040204" pitchFamily="34" charset="-120"/>
                        </a:rPr>
                        <a:t>2.2.1.</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記錄事件章節之內容（</a:t>
                      </a:r>
                      <a:r>
                        <a:rPr lang="en-US" sz="1600" kern="100" dirty="0">
                          <a:solidFill>
                            <a:srgbClr val="000000"/>
                          </a:solidFill>
                          <a:effectLst/>
                          <a:latin typeface="微軟正黑體" panose="020B0604030504040204" pitchFamily="34" charset="-120"/>
                          <a:ea typeface="微軟正黑體" panose="020B0604030504040204" pitchFamily="34" charset="-120"/>
                        </a:rPr>
                        <a:t>https://www.nics.nat.gov.tw/CommonSpecification?lang=zh</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36830" marR="2794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95351"/>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2" name="群組 11">
            <a:extLst>
              <a:ext uri="{FF2B5EF4-FFF2-40B4-BE49-F238E27FC236}">
                <a16:creationId xmlns:a16="http://schemas.microsoft.com/office/drawing/2014/main" id="{409B57E7-E345-AE61-F64A-5864549FF251}"/>
              </a:ext>
            </a:extLst>
          </p:cNvPr>
          <p:cNvGrpSpPr/>
          <p:nvPr/>
        </p:nvGrpSpPr>
        <p:grpSpPr>
          <a:xfrm>
            <a:off x="191231" y="285573"/>
            <a:ext cx="543944" cy="2426732"/>
            <a:chOff x="182199" y="2697718"/>
            <a:chExt cx="543944" cy="3047580"/>
          </a:xfrm>
        </p:grpSpPr>
        <p:sp>
          <p:nvSpPr>
            <p:cNvPr id="18" name="Freeform 9">
              <a:extLst>
                <a:ext uri="{FF2B5EF4-FFF2-40B4-BE49-F238E27FC236}">
                  <a16:creationId xmlns:a16="http://schemas.microsoft.com/office/drawing/2014/main" id="{22FC06C7-B85B-94D6-8D01-A133B48ABB51}"/>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23" name="文字方塊 22">
              <a:extLst>
                <a:ext uri="{FF2B5EF4-FFF2-40B4-BE49-F238E27FC236}">
                  <a16:creationId xmlns:a16="http://schemas.microsoft.com/office/drawing/2014/main" id="{0F6AE09E-C89A-3062-3944-594B055A321A}"/>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應辦事項</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 l</a:t>
              </a:r>
            </a:p>
            <a:p>
              <a:r>
                <a:rPr lang="zh-TW" altLang="en-US" b="1" dirty="0">
                  <a:latin typeface="微軟正黑體" panose="020B0604030504040204" pitchFamily="34" charset="-120"/>
                  <a:ea typeface="微軟正黑體" panose="020B0604030504040204" pitchFamily="34" charset="-120"/>
                </a:rPr>
                <a:t>其他</a:t>
              </a:r>
            </a:p>
          </p:txBody>
        </p:sp>
      </p:grpSp>
    </p:spTree>
    <p:extLst>
      <p:ext uri="{BB962C8B-B14F-4D97-AF65-F5344CB8AC3E}">
        <p14:creationId xmlns:p14="http://schemas.microsoft.com/office/powerpoint/2010/main" val="1139589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17</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864190150"/>
              </p:ext>
            </p:extLst>
          </p:nvPr>
        </p:nvGraphicFramePr>
        <p:xfrm>
          <a:off x="959943" y="300797"/>
          <a:ext cx="10918140" cy="6322499"/>
        </p:xfrm>
        <a:graphic>
          <a:graphicData uri="http://schemas.openxmlformats.org/drawingml/2006/table">
            <a:tbl>
              <a:tblPr firstRow="1" firstCol="1" bandRow="1">
                <a:tableStyleId>{2D5ABB26-0587-4C30-8999-92F81FD0307C}</a:tableStyleId>
              </a:tblPr>
              <a:tblGrid>
                <a:gridCol w="3508160">
                  <a:extLst>
                    <a:ext uri="{9D8B030D-6E8A-4147-A177-3AD203B41FA5}">
                      <a16:colId xmlns:a16="http://schemas.microsoft.com/office/drawing/2014/main" val="2525455507"/>
                    </a:ext>
                  </a:extLst>
                </a:gridCol>
                <a:gridCol w="7409980">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1115" indent="-6350" algn="just">
                        <a:lnSpc>
                          <a:spcPct val="107000"/>
                        </a:lnSpc>
                        <a:spcAft>
                          <a:spcPts val="160"/>
                        </a:spcAft>
                      </a:pPr>
                      <a:r>
                        <a:rPr lang="en-US" sz="1500" b="1" kern="100">
                          <a:solidFill>
                            <a:srgbClr val="000000"/>
                          </a:solidFill>
                          <a:effectLst/>
                          <a:latin typeface="微軟正黑體" panose="020B0604030504040204" pitchFamily="34" charset="-120"/>
                          <a:ea typeface="微軟正黑體" panose="020B0604030504040204" pitchFamily="34" charset="-120"/>
                        </a:rPr>
                        <a:t>4.13. </a:t>
                      </a:r>
                      <a:r>
                        <a:rPr lang="zh-TW" sz="15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有關政府組態基準</a:t>
                      </a:r>
                      <a:endParaRPr lang="zh-TW" sz="1500" kern="100">
                        <a:solidFill>
                          <a:srgbClr val="000000"/>
                        </a:solidFill>
                        <a:effectLst/>
                        <a:latin typeface="微軟正黑體" panose="020B0604030504040204" pitchFamily="34" charset="-120"/>
                        <a:ea typeface="微軟正黑體" panose="020B0604030504040204" pitchFamily="34" charset="-120"/>
                      </a:endParaRPr>
                    </a:p>
                    <a:p>
                      <a:pPr marL="390525" indent="-6350">
                        <a:lnSpc>
                          <a:spcPct val="107000"/>
                        </a:lnSpc>
                        <a:spcAft>
                          <a:spcPts val="165"/>
                        </a:spcAft>
                      </a:pPr>
                      <a:r>
                        <a:rPr lang="zh-TW" sz="15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500" b="1" kern="100">
                          <a:solidFill>
                            <a:srgbClr val="000000"/>
                          </a:solidFill>
                          <a:effectLst/>
                          <a:latin typeface="微軟正黑體" panose="020B0604030504040204" pitchFamily="34" charset="-120"/>
                          <a:ea typeface="微軟正黑體" panose="020B0604030504040204" pitchFamily="34" charset="-120"/>
                        </a:rPr>
                        <a:t>GCB</a:t>
                      </a:r>
                      <a:r>
                        <a:rPr lang="zh-TW" sz="15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）導入作業，其應完成期限為何？</a:t>
                      </a:r>
                      <a:r>
                        <a:rPr lang="zh-TW" sz="1500" b="1" kern="100">
                          <a:solidFill>
                            <a:srgbClr val="000000"/>
                          </a:solidFill>
                          <a:effectLst/>
                          <a:latin typeface="微軟正黑體" panose="020B0604030504040204" pitchFamily="34" charset="-120"/>
                          <a:ea typeface="微軟正黑體" panose="020B0604030504040204" pitchFamily="34" charset="-120"/>
                        </a:rPr>
                        <a:t> </a:t>
                      </a:r>
                      <a:endParaRPr lang="zh-TW" sz="1500" kern="100">
                        <a:solidFill>
                          <a:srgbClr val="000000"/>
                        </a:solidFill>
                        <a:effectLst/>
                        <a:latin typeface="微軟正黑體" panose="020B0604030504040204" pitchFamily="34" charset="-120"/>
                        <a:ea typeface="微軟正黑體" panose="020B0604030504040204" pitchFamily="34" charset="-120"/>
                      </a:endParaRPr>
                    </a:p>
                  </a:txBody>
                  <a:tcPr marL="36830" marR="2794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marR="19050" lvl="0" indent="-342900" fontAlgn="base">
                        <a:lnSpc>
                          <a:spcPct val="115000"/>
                        </a:lnSpc>
                        <a:spcAft>
                          <a:spcPts val="165"/>
                        </a:spcAft>
                        <a:buClr>
                          <a:srgbClr val="000000"/>
                        </a:buClr>
                        <a:buSzPts val="1200"/>
                        <a:buFont typeface="+mj-ea"/>
                        <a:buAutoNum type="ea1JpnKorPlain"/>
                      </a:pP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依資通安全責任</a:t>
                      </a:r>
                      <a:r>
                        <a:rPr lang="zh-TW" sz="15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等級分級</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辦法，</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B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級公務機關應於初次受核定或等級變更後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年內，依主管機關公告之項目，完成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GCB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導入作業，並持續維運。 </a:t>
                      </a:r>
                    </a:p>
                    <a:p>
                      <a:pPr marL="342900" marR="19050" lvl="0" indent="-342900" fontAlgn="base">
                        <a:lnSpc>
                          <a:spcPct val="107000"/>
                        </a:lnSpc>
                        <a:spcAft>
                          <a:spcPts val="165"/>
                        </a:spcAft>
                        <a:buClr>
                          <a:srgbClr val="000000"/>
                        </a:buClr>
                        <a:buSzPts val="1200"/>
                        <a:buFont typeface="+mj-ea"/>
                        <a:buAutoNum type="ea1JpnKorPlain"/>
                      </a:pP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主管機關如有公告新增項目，</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B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級公務機關應於公告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年內，完成新增項目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GCB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之導入。 </a:t>
                      </a:r>
                    </a:p>
                  </a:txBody>
                  <a:tcPr marL="36830" marR="2794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739704">
                <a:tc>
                  <a:txBody>
                    <a:bodyPr/>
                    <a:lstStyle/>
                    <a:p>
                      <a:pPr marL="390525" indent="-359410">
                        <a:lnSpc>
                          <a:spcPct val="107000"/>
                        </a:lnSpc>
                        <a:spcAft>
                          <a:spcPts val="165"/>
                        </a:spcAft>
                      </a:pPr>
                      <a:r>
                        <a:rPr lang="en-US" sz="1500" b="1" kern="100" dirty="0">
                          <a:solidFill>
                            <a:srgbClr val="000000"/>
                          </a:solidFill>
                          <a:effectLst/>
                          <a:latin typeface="微軟正黑體" panose="020B0604030504040204" pitchFamily="34" charset="-120"/>
                          <a:ea typeface="微軟正黑體" panose="020B0604030504040204" pitchFamily="34" charset="-120"/>
                        </a:rPr>
                        <a:t>4.14. </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應辦事項列表中資安弱點通報機制（</a:t>
                      </a:r>
                      <a:r>
                        <a:rPr lang="en-US" sz="1500" b="1" kern="100" dirty="0">
                          <a:solidFill>
                            <a:srgbClr val="000000"/>
                          </a:solidFill>
                          <a:effectLst/>
                          <a:latin typeface="微軟正黑體" panose="020B0604030504040204" pitchFamily="34" charset="-120"/>
                          <a:ea typeface="微軟正黑體" panose="020B0604030504040204" pitchFamily="34" charset="-120"/>
                        </a:rPr>
                        <a:t>VANS</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）應導入範圍為何？是否有建議之上傳頻率？針對高風險以上弱點是否有訂定相關修補時間？</a:t>
                      </a:r>
                      <a:r>
                        <a:rPr lang="zh-TW" sz="1500" b="1" kern="100" dirty="0">
                          <a:solidFill>
                            <a:srgbClr val="000000"/>
                          </a:solidFill>
                          <a:effectLst/>
                          <a:latin typeface="微軟正黑體" panose="020B0604030504040204" pitchFamily="34" charset="-120"/>
                          <a:ea typeface="微軟正黑體" panose="020B0604030504040204" pitchFamily="34" charset="-120"/>
                        </a:rPr>
                        <a:t> </a:t>
                      </a:r>
                      <a:endParaRPr lang="zh-TW" sz="1500" kern="100" dirty="0">
                        <a:solidFill>
                          <a:srgbClr val="000000"/>
                        </a:solidFill>
                        <a:effectLst/>
                        <a:latin typeface="微軟正黑體" panose="020B0604030504040204" pitchFamily="34" charset="-120"/>
                        <a:ea typeface="微軟正黑體" panose="020B0604030504040204" pitchFamily="34" charset="-120"/>
                      </a:endParaRPr>
                    </a:p>
                  </a:txBody>
                  <a:tcPr marL="36830" marR="2794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2000"/>
                        </a:lnSpc>
                        <a:spcAft>
                          <a:spcPts val="165"/>
                        </a:spcAft>
                        <a:buClr>
                          <a:srgbClr val="000000"/>
                        </a:buClr>
                        <a:buSzPts val="1200"/>
                        <a:buFont typeface="+mj-ea"/>
                        <a:buAutoNum type="ea1JpnKorPlain"/>
                      </a:pP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公務機關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VANS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導入範圍以全機關之資訊資產為原則，有關支持核心業務持續運作相關之資通系統主機與電腦應於規定時限內完成導入；關鍵基礎設施提供者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VANS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之導入範圍至少應涵蓋關鍵資訊基礎設施及營運持續運作必要相關資通系統。 </a:t>
                      </a:r>
                    </a:p>
                    <a:p>
                      <a:r>
                        <a:rPr lang="zh-TW" alt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二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有關資訊資產上傳頻率，除重大弱點通報或大量資產異動外，每個月至少定期上傳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次，機關如採系統化介接方式，可增加上傳頻率；並應針對發現弱點設定修補期限，未修補前應加強防護及異常</a:t>
                      </a:r>
                      <a:r>
                        <a:rPr lang="zh-TW" alt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偵測，以確保弱點管理之</a:t>
                      </a:r>
                      <a:r>
                        <a:rPr lang="zh-TW" alt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mn-cs"/>
                        </a:rPr>
                        <a:t>即時性及有效性。 </a:t>
                      </a:r>
                    </a:p>
                    <a:p>
                      <a:r>
                        <a:rPr lang="zh-TW" alt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mn-cs"/>
                        </a:rPr>
                        <a:t>三、機關發現高風險以上之弱點，應即時完成修補；於完成修補前，應規劃緩解措施及管理作為，加強監控，降低資安風險，相關改善措施及弱點處置方式應於一週內至 </a:t>
                      </a:r>
                      <a:r>
                        <a:rPr lang="en-US" alt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mn-cs"/>
                        </a:rPr>
                        <a:t>VANS </a:t>
                      </a:r>
                      <a:r>
                        <a:rPr lang="zh-TW" alt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mn-cs"/>
                        </a:rPr>
                        <a:t>系統填寫。 </a:t>
                      </a:r>
                      <a:endParaRPr lang="zh-TW" alt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36830" marR="2794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372872">
                <a:tc>
                  <a:txBody>
                    <a:bodyPr/>
                    <a:lstStyle/>
                    <a:p>
                      <a:pPr marL="389255" indent="-359410">
                        <a:lnSpc>
                          <a:spcPct val="107000"/>
                        </a:lnSpc>
                        <a:spcAft>
                          <a:spcPts val="165"/>
                        </a:spcAft>
                      </a:pPr>
                      <a:r>
                        <a:rPr lang="en-US" sz="1500" b="1" kern="100" dirty="0">
                          <a:solidFill>
                            <a:srgbClr val="000000"/>
                          </a:solidFill>
                          <a:effectLst/>
                          <a:latin typeface="微軟正黑體" panose="020B0604030504040204" pitchFamily="34" charset="-120"/>
                          <a:ea typeface="微軟正黑體" panose="020B0604030504040204" pitchFamily="34" charset="-120"/>
                        </a:rPr>
                        <a:t>4.15. </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應辦事項列表中資安弱點通報機制（</a:t>
                      </a:r>
                      <a:r>
                        <a:rPr lang="en-US" sz="1500" b="1" kern="100" dirty="0">
                          <a:solidFill>
                            <a:srgbClr val="000000"/>
                          </a:solidFill>
                          <a:effectLst/>
                          <a:latin typeface="微軟正黑體" panose="020B0604030504040204" pitchFamily="34" charset="-120"/>
                          <a:ea typeface="微軟正黑體" panose="020B0604030504040204" pitchFamily="34" charset="-120"/>
                        </a:rPr>
                        <a:t>VANS</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）所謂應依主管機關指定方式提交資訊資產盤點資料，所稱「資訊資產」為何？如何執行盤點作業？是否有相關參考資料供導入參考？</a:t>
                      </a:r>
                      <a:r>
                        <a:rPr lang="zh-TW" sz="1500" b="1" kern="100" dirty="0">
                          <a:solidFill>
                            <a:srgbClr val="000000"/>
                          </a:solidFill>
                          <a:effectLst/>
                          <a:latin typeface="微軟正黑體" panose="020B0604030504040204" pitchFamily="34" charset="-120"/>
                          <a:ea typeface="微軟正黑體" panose="020B0604030504040204" pitchFamily="34" charset="-120"/>
                        </a:rPr>
                        <a:t> </a:t>
                      </a:r>
                      <a:endParaRPr lang="zh-TW" sz="1500" kern="100" dirty="0">
                        <a:solidFill>
                          <a:srgbClr val="000000"/>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5000"/>
                        </a:lnSpc>
                        <a:spcAft>
                          <a:spcPts val="165"/>
                        </a:spcAft>
                        <a:buClr>
                          <a:srgbClr val="000000"/>
                        </a:buClr>
                        <a:buSzPts val="1200"/>
                        <a:buFont typeface="+mj-ea"/>
                        <a:buAutoNum type="ea1JpnKorPlain"/>
                      </a:pP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「資訊資產」係指伺服器主機及使用者電腦之作業系統及應用程式等軟體資訊。 </a:t>
                      </a:r>
                    </a:p>
                    <a:p>
                      <a:pPr marL="342900" lvl="0" indent="-342900" fontAlgn="base">
                        <a:lnSpc>
                          <a:spcPct val="112000"/>
                        </a:lnSpc>
                        <a:spcAft>
                          <a:spcPts val="80"/>
                        </a:spcAft>
                        <a:buClr>
                          <a:srgbClr val="000000"/>
                        </a:buClr>
                        <a:buSzPts val="1200"/>
                        <a:buFont typeface="+mj-ea"/>
                        <a:buAutoNum type="ea1JpnKorPlain"/>
                      </a:pP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導入 </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VANS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之資訊資產盤點資料，為彙總性之盤點資料，僅含比對所需之必要欄位資訊，包含「資產名稱」、「資產廠商」、「資產版本」及「數量」等。 </a:t>
                      </a:r>
                    </a:p>
                    <a:p>
                      <a:pPr marL="342900" lvl="0" indent="-342900" fontAlgn="base">
                        <a:lnSpc>
                          <a:spcPct val="120000"/>
                        </a:lnSpc>
                        <a:spcAft>
                          <a:spcPts val="165"/>
                        </a:spcAft>
                        <a:buClr>
                          <a:srgbClr val="000000"/>
                        </a:buClr>
                        <a:buSzPts val="1200"/>
                        <a:buFont typeface="+mj-ea"/>
                        <a:buAutoNum type="ea1JpnKorPlain"/>
                      </a:pP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提交作業流程可參考國家資通安全研究院網站</a:t>
                      </a:r>
                      <a:r>
                        <a:rPr lang="en-US"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-VANS </a:t>
                      </a:r>
                      <a:r>
                        <a:rPr lang="zh-TW" sz="15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專區 </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500" kern="100" dirty="0">
                          <a:solidFill>
                            <a:srgbClr val="000000"/>
                          </a:solidFill>
                          <a:effectLst/>
                          <a:latin typeface="微軟正黑體" panose="020B0604030504040204" pitchFamily="34" charset="-120"/>
                          <a:ea typeface="微軟正黑體" panose="020B0604030504040204" pitchFamily="34" charset="-120"/>
                        </a:rPr>
                        <a:t>https://www.nics.nat.gov.tw/Vans?lang=zh</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）之實作訓練數位教材，教材內容包含資訊資產盤點、正規化、資產登錄等相關作業。</a:t>
                      </a:r>
                      <a:r>
                        <a:rPr lang="zh-TW" sz="1500" kern="100" dirty="0">
                          <a:solidFill>
                            <a:srgbClr val="000000"/>
                          </a:solidFill>
                          <a:effectLst/>
                          <a:latin typeface="微軟正黑體" panose="020B0604030504040204" pitchFamily="34" charset="-120"/>
                          <a:ea typeface="微軟正黑體" panose="020B0604030504040204" pitchFamily="34" charset="-120"/>
                        </a:rPr>
                        <a:t> </a:t>
                      </a:r>
                    </a:p>
                  </a:txBody>
                  <a:tcPr marL="38100" marR="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11679"/>
                  </a:ext>
                </a:extLst>
              </a:tr>
              <a:tr h="372872">
                <a:tc>
                  <a:txBody>
                    <a:bodyPr/>
                    <a:lstStyle/>
                    <a:p>
                      <a:pPr marL="389255" indent="-359410">
                        <a:lnSpc>
                          <a:spcPct val="107000"/>
                        </a:lnSpc>
                        <a:spcAft>
                          <a:spcPts val="165"/>
                        </a:spcAft>
                      </a:pPr>
                      <a:r>
                        <a:rPr lang="en-US" sz="1500" b="1" kern="100" dirty="0">
                          <a:solidFill>
                            <a:srgbClr val="000000"/>
                          </a:solidFill>
                          <a:effectLst/>
                          <a:latin typeface="微軟正黑體" panose="020B0604030504040204" pitchFamily="34" charset="-120"/>
                          <a:ea typeface="微軟正黑體" panose="020B0604030504040204" pitchFamily="34" charset="-120"/>
                        </a:rPr>
                        <a:t>4.16. </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應辦事項列表中端點偵測及應變機制（</a:t>
                      </a:r>
                      <a:r>
                        <a:rPr lang="en-US" sz="1500" b="1" kern="100" dirty="0">
                          <a:solidFill>
                            <a:srgbClr val="000000"/>
                          </a:solidFill>
                          <a:effectLst/>
                          <a:latin typeface="微軟正黑體" panose="020B0604030504040204" pitchFamily="34" charset="-120"/>
                          <a:ea typeface="微軟正黑體" panose="020B0604030504040204" pitchFamily="34" charset="-120"/>
                        </a:rPr>
                        <a:t>EDR</a:t>
                      </a: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）應導入範圍為何？若機關現階段尚未編列足夠的經費，應如何導入？</a:t>
                      </a:r>
                      <a:r>
                        <a:rPr lang="zh-TW" sz="1500" b="1" kern="100" dirty="0">
                          <a:solidFill>
                            <a:srgbClr val="000000"/>
                          </a:solidFill>
                          <a:effectLst/>
                          <a:latin typeface="微軟正黑體" panose="020B0604030504040204" pitchFamily="34" charset="-120"/>
                          <a:ea typeface="微軟正黑體" panose="020B0604030504040204" pitchFamily="34" charset="-120"/>
                        </a:rPr>
                        <a:t> </a:t>
                      </a:r>
                      <a:endParaRPr lang="zh-TW" sz="1500" kern="100" dirty="0">
                        <a:solidFill>
                          <a:srgbClr val="000000"/>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0480" indent="-6350">
                        <a:lnSpc>
                          <a:spcPct val="107000"/>
                        </a:lnSpc>
                        <a:spcAft>
                          <a:spcPts val="165"/>
                        </a:spcAft>
                      </a:pPr>
                      <a:r>
                        <a:rPr lang="zh-TW" sz="15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有關支持核心業務持續運作相關之資通系統主機與電腦應於規定時限內完成導入，機關如囿於經費，可考量與核心業務之關聯性、資安風險程度及資訊資產重要性等，優先擇定並分年完成導入。</a:t>
                      </a:r>
                      <a:r>
                        <a:rPr lang="zh-TW" sz="1500" kern="100" dirty="0">
                          <a:solidFill>
                            <a:srgbClr val="000000"/>
                          </a:solidFill>
                          <a:effectLst/>
                          <a:latin typeface="微軟正黑體" panose="020B0604030504040204" pitchFamily="34" charset="-120"/>
                          <a:ea typeface="微軟正黑體" panose="020B0604030504040204" pitchFamily="34" charset="-120"/>
                        </a:rPr>
                        <a:t> </a:t>
                      </a:r>
                    </a:p>
                  </a:txBody>
                  <a:tcPr marL="38100" marR="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95351"/>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2" name="群組 11">
            <a:extLst>
              <a:ext uri="{FF2B5EF4-FFF2-40B4-BE49-F238E27FC236}">
                <a16:creationId xmlns:a16="http://schemas.microsoft.com/office/drawing/2014/main" id="{DEC40CED-9121-11D3-D8D5-8D8C7CBC739A}"/>
              </a:ext>
            </a:extLst>
          </p:cNvPr>
          <p:cNvGrpSpPr/>
          <p:nvPr/>
        </p:nvGrpSpPr>
        <p:grpSpPr>
          <a:xfrm>
            <a:off x="191231" y="285573"/>
            <a:ext cx="543944" cy="2426732"/>
            <a:chOff x="182199" y="2697718"/>
            <a:chExt cx="543944" cy="3047580"/>
          </a:xfrm>
        </p:grpSpPr>
        <p:sp>
          <p:nvSpPr>
            <p:cNvPr id="18" name="Freeform 9">
              <a:extLst>
                <a:ext uri="{FF2B5EF4-FFF2-40B4-BE49-F238E27FC236}">
                  <a16:creationId xmlns:a16="http://schemas.microsoft.com/office/drawing/2014/main" id="{884E9A07-7794-ABED-C988-83C703519391}"/>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23" name="文字方塊 22">
              <a:extLst>
                <a:ext uri="{FF2B5EF4-FFF2-40B4-BE49-F238E27FC236}">
                  <a16:creationId xmlns:a16="http://schemas.microsoft.com/office/drawing/2014/main" id="{46527432-2A64-D9C3-7E6C-2A1FECB66308}"/>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應辦事項</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 l</a:t>
              </a:r>
            </a:p>
            <a:p>
              <a:r>
                <a:rPr lang="zh-TW" altLang="en-US" b="1" dirty="0">
                  <a:latin typeface="微軟正黑體" panose="020B0604030504040204" pitchFamily="34" charset="-120"/>
                  <a:ea typeface="微軟正黑體" panose="020B0604030504040204" pitchFamily="34" charset="-120"/>
                </a:rPr>
                <a:t>其他</a:t>
              </a:r>
            </a:p>
          </p:txBody>
        </p:sp>
      </p:grpSp>
    </p:spTree>
    <p:extLst>
      <p:ext uri="{BB962C8B-B14F-4D97-AF65-F5344CB8AC3E}">
        <p14:creationId xmlns:p14="http://schemas.microsoft.com/office/powerpoint/2010/main" val="3944067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18</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3048072176"/>
              </p:ext>
            </p:extLst>
          </p:nvPr>
        </p:nvGraphicFramePr>
        <p:xfrm>
          <a:off x="959943" y="348422"/>
          <a:ext cx="10918140" cy="6131999"/>
        </p:xfrm>
        <a:graphic>
          <a:graphicData uri="http://schemas.openxmlformats.org/drawingml/2006/table">
            <a:tbl>
              <a:tblPr firstRow="1" firstCol="1" bandRow="1">
                <a:tableStyleId>{2D5ABB26-0587-4C30-8999-92F81FD0307C}</a:tableStyleId>
              </a:tblPr>
              <a:tblGrid>
                <a:gridCol w="3508160">
                  <a:extLst>
                    <a:ext uri="{9D8B030D-6E8A-4147-A177-3AD203B41FA5}">
                      <a16:colId xmlns:a16="http://schemas.microsoft.com/office/drawing/2014/main" val="2525455507"/>
                    </a:ext>
                  </a:extLst>
                </a:gridCol>
                <a:gridCol w="7409980">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89255" marR="69850" indent="-359410" algn="just">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4.17.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分級辦法所規定</a:t>
                      </a:r>
                      <a:r>
                        <a:rPr lang="en-US" sz="1600" b="1" kern="100" dirty="0">
                          <a:solidFill>
                            <a:srgbClr val="000000"/>
                          </a:solidFill>
                          <a:effectLst/>
                          <a:latin typeface="微軟正黑體" panose="020B0604030504040204" pitchFamily="34" charset="-120"/>
                          <a:ea typeface="微軟正黑體" panose="020B0604030504040204" pitchFamily="34" charset="-120"/>
                        </a:rPr>
                        <a:t>ISMS</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取得公正第三方驗證，驗證證書須有 </a:t>
                      </a:r>
                      <a:r>
                        <a:rPr lang="en-US" sz="1600" b="1" kern="100" dirty="0">
                          <a:solidFill>
                            <a:srgbClr val="000000"/>
                          </a:solidFill>
                          <a:effectLst/>
                          <a:latin typeface="微軟正黑體" panose="020B0604030504040204" pitchFamily="34" charset="-120"/>
                          <a:ea typeface="微軟正黑體" panose="020B0604030504040204" pitchFamily="34" charset="-120"/>
                        </a:rPr>
                        <a:t>TAF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標誌，但如機關已有驗證證書，但沒有 </a:t>
                      </a:r>
                      <a:r>
                        <a:rPr lang="en-US" sz="1600" b="1" kern="100" dirty="0">
                          <a:solidFill>
                            <a:srgbClr val="000000"/>
                          </a:solidFill>
                          <a:effectLst/>
                          <a:latin typeface="微軟正黑體" panose="020B0604030504040204" pitchFamily="34" charset="-120"/>
                          <a:ea typeface="微軟正黑體" panose="020B0604030504040204" pitchFamily="34" charset="-120"/>
                        </a:rPr>
                        <a:t>TAF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標誌應如何處理？</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0480" indent="-6350" algn="l">
                        <a:lnSpc>
                          <a:spcPct val="113000"/>
                        </a:lnSpc>
                        <a:spcAft>
                          <a:spcPts val="60"/>
                        </a:spcAft>
                      </a:pP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現有證書要更換成具財團法人全國認證基金會（</a:t>
                      </a:r>
                      <a:r>
                        <a:rPr lang="en-US" sz="1600" kern="100" dirty="0">
                          <a:solidFill>
                            <a:schemeClr val="tx1"/>
                          </a:solidFill>
                          <a:effectLst/>
                          <a:latin typeface="微軟正黑體" panose="020B0604030504040204" pitchFamily="34" charset="-120"/>
                          <a:ea typeface="微軟正黑體" panose="020B0604030504040204" pitchFamily="34" charset="-120"/>
                        </a:rPr>
                        <a:t>Taiwan Accreditation Foundation, TAF</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）標誌之證書，經詢驗證機構，主要有以下方式，請機關洽委託機構確認：</a:t>
                      </a:r>
                      <a:r>
                        <a:rPr lang="zh-TW" sz="1600" kern="100" dirty="0">
                          <a:solidFill>
                            <a:schemeClr val="tx1"/>
                          </a:solidFill>
                          <a:effectLst/>
                          <a:latin typeface="微軟正黑體" panose="020B0604030504040204" pitchFamily="34" charset="-120"/>
                          <a:ea typeface="微軟正黑體" panose="020B0604030504040204" pitchFamily="34" charset="-120"/>
                        </a:rPr>
                        <a:t> </a:t>
                      </a:r>
                    </a:p>
                    <a:p>
                      <a:pPr marL="342900" marR="33655" lvl="0" indent="-342900" algn="l" fontAlgn="base">
                        <a:lnSpc>
                          <a:spcPct val="107000"/>
                        </a:lnSpc>
                        <a:spcAft>
                          <a:spcPts val="140"/>
                        </a:spcAft>
                        <a:buClr>
                          <a:srgbClr val="000000"/>
                        </a:buClr>
                        <a:buSzPts val="1200"/>
                        <a:buFont typeface="+mj-lt"/>
                        <a:buAutoNum type="arabicPeriod"/>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機關現行證書上沒有國際認證論壇</a:t>
                      </a:r>
                      <a:endPar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p>
                      <a:pPr marL="259080" marR="66040" indent="-6350" algn="l">
                        <a:lnSpc>
                          <a:spcPct val="118000"/>
                        </a:lnSpc>
                        <a:spcAft>
                          <a:spcPts val="15"/>
                        </a:spcAft>
                      </a:pP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kern="100" dirty="0">
                          <a:solidFill>
                            <a:schemeClr val="tx1"/>
                          </a:solidFill>
                          <a:effectLst/>
                          <a:latin typeface="微軟正黑體" panose="020B0604030504040204" pitchFamily="34" charset="-120"/>
                          <a:ea typeface="微軟正黑體" panose="020B0604030504040204" pitchFamily="34" charset="-120"/>
                        </a:rPr>
                        <a:t>International Accreditation Forum, IAF</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）認可的 </a:t>
                      </a:r>
                      <a:r>
                        <a:rPr lang="en-US" sz="1600" kern="100" dirty="0">
                          <a:solidFill>
                            <a:schemeClr val="tx1"/>
                          </a:solidFill>
                          <a:effectLst/>
                          <a:latin typeface="微軟正黑體" panose="020B0604030504040204" pitchFamily="34" charset="-120"/>
                          <a:ea typeface="微軟正黑體" panose="020B0604030504040204" pitchFamily="34" charset="-120"/>
                        </a:rPr>
                        <a:t>AB</a:t>
                      </a:r>
                      <a:r>
                        <a:rPr lang="en-US" sz="1600" kern="100" baseline="30000" dirty="0">
                          <a:solidFill>
                            <a:schemeClr val="tx1"/>
                          </a:solidFill>
                          <a:effectLst/>
                          <a:latin typeface="微軟正黑體" panose="020B0604030504040204" pitchFamily="34" charset="-120"/>
                          <a:ea typeface="微軟正黑體" panose="020B0604030504040204" pitchFamily="34" charset="-120"/>
                        </a:rPr>
                        <a:t>[1]</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標誌，如要取得 </a:t>
                      </a:r>
                      <a:r>
                        <a:rPr lang="en-US" sz="1600" kern="100" dirty="0">
                          <a:solidFill>
                            <a:schemeClr val="tx1"/>
                          </a:solidFill>
                          <a:effectLst/>
                          <a:latin typeface="微軟正黑體" panose="020B0604030504040204" pitchFamily="34" charset="-120"/>
                          <a:ea typeface="微軟正黑體" panose="020B0604030504040204" pitchFamily="34" charset="-120"/>
                        </a:rPr>
                        <a:t>TAF </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標誌的證書，需重新進行初次驗證。</a:t>
                      </a:r>
                      <a:r>
                        <a:rPr lang="zh-TW" sz="1600" kern="100" dirty="0">
                          <a:solidFill>
                            <a:schemeClr val="tx1"/>
                          </a:solidFill>
                          <a:effectLst/>
                          <a:latin typeface="微軟正黑體" panose="020B0604030504040204" pitchFamily="34" charset="-120"/>
                          <a:ea typeface="微軟正黑體" panose="020B0604030504040204" pitchFamily="34" charset="-120"/>
                        </a:rPr>
                        <a:t> </a:t>
                      </a:r>
                    </a:p>
                    <a:p>
                      <a:pPr marL="342900" marR="33655" lvl="0" indent="-342900" algn="l" fontAlgn="base">
                        <a:lnSpc>
                          <a:spcPct val="116000"/>
                        </a:lnSpc>
                        <a:spcAft>
                          <a:spcPts val="20"/>
                        </a:spcAft>
                        <a:buClr>
                          <a:srgbClr val="000000"/>
                        </a:buClr>
                        <a:buSzPts val="1200"/>
                        <a:buFont typeface="+mj-lt"/>
                        <a:buAutoNum type="arabicPeriod" startAt="2"/>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機關現行證書上有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IAF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認可的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AB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標誌（但不是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TAF</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），有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2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種方式可取得具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TAF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標誌的證書。</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742950" marR="68580" lvl="1" indent="-285750" algn="l" fontAlgn="base">
                        <a:lnSpc>
                          <a:spcPct val="107000"/>
                        </a:lnSpc>
                        <a:spcAft>
                          <a:spcPts val="145"/>
                        </a:spcAft>
                        <a:buClr>
                          <a:srgbClr val="000000"/>
                        </a:buClr>
                        <a:buSzPts val="1200"/>
                        <a:buFont typeface="+mj-lt"/>
                        <a:buAutoNum type="arabicParenBoth"/>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原驗證機構進行驗證，併同年度稽核提出</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轉換認證單位或是增列認證單位的需求。</a:t>
                      </a:r>
                      <a:r>
                        <a:rPr lang="zh-TW" sz="1600" kern="100" dirty="0">
                          <a:solidFill>
                            <a:schemeClr val="tx1"/>
                          </a:solidFill>
                          <a:effectLst/>
                          <a:latin typeface="微軟正黑體" panose="020B0604030504040204" pitchFamily="34" charset="-120"/>
                          <a:ea typeface="微軟正黑體" panose="020B0604030504040204" pitchFamily="34" charset="-120"/>
                        </a:rPr>
                        <a:t> </a:t>
                      </a:r>
                    </a:p>
                    <a:p>
                      <a:pPr marL="742950" marR="68580" lvl="1" indent="-285750" algn="l" fontAlgn="base">
                        <a:lnSpc>
                          <a:spcPct val="107000"/>
                        </a:lnSpc>
                        <a:spcAft>
                          <a:spcPts val="260"/>
                        </a:spcAft>
                        <a:buClr>
                          <a:srgbClr val="000000"/>
                        </a:buClr>
                        <a:buSzPts val="1200"/>
                        <a:buFont typeface="+mj-lt"/>
                        <a:buAutoNum type="arabicParenBoth"/>
                      </a:pPr>
                      <a:r>
                        <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rPr>
                        <a:t>向具有 </a:t>
                      </a:r>
                      <a:r>
                        <a:rPr lang="en-US" sz="1600" kern="100" dirty="0">
                          <a:solidFill>
                            <a:schemeClr val="tx1"/>
                          </a:solidFill>
                          <a:effectLst/>
                          <a:latin typeface="微軟正黑體" panose="020B0604030504040204" pitchFamily="34" charset="-120"/>
                          <a:ea typeface="微軟正黑體" panose="020B0604030504040204" pitchFamily="34" charset="-120"/>
                          <a:cs typeface="+mn-cs"/>
                        </a:rPr>
                        <a:t>TAF </a:t>
                      </a:r>
                      <a:r>
                        <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rPr>
                        <a:t>認證的 </a:t>
                      </a:r>
                      <a:r>
                        <a:rPr lang="en-US" sz="1600" kern="100" dirty="0">
                          <a:solidFill>
                            <a:schemeClr val="tx1"/>
                          </a:solidFill>
                          <a:effectLst/>
                          <a:latin typeface="微軟正黑體" panose="020B0604030504040204" pitchFamily="34" charset="-120"/>
                          <a:ea typeface="微軟正黑體" panose="020B0604030504040204" pitchFamily="34" charset="-120"/>
                          <a:cs typeface="+mn-cs"/>
                        </a:rPr>
                        <a:t>CB[2]</a:t>
                      </a:r>
                      <a:r>
                        <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rPr>
                        <a:t>申請轉證，取得</a:t>
                      </a:r>
                      <a:r>
                        <a:rPr lang="en-US" sz="1600" kern="100" dirty="0">
                          <a:solidFill>
                            <a:schemeClr val="tx1"/>
                          </a:solidFill>
                          <a:effectLst/>
                          <a:latin typeface="微軟正黑體" panose="020B0604030504040204" pitchFamily="34" charset="-120"/>
                          <a:ea typeface="微軟正黑體" panose="020B0604030504040204" pitchFamily="34" charset="-120"/>
                          <a:cs typeface="+mn-cs"/>
                        </a:rPr>
                        <a:t>TAF </a:t>
                      </a:r>
                      <a:r>
                        <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rPr>
                        <a:t>認證標誌證書。 </a:t>
                      </a:r>
                    </a:p>
                    <a:p>
                      <a:pPr lvl="0"/>
                      <a:r>
                        <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rPr>
                        <a:t>註：</a:t>
                      </a:r>
                      <a:endPar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endParaRPr>
                    </a:p>
                    <a:p>
                      <a:pPr lvl="0"/>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認證機構（</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Accreditation Body</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）。如 </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TAF</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 </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AB</a:t>
                      </a:r>
                      <a:r>
                        <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rPr>
                        <a:t>、</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UKAS </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等。 </a:t>
                      </a:r>
                    </a:p>
                    <a:p>
                      <a:pPr lvl="0"/>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驗證機構（</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Certification Body</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）。如 </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SGS</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 </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CB</a:t>
                      </a:r>
                      <a:r>
                        <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rPr>
                        <a:t>、</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BSI</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TUV</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AFNOR</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a:t>
                      </a:r>
                      <a:r>
                        <a:rPr lang="en-US" altLang="zh-TW" sz="1600" kern="100" dirty="0">
                          <a:solidFill>
                            <a:schemeClr val="tx1"/>
                          </a:solidFill>
                          <a:effectLst/>
                          <a:latin typeface="微軟正黑體" panose="020B0604030504040204" pitchFamily="34" charset="-120"/>
                          <a:ea typeface="微軟正黑體" panose="020B0604030504040204" pitchFamily="34" charset="-120"/>
                          <a:cs typeface="+mn-cs"/>
                        </a:rPr>
                        <a:t>TCIC </a:t>
                      </a:r>
                      <a:r>
                        <a:rPr lang="zh-TW" altLang="zh-TW" sz="1600" kern="100" dirty="0">
                          <a:solidFill>
                            <a:schemeClr val="tx1"/>
                          </a:solidFill>
                          <a:effectLst/>
                          <a:latin typeface="微軟正黑體" panose="020B0604030504040204" pitchFamily="34" charset="-120"/>
                          <a:ea typeface="微軟正黑體" panose="020B0604030504040204" pitchFamily="34" charset="-120"/>
                          <a:cs typeface="+mn-cs"/>
                        </a:rPr>
                        <a:t>等。 </a:t>
                      </a:r>
                      <a:endParaRPr lang="zh-TW" altLang="en-US" sz="1600" kern="100" dirty="0">
                        <a:solidFill>
                          <a:schemeClr val="tx1"/>
                        </a:solidFill>
                        <a:effectLst/>
                        <a:latin typeface="微軟正黑體" panose="020B0604030504040204" pitchFamily="34" charset="-120"/>
                        <a:ea typeface="微軟正黑體" panose="020B0604030504040204" pitchFamily="34" charset="-120"/>
                        <a:cs typeface="+mn-cs"/>
                      </a:endParaRPr>
                    </a:p>
                  </a:txBody>
                  <a:tcPr marL="38100" marR="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739704">
                <a:tc>
                  <a:txBody>
                    <a:bodyPr/>
                    <a:lstStyle/>
                    <a:p>
                      <a:pPr marL="359410" indent="-35941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4.18.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如套裝軟體僅有低度客製化，是否仍屬於自行或委外開發之資通系統？</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資通系統如包含客製化的部分，即屬自行或委外開發之資通系統，須依分級辦法第 </a:t>
                      </a:r>
                      <a:r>
                        <a:rPr lang="en-US" sz="1600" kern="100" dirty="0">
                          <a:solidFill>
                            <a:srgbClr val="000000"/>
                          </a:solidFill>
                          <a:effectLst/>
                          <a:latin typeface="微軟正黑體" panose="020B0604030504040204" pitchFamily="34" charset="-120"/>
                          <a:ea typeface="微軟正黑體" panose="020B0604030504040204" pitchFamily="34" charset="-120"/>
                        </a:rPr>
                        <a:t>11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條規定，完成資通系統防護需求分級，並依系統防護基準執行相關控制措施。</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38100" marR="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372872">
                <a:tc>
                  <a:txBody>
                    <a:bodyPr/>
                    <a:lstStyle/>
                    <a:p>
                      <a:pPr marL="359410" indent="-35941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4.19.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公務機關如果有維運特定類型資通系統（如工控系統等），可否改用其他資通系統防護基準來執行相關控制措施？</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marR="34290" indent="-6350" algn="just">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公務機關如維運特定類型之資通系統，執行分級辦法附表十之控制措施顯有困難者，得由其資通安全責任等級提報機關同意，另指定適用之防護基準來執行相關控制措施，並報主管機關備查。</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38100" marR="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1011679"/>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2" name="群組 11">
            <a:extLst>
              <a:ext uri="{FF2B5EF4-FFF2-40B4-BE49-F238E27FC236}">
                <a16:creationId xmlns:a16="http://schemas.microsoft.com/office/drawing/2014/main" id="{084870CE-9439-9C7F-5865-AC2AD47B00A7}"/>
              </a:ext>
            </a:extLst>
          </p:cNvPr>
          <p:cNvGrpSpPr/>
          <p:nvPr/>
        </p:nvGrpSpPr>
        <p:grpSpPr>
          <a:xfrm>
            <a:off x="191231" y="285573"/>
            <a:ext cx="543944" cy="2426732"/>
            <a:chOff x="182199" y="2697718"/>
            <a:chExt cx="543944" cy="3047580"/>
          </a:xfrm>
        </p:grpSpPr>
        <p:sp>
          <p:nvSpPr>
            <p:cNvPr id="18" name="Freeform 9">
              <a:extLst>
                <a:ext uri="{FF2B5EF4-FFF2-40B4-BE49-F238E27FC236}">
                  <a16:creationId xmlns:a16="http://schemas.microsoft.com/office/drawing/2014/main" id="{4DD3B238-21C8-1212-94BC-0D9D56188935}"/>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23" name="文字方塊 22">
              <a:extLst>
                <a:ext uri="{FF2B5EF4-FFF2-40B4-BE49-F238E27FC236}">
                  <a16:creationId xmlns:a16="http://schemas.microsoft.com/office/drawing/2014/main" id="{6230ECCD-7BC7-0F98-5D65-7A4D255B4A45}"/>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應辦事項</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 l</a:t>
              </a:r>
            </a:p>
            <a:p>
              <a:r>
                <a:rPr lang="zh-TW" altLang="en-US" b="1" dirty="0">
                  <a:latin typeface="微軟正黑體" panose="020B0604030504040204" pitchFamily="34" charset="-120"/>
                  <a:ea typeface="微軟正黑體" panose="020B0604030504040204" pitchFamily="34" charset="-120"/>
                </a:rPr>
                <a:t>其他</a:t>
              </a:r>
            </a:p>
          </p:txBody>
        </p:sp>
      </p:grpSp>
    </p:spTree>
    <p:extLst>
      <p:ext uri="{BB962C8B-B14F-4D97-AF65-F5344CB8AC3E}">
        <p14:creationId xmlns:p14="http://schemas.microsoft.com/office/powerpoint/2010/main" val="2324809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19</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1424993017"/>
              </p:ext>
            </p:extLst>
          </p:nvPr>
        </p:nvGraphicFramePr>
        <p:xfrm>
          <a:off x="959943" y="1160083"/>
          <a:ext cx="10918140" cy="4177278"/>
        </p:xfrm>
        <a:graphic>
          <a:graphicData uri="http://schemas.openxmlformats.org/drawingml/2006/table">
            <a:tbl>
              <a:tblPr firstRow="1" firstCol="1" bandRow="1">
                <a:tableStyleId>{2D5ABB26-0587-4C30-8999-92F81FD0307C}</a:tableStyleId>
              </a:tblPr>
              <a:tblGrid>
                <a:gridCol w="3508160">
                  <a:extLst>
                    <a:ext uri="{9D8B030D-6E8A-4147-A177-3AD203B41FA5}">
                      <a16:colId xmlns:a16="http://schemas.microsoft.com/office/drawing/2014/main" val="2525455507"/>
                    </a:ext>
                  </a:extLst>
                </a:gridCol>
                <a:gridCol w="7409980">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59410" indent="-359410">
                        <a:lnSpc>
                          <a:spcPct val="107000"/>
                        </a:lnSpc>
                        <a:spcAft>
                          <a:spcPts val="165"/>
                        </a:spcAft>
                      </a:pPr>
                      <a:r>
                        <a:rPr lang="en-US" sz="1600" b="1" kern="100" dirty="0">
                          <a:solidFill>
                            <a:schemeClr val="tx1"/>
                          </a:solidFill>
                          <a:effectLst/>
                          <a:latin typeface="微軟正黑體" panose="020B0604030504040204" pitchFamily="34" charset="-120"/>
                          <a:ea typeface="微軟正黑體" panose="020B0604030504040204" pitchFamily="34" charset="-120"/>
                        </a:rPr>
                        <a:t>4.20. </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機關因組織調整、新成立致須變更或新增核定資安責任等級時，其應辦事項之法遵期限應如何認列？</a:t>
                      </a:r>
                      <a:r>
                        <a:rPr lang="zh-TW" sz="1600" b="1" kern="100" dirty="0">
                          <a:solidFill>
                            <a:schemeClr val="tx1"/>
                          </a:solidFill>
                          <a:effectLst/>
                          <a:latin typeface="微軟正黑體" panose="020B0604030504040204" pitchFamily="34" charset="-120"/>
                          <a:ea typeface="微軟正黑體" panose="020B0604030504040204" pitchFamily="34" charset="-120"/>
                        </a:rPr>
                        <a:t> </a:t>
                      </a:r>
                      <a:endParaRPr lang="zh-TW" sz="1600" kern="100" dirty="0">
                        <a:solidFill>
                          <a:schemeClr val="tx1"/>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marR="19685" lvl="0" indent="-342900" fontAlgn="base">
                        <a:lnSpc>
                          <a:spcPct val="114000"/>
                        </a:lnSpc>
                        <a:spcAft>
                          <a:spcPts val="165"/>
                        </a:spcAft>
                        <a:buClr>
                          <a:srgbClr val="FF0000"/>
                        </a:buClr>
                        <a:buSzPts val="1200"/>
                        <a:buFont typeface="+mj-ea"/>
                        <a:buAutoNum type="ea1JpnKorPlain"/>
                      </a:pP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未規定「初次受核定或等級變更後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O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年內」之應辦事項，辦理期限係採週年計算起訖期間。例如某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級機關於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112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9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月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30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日成立，則該機關應於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113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9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月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30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日前（即機關成立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年內）辦理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2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次內部資通安全稽核作業。 </a:t>
                      </a:r>
                    </a:p>
                    <a:p>
                      <a:pPr marL="342900" marR="19685" lvl="0" indent="-342900" fontAlgn="base">
                        <a:lnSpc>
                          <a:spcPct val="107000"/>
                        </a:lnSpc>
                        <a:spcAft>
                          <a:spcPts val="165"/>
                        </a:spcAft>
                        <a:buClr>
                          <a:srgbClr val="FF0000"/>
                        </a:buClr>
                        <a:buSzPts val="1200"/>
                        <a:buFont typeface="+mj-ea"/>
                        <a:buAutoNum type="ea1JpnKorPlain"/>
                      </a:pP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因等級變更新增之應辦事項，係自資安責任等級核定後起算辦理期限，其餘應辦事項仍依原等級之法遵期限完成。例如：某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C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級機關本應於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112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8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月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23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日完成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VANS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導入作業，嗣於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112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4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月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12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日經核定調升為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B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級，該項作業之辦理期限仍應於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112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8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月 </a:t>
                      </a:r>
                      <a:r>
                        <a:rPr lang="en-US"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23 </a:t>
                      </a:r>
                      <a:r>
                        <a:rPr lang="zh-TW" sz="1600" u="none" strike="noStrike" kern="10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日前完成。 </a:t>
                      </a:r>
                    </a:p>
                  </a:txBody>
                  <a:tcPr marL="38100" marR="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739704">
                <a:tc>
                  <a:txBody>
                    <a:bodyPr/>
                    <a:lstStyle/>
                    <a:p>
                      <a:pPr marL="359410" marR="6985" indent="-359410" algn="just">
                        <a:lnSpc>
                          <a:spcPct val="107000"/>
                        </a:lnSpc>
                        <a:spcAft>
                          <a:spcPts val="165"/>
                        </a:spcAft>
                      </a:pPr>
                      <a:r>
                        <a:rPr lang="en-US" sz="1600" b="1" kern="100" dirty="0">
                          <a:solidFill>
                            <a:schemeClr val="tx1"/>
                          </a:solidFill>
                          <a:effectLst/>
                          <a:latin typeface="微軟正黑體" panose="020B0604030504040204" pitchFamily="34" charset="-120"/>
                          <a:ea typeface="微軟正黑體" panose="020B0604030504040204" pitchFamily="34" charset="-120"/>
                        </a:rPr>
                        <a:t>4.21. </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有關資通安全責任等級分級辦法附表一、附表三應辦事項規定，</a:t>
                      </a:r>
                      <a:r>
                        <a:rPr lang="en-US" sz="1600" b="1" kern="100" dirty="0">
                          <a:solidFill>
                            <a:schemeClr val="tx1"/>
                          </a:solidFill>
                          <a:effectLst/>
                          <a:latin typeface="微軟正黑體" panose="020B0604030504040204" pitchFamily="34" charset="-120"/>
                          <a:ea typeface="微軟正黑體" panose="020B0604030504040204" pitchFamily="34" charset="-120"/>
                        </a:rPr>
                        <a:t>A</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b="1" kern="100" dirty="0">
                          <a:solidFill>
                            <a:schemeClr val="tx1"/>
                          </a:solidFill>
                          <a:effectLst/>
                          <a:latin typeface="微軟正黑體" panose="020B0604030504040204" pitchFamily="34" charset="-120"/>
                          <a:ea typeface="微軟正黑體" panose="020B0604030504040204" pitchFamily="34" charset="-120"/>
                        </a:rPr>
                        <a:t>B </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級公務機關於初次受核定或等級變更後之 </a:t>
                      </a:r>
                      <a:r>
                        <a:rPr lang="en-US" sz="1600" b="1" kern="100" dirty="0">
                          <a:solidFill>
                            <a:schemeClr val="tx1"/>
                          </a:solidFill>
                          <a:effectLst/>
                          <a:latin typeface="微軟正黑體" panose="020B0604030504040204" pitchFamily="34" charset="-120"/>
                          <a:ea typeface="微軟正黑體" panose="020B0604030504040204" pitchFamily="34" charset="-120"/>
                        </a:rPr>
                        <a:t>1 </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年內，應完成威脅偵測機制建置，並持續維運及依主管機關指定之方式提交監控管理資料，其提交方式為何？</a:t>
                      </a:r>
                      <a:r>
                        <a:rPr lang="zh-TW" sz="1600" b="1" kern="100" dirty="0">
                          <a:solidFill>
                            <a:schemeClr val="tx1"/>
                          </a:solidFill>
                          <a:effectLst/>
                          <a:latin typeface="微軟正黑體" panose="020B0604030504040204" pitchFamily="34" charset="-120"/>
                          <a:ea typeface="微軟正黑體" panose="020B0604030504040204" pitchFamily="34" charset="-120"/>
                        </a:rPr>
                        <a:t> </a:t>
                      </a:r>
                      <a:endParaRPr lang="zh-TW" sz="1600" kern="100" dirty="0">
                        <a:solidFill>
                          <a:schemeClr val="tx1"/>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13000"/>
                        </a:lnSpc>
                        <a:spcAft>
                          <a:spcPts val="165"/>
                        </a:spcAft>
                      </a:pP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請各機關依國家資通安全研究院網站「國家資安聯防監控中心（</a:t>
                      </a:r>
                      <a:r>
                        <a:rPr lang="en-US" sz="1600" kern="100" dirty="0">
                          <a:solidFill>
                            <a:schemeClr val="tx1"/>
                          </a:solidFill>
                          <a:effectLst/>
                          <a:latin typeface="微軟正黑體" panose="020B0604030504040204" pitchFamily="34" charset="-120"/>
                          <a:ea typeface="微軟正黑體" panose="020B0604030504040204" pitchFamily="34" charset="-120"/>
                        </a:rPr>
                        <a:t>N-SOC</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）」專區公告之「政府領域聯防監控作業規範」辦理提交。</a:t>
                      </a:r>
                      <a:r>
                        <a:rPr lang="zh-TW" sz="1600" kern="100" dirty="0">
                          <a:solidFill>
                            <a:schemeClr val="tx1"/>
                          </a:solidFill>
                          <a:effectLst/>
                          <a:latin typeface="微軟正黑體" panose="020B0604030504040204" pitchFamily="34" charset="-120"/>
                          <a:ea typeface="微軟正黑體" panose="020B0604030504040204" pitchFamily="34" charset="-120"/>
                        </a:rPr>
                        <a:t> </a:t>
                      </a:r>
                    </a:p>
                    <a:p>
                      <a:pPr marL="635" indent="-6350">
                        <a:lnSpc>
                          <a:spcPct val="107000"/>
                        </a:lnSpc>
                        <a:spcAft>
                          <a:spcPts val="200"/>
                        </a:spcAft>
                      </a:pPr>
                      <a:r>
                        <a:rPr lang="en-US" sz="1600" kern="100" dirty="0">
                          <a:solidFill>
                            <a:schemeClr val="tx1"/>
                          </a:solidFill>
                          <a:effectLst/>
                          <a:latin typeface="微軟正黑體" panose="020B0604030504040204" pitchFamily="34" charset="-120"/>
                          <a:ea typeface="微軟正黑體" panose="020B0604030504040204" pitchFamily="34" charset="-120"/>
                        </a:rPr>
                        <a:t> </a:t>
                      </a:r>
                      <a:endParaRPr lang="zh-TW" sz="1600" kern="100" dirty="0">
                        <a:solidFill>
                          <a:schemeClr val="tx1"/>
                        </a:solidFill>
                        <a:effectLst/>
                        <a:latin typeface="微軟正黑體" panose="020B0604030504040204" pitchFamily="34" charset="-120"/>
                        <a:ea typeface="微軟正黑體" panose="020B0604030504040204" pitchFamily="34" charset="-120"/>
                      </a:endParaRPr>
                    </a:p>
                    <a:p>
                      <a:pPr marL="635" indent="-6350">
                        <a:lnSpc>
                          <a:spcPct val="107000"/>
                        </a:lnSpc>
                        <a:spcAft>
                          <a:spcPts val="165"/>
                        </a:spcAft>
                      </a:pPr>
                      <a:r>
                        <a:rPr lang="en-US" sz="1600" kern="100" dirty="0">
                          <a:solidFill>
                            <a:schemeClr val="tx1"/>
                          </a:solidFill>
                          <a:effectLst/>
                          <a:latin typeface="微軟正黑體" panose="020B0604030504040204" pitchFamily="34" charset="-120"/>
                          <a:ea typeface="微軟正黑體" panose="020B0604030504040204" pitchFamily="34" charset="-120"/>
                        </a:rPr>
                        <a:t> </a:t>
                      </a:r>
                      <a:endParaRPr lang="zh-TW" sz="1600" kern="100" dirty="0">
                        <a:solidFill>
                          <a:schemeClr val="tx1"/>
                        </a:solidFill>
                        <a:effectLst/>
                        <a:latin typeface="微軟正黑體" panose="020B0604030504040204" pitchFamily="34" charset="-120"/>
                        <a:ea typeface="微軟正黑體" panose="020B0604030504040204" pitchFamily="34" charset="-120"/>
                      </a:endParaRPr>
                    </a:p>
                  </a:txBody>
                  <a:tcPr marL="38100" marR="0"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8" name="群組 17">
            <a:extLst>
              <a:ext uri="{FF2B5EF4-FFF2-40B4-BE49-F238E27FC236}">
                <a16:creationId xmlns:a16="http://schemas.microsoft.com/office/drawing/2014/main" id="{372B7225-AB7F-DC29-CB91-6F4C50B98998}"/>
              </a:ext>
            </a:extLst>
          </p:cNvPr>
          <p:cNvGrpSpPr/>
          <p:nvPr/>
        </p:nvGrpSpPr>
        <p:grpSpPr>
          <a:xfrm>
            <a:off x="191231" y="285573"/>
            <a:ext cx="543944" cy="2426732"/>
            <a:chOff x="182199" y="2697718"/>
            <a:chExt cx="543944" cy="3047580"/>
          </a:xfrm>
        </p:grpSpPr>
        <p:sp>
          <p:nvSpPr>
            <p:cNvPr id="23" name="Freeform 9">
              <a:extLst>
                <a:ext uri="{FF2B5EF4-FFF2-40B4-BE49-F238E27FC236}">
                  <a16:creationId xmlns:a16="http://schemas.microsoft.com/office/drawing/2014/main" id="{8AF5DFAF-F0B6-DC36-C184-01C548E059E8}"/>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24" name="文字方塊 23">
              <a:extLst>
                <a:ext uri="{FF2B5EF4-FFF2-40B4-BE49-F238E27FC236}">
                  <a16:creationId xmlns:a16="http://schemas.microsoft.com/office/drawing/2014/main" id="{8296F3C5-3F85-6EA2-FC5C-78F43CACA6B7}"/>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4.</a:t>
              </a:r>
              <a:r>
                <a:rPr lang="zh-TW" altLang="en-US" b="1" dirty="0">
                  <a:latin typeface="微軟正黑體" panose="020B0604030504040204" pitchFamily="34" charset="-120"/>
                  <a:ea typeface="微軟正黑體" panose="020B0604030504040204" pitchFamily="34" charset="-120"/>
                </a:rPr>
                <a:t>應辦事項</a:t>
              </a:r>
              <a:endParaRPr lang="en-US" altLang="zh-TW" b="1" dirty="0">
                <a:latin typeface="微軟正黑體" panose="020B0604030504040204" pitchFamily="34" charset="-120"/>
                <a:ea typeface="微軟正黑體" panose="020B0604030504040204" pitchFamily="34" charset="-120"/>
              </a:endParaRPr>
            </a:p>
            <a:p>
              <a:r>
                <a:rPr lang="en-US" altLang="zh-TW" b="1" dirty="0">
                  <a:latin typeface="微軟正黑體" panose="020B0604030504040204" pitchFamily="34" charset="-120"/>
                  <a:ea typeface="微軟正黑體" panose="020B0604030504040204" pitchFamily="34" charset="-120"/>
                </a:rPr>
                <a:t> l</a:t>
              </a:r>
            </a:p>
            <a:p>
              <a:r>
                <a:rPr lang="zh-TW" altLang="en-US" b="1" dirty="0">
                  <a:latin typeface="微軟正黑體" panose="020B0604030504040204" pitchFamily="34" charset="-120"/>
                  <a:ea typeface="微軟正黑體" panose="020B0604030504040204" pitchFamily="34" charset="-120"/>
                </a:rPr>
                <a:t>其他</a:t>
              </a:r>
            </a:p>
          </p:txBody>
        </p:sp>
      </p:grpSp>
    </p:spTree>
    <p:extLst>
      <p:ext uri="{BB962C8B-B14F-4D97-AF65-F5344CB8AC3E}">
        <p14:creationId xmlns:p14="http://schemas.microsoft.com/office/powerpoint/2010/main" val="490824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a:t>
            </a:fld>
            <a:endParaRPr lang="zh-TW" altLang="en-US" dirty="0"/>
          </a:p>
        </p:txBody>
      </p:sp>
      <p:graphicFrame>
        <p:nvGraphicFramePr>
          <p:cNvPr id="2" name="表格 1">
            <a:extLst>
              <a:ext uri="{FF2B5EF4-FFF2-40B4-BE49-F238E27FC236}">
                <a16:creationId xmlns:a16="http://schemas.microsoft.com/office/drawing/2014/main" id="{83CF7CA9-E075-1E13-E6E6-CFD69872F0FC}"/>
              </a:ext>
            </a:extLst>
          </p:cNvPr>
          <p:cNvGraphicFramePr>
            <a:graphicFrameLocks noGrp="1"/>
          </p:cNvGraphicFramePr>
          <p:nvPr>
            <p:extLst>
              <p:ext uri="{D42A27DB-BD31-4B8C-83A1-F6EECF244321}">
                <p14:modId xmlns:p14="http://schemas.microsoft.com/office/powerpoint/2010/main" val="2477807985"/>
              </p:ext>
            </p:extLst>
          </p:nvPr>
        </p:nvGraphicFramePr>
        <p:xfrm>
          <a:off x="906649" y="508854"/>
          <a:ext cx="10834876" cy="5754917"/>
        </p:xfrm>
        <a:graphic>
          <a:graphicData uri="http://schemas.openxmlformats.org/drawingml/2006/table">
            <a:tbl>
              <a:tblPr firstRow="1" firstCol="1" bandRow="1">
                <a:tableStyleId>{2D5ABB26-0587-4C30-8999-92F81FD0307C}</a:tableStyleId>
              </a:tblPr>
              <a:tblGrid>
                <a:gridCol w="2712851">
                  <a:extLst>
                    <a:ext uri="{9D8B030D-6E8A-4147-A177-3AD203B41FA5}">
                      <a16:colId xmlns:a16="http://schemas.microsoft.com/office/drawing/2014/main" val="1540343052"/>
                    </a:ext>
                  </a:extLst>
                </a:gridCol>
                <a:gridCol w="8122025">
                  <a:extLst>
                    <a:ext uri="{9D8B030D-6E8A-4147-A177-3AD203B41FA5}">
                      <a16:colId xmlns:a16="http://schemas.microsoft.com/office/drawing/2014/main" val="1778283417"/>
                    </a:ext>
                  </a:extLst>
                </a:gridCol>
              </a:tblGrid>
              <a:tr h="385626">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1616779224"/>
                  </a:ext>
                </a:extLst>
              </a:tr>
              <a:tr h="2813615">
                <a:tc>
                  <a:txBody>
                    <a:bodyPr/>
                    <a:lstStyle/>
                    <a:p>
                      <a:pPr marL="6350" indent="-6350" algn="l">
                        <a:lnSpc>
                          <a:spcPct val="107000"/>
                        </a:lnSpc>
                        <a:spcAft>
                          <a:spcPts val="235"/>
                        </a:spcAft>
                      </a:pPr>
                      <a:r>
                        <a:rPr lang="en-US" altLang="zh-TW" sz="1600" dirty="0">
                          <a:latin typeface="微軟正黑體" panose="020B0604030504040204" pitchFamily="34" charset="-120"/>
                          <a:ea typeface="微軟正黑體" panose="020B0604030504040204" pitchFamily="34" charset="-120"/>
                        </a:rPr>
                        <a:t>1.1. </a:t>
                      </a:r>
                      <a:r>
                        <a:rPr lang="zh-TW" altLang="en-US" sz="1600" dirty="0">
                          <a:latin typeface="微軟正黑體" panose="020B0604030504040204" pitchFamily="34" charset="-120"/>
                          <a:ea typeface="微軟正黑體" panose="020B0604030504040204" pitchFamily="34" charset="-120"/>
                        </a:rPr>
                        <a:t>資通安全管理法（以下</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簡稱資安法）之納管對象</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marR="36830" indent="-6350" algn="l">
                        <a:lnSpc>
                          <a:spcPct val="107000"/>
                        </a:lnSpc>
                        <a:spcAft>
                          <a:spcPts val="165"/>
                        </a:spcAft>
                      </a:pPr>
                      <a:r>
                        <a:rPr lang="zh-TW" altLang="en-US" sz="1600" dirty="0">
                          <a:latin typeface="微軟正黑體" panose="020B0604030504040204" pitchFamily="34" charset="-120"/>
                          <a:ea typeface="微軟正黑體" panose="020B0604030504040204" pitchFamily="34" charset="-120"/>
                        </a:rPr>
                        <a:t>資安法納管對象包含公務機關及特定非公務機關。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一、公務機關：指依法行使公權力之中央、地方 機關（構）或公法人，但不含軍事及情報</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機關。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二、特定非公務機關：指關鍵基礎設施提供者、 公營事業及政府捐助之財團法人。</a:t>
                      </a:r>
                      <a:br>
                        <a:rPr lang="en-US" altLang="zh-TW" sz="1600" dirty="0">
                          <a:latin typeface="微軟正黑體" panose="020B0604030504040204" pitchFamily="34" charset="-120"/>
                          <a:ea typeface="微軟正黑體" panose="020B0604030504040204" pitchFamily="34" charset="-120"/>
                        </a:rPr>
                      </a:b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相關定義可參考資安法第</a:t>
                      </a:r>
                      <a:r>
                        <a:rPr lang="en-US" altLang="zh-TW" sz="1600" dirty="0">
                          <a:latin typeface="微軟正黑體" panose="020B0604030504040204" pitchFamily="34" charset="-120"/>
                          <a:ea typeface="微軟正黑體" panose="020B0604030504040204" pitchFamily="34" charset="-120"/>
                        </a:rPr>
                        <a:t>3</a:t>
                      </a:r>
                      <a:r>
                        <a:rPr lang="zh-TW" altLang="en-US" sz="1600" dirty="0">
                          <a:latin typeface="微軟正黑體" panose="020B0604030504040204" pitchFamily="34" charset="-120"/>
                          <a:ea typeface="微軟正黑體" panose="020B0604030504040204" pitchFamily="34" charset="-120"/>
                        </a:rPr>
                        <a:t>條第</a:t>
                      </a:r>
                      <a:r>
                        <a:rPr lang="en-US" altLang="zh-TW" sz="1600" dirty="0">
                          <a:latin typeface="微軟正黑體" panose="020B0604030504040204" pitchFamily="34" charset="-120"/>
                          <a:ea typeface="微軟正黑體" panose="020B0604030504040204" pitchFamily="34" charset="-120"/>
                        </a:rPr>
                        <a:t>5</a:t>
                      </a:r>
                      <a:r>
                        <a:rPr lang="zh-TW" altLang="en-US" sz="1600" dirty="0">
                          <a:latin typeface="微軟正黑體" panose="020B0604030504040204" pitchFamily="34" charset="-120"/>
                          <a:ea typeface="微軟正黑體" panose="020B0604030504040204" pitchFamily="34" charset="-120"/>
                        </a:rPr>
                        <a:t>至</a:t>
                      </a:r>
                      <a:r>
                        <a:rPr lang="en-US" altLang="zh-TW" sz="1600" dirty="0">
                          <a:latin typeface="微軟正黑體" panose="020B0604030504040204" pitchFamily="34" charset="-120"/>
                          <a:ea typeface="微軟正黑體" panose="020B0604030504040204" pitchFamily="34" charset="-120"/>
                        </a:rPr>
                        <a:t>9</a:t>
                      </a:r>
                      <a:r>
                        <a:rPr lang="zh-TW" altLang="en-US" sz="1600" dirty="0">
                          <a:latin typeface="微軟正黑體" panose="020B0604030504040204" pitchFamily="34" charset="-120"/>
                          <a:ea typeface="微軟正黑體" panose="020B0604030504040204" pitchFamily="34" charset="-120"/>
                        </a:rPr>
                        <a:t>款條文。 其中公營事業係依「公營事業移轉民營條例」第 </a:t>
                      </a:r>
                      <a:r>
                        <a:rPr lang="en-US" altLang="zh-TW" sz="1600" dirty="0">
                          <a:latin typeface="微軟正黑體" panose="020B0604030504040204" pitchFamily="34" charset="-120"/>
                          <a:ea typeface="微軟正黑體" panose="020B0604030504040204" pitchFamily="34" charset="-120"/>
                        </a:rPr>
                        <a:t>3</a:t>
                      </a:r>
                      <a:r>
                        <a:rPr lang="zh-TW" altLang="en-US" sz="1600" dirty="0">
                          <a:latin typeface="微軟正黑體" panose="020B0604030504040204" pitchFamily="34" charset="-120"/>
                          <a:ea typeface="微軟正黑體" panose="020B0604030504040204" pitchFamily="34" charset="-120"/>
                        </a:rPr>
                        <a:t>條規定，包含中央及地方政府投資經營之公營 事業：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一、各級政府獨資或合營者。</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二、政府與人民合資經營，且政府資本超過百分 之五十者。 </a:t>
                      </a:r>
                      <a:br>
                        <a:rPr lang="en-US" altLang="zh-TW" sz="1600" dirty="0">
                          <a:latin typeface="微軟正黑體" panose="020B0604030504040204" pitchFamily="34" charset="-120"/>
                          <a:ea typeface="微軟正黑體" panose="020B0604030504040204" pitchFamily="34" charset="-120"/>
                        </a:rPr>
                      </a:br>
                      <a:r>
                        <a:rPr lang="zh-TW" altLang="en-US" sz="1600" dirty="0">
                          <a:latin typeface="微軟正黑體" panose="020B0604030504040204" pitchFamily="34" charset="-120"/>
                          <a:ea typeface="微軟正黑體" panose="020B0604030504040204" pitchFamily="34" charset="-120"/>
                        </a:rPr>
                        <a:t>三、政府與前二款公營事業或前二款公營事業投 資於其他事業，其投資之資本合計超過該</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投 資事業資本百分之五十者。 </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80515616"/>
                  </a:ext>
                </a:extLst>
              </a:tr>
              <a:tr h="1415209">
                <a:tc>
                  <a:txBody>
                    <a:bodyPr/>
                    <a:lstStyle/>
                    <a:p>
                      <a:pPr marL="304800" indent="-304800" algn="l">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1.2. </a:t>
                      </a:r>
                      <a:r>
                        <a:rPr lang="zh-TW" altLang="en-US" sz="1600" dirty="0">
                          <a:latin typeface="微軟正黑體" panose="020B0604030504040204" pitchFamily="34" charset="-120"/>
                          <a:ea typeface="微軟正黑體" panose="020B0604030504040204" pitchFamily="34" charset="-120"/>
                        </a:rPr>
                        <a:t>公立醫療機構委託民間</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辦理，是否屬資安法納</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管對象？ </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altLang="en-US" sz="1600" dirty="0">
                          <a:latin typeface="微軟正黑體" panose="020B0604030504040204" pitchFamily="34" charset="-120"/>
                          <a:ea typeface="微軟正黑體" panose="020B0604030504040204" pitchFamily="34" charset="-120"/>
                        </a:rPr>
                        <a:t>依行政院衛生署</a:t>
                      </a:r>
                      <a:r>
                        <a:rPr lang="en-US" altLang="zh-TW" sz="1600" dirty="0">
                          <a:latin typeface="微軟正黑體" panose="020B0604030504040204" pitchFamily="34" charset="-120"/>
                          <a:ea typeface="微軟正黑體" panose="020B0604030504040204" pitchFamily="34" charset="-120"/>
                        </a:rPr>
                        <a:t>95</a:t>
                      </a:r>
                      <a:r>
                        <a:rPr lang="zh-TW" altLang="en-US" sz="1600" dirty="0">
                          <a:latin typeface="微軟正黑體" panose="020B0604030504040204" pitchFamily="34" charset="-120"/>
                          <a:ea typeface="微軟正黑體" panose="020B0604030504040204" pitchFamily="34" charset="-120"/>
                        </a:rPr>
                        <a:t>年</a:t>
                      </a:r>
                      <a:r>
                        <a:rPr lang="en-US" altLang="zh-TW" sz="1600" dirty="0">
                          <a:latin typeface="微軟正黑體" panose="020B0604030504040204" pitchFamily="34" charset="-120"/>
                          <a:ea typeface="微軟正黑體" panose="020B0604030504040204" pitchFamily="34" charset="-120"/>
                        </a:rPr>
                        <a:t>8</a:t>
                      </a:r>
                      <a:r>
                        <a:rPr lang="zh-TW" altLang="en-US" sz="1600" dirty="0">
                          <a:latin typeface="微軟正黑體" panose="020B0604030504040204" pitchFamily="34" charset="-120"/>
                          <a:ea typeface="微軟正黑體" panose="020B0604030504040204" pitchFamily="34" charset="-120"/>
                        </a:rPr>
                        <a:t>月</a:t>
                      </a:r>
                      <a:r>
                        <a:rPr lang="en-US" altLang="zh-TW" sz="1600" dirty="0">
                          <a:latin typeface="微軟正黑體" panose="020B0604030504040204" pitchFamily="34" charset="-120"/>
                          <a:ea typeface="微軟正黑體" panose="020B0604030504040204" pitchFamily="34" charset="-120"/>
                        </a:rPr>
                        <a:t>24</a:t>
                      </a:r>
                      <a:r>
                        <a:rPr lang="zh-TW" altLang="en-US" sz="1600" dirty="0">
                          <a:latin typeface="微軟正黑體" panose="020B0604030504040204" pitchFamily="34" charset="-120"/>
                          <a:ea typeface="微軟正黑體" panose="020B0604030504040204" pitchFamily="34" charset="-120"/>
                        </a:rPr>
                        <a:t>日衛署醫字第 </a:t>
                      </a:r>
                      <a:r>
                        <a:rPr lang="en-US" altLang="zh-TW" sz="1600" dirty="0">
                          <a:latin typeface="微軟正黑體" panose="020B0604030504040204" pitchFamily="34" charset="-120"/>
                          <a:ea typeface="微軟正黑體" panose="020B0604030504040204" pitchFamily="34" charset="-120"/>
                        </a:rPr>
                        <a:t>0950036702</a:t>
                      </a:r>
                      <a:r>
                        <a:rPr lang="zh-TW" altLang="en-US" sz="1600" dirty="0">
                          <a:latin typeface="微軟正黑體" panose="020B0604030504040204" pitchFamily="34" charset="-120"/>
                          <a:ea typeface="微軟正黑體" panose="020B0604030504040204" pitchFamily="34" charset="-120"/>
                        </a:rPr>
                        <a:t>號函示，公立醫療機構委託民間辦理 或公設民營機關（構），既係委由民間辦理，其屬 性不適合予以定位為公立醫療機構。 因此爰引上述函釋，公立醫療機構如委託民間辦 理，可視為非屬本法所稱公務機關之範疇，惟其 後續如經衛福部指定為「緊急救援與醫院類」之 關鍵基礎設施提供者，則仍屬資安法納管對象。</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69718632"/>
                  </a:ext>
                </a:extLst>
              </a:tr>
              <a:tr h="858395">
                <a:tc>
                  <a:txBody>
                    <a:bodyPr/>
                    <a:lstStyle/>
                    <a:p>
                      <a:pPr marL="304800" indent="-304800">
                        <a:lnSpc>
                          <a:spcPct val="107000"/>
                        </a:lnSpc>
                        <a:spcAft>
                          <a:spcPts val="165"/>
                        </a:spcAft>
                      </a:pPr>
                      <a:r>
                        <a:rPr lang="en-US" altLang="zh-TW" sz="1600" dirty="0">
                          <a:latin typeface="微軟正黑體" panose="020B0604030504040204" pitchFamily="34" charset="-120"/>
                          <a:ea typeface="微軟正黑體" panose="020B0604030504040204" pitchFamily="34" charset="-120"/>
                        </a:rPr>
                        <a:t>1.3. </a:t>
                      </a:r>
                      <a:r>
                        <a:rPr lang="zh-TW" altLang="en-US" sz="1600" dirty="0">
                          <a:latin typeface="微軟正黑體" panose="020B0604030504040204" pitchFamily="34" charset="-120"/>
                          <a:ea typeface="微軟正黑體" panose="020B0604030504040204" pitchFamily="34" charset="-120"/>
                        </a:rPr>
                        <a:t>資安法中對政府捐助財</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團法人之定義，與財團</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法人法中不同，應以何</a:t>
                      </a:r>
                      <a:br>
                        <a:rPr lang="en-US" altLang="zh-TW" sz="1600" dirty="0">
                          <a:latin typeface="微軟正黑體" panose="020B0604030504040204" pitchFamily="34" charset="-120"/>
                          <a:ea typeface="微軟正黑體" panose="020B0604030504040204" pitchFamily="34" charset="-120"/>
                        </a:rPr>
                      </a:br>
                      <a:r>
                        <a:rPr lang="en-US" altLang="zh-TW" sz="1600" dirty="0">
                          <a:latin typeface="微軟正黑體" panose="020B0604030504040204" pitchFamily="34" charset="-120"/>
                          <a:ea typeface="微軟正黑體" panose="020B0604030504040204" pitchFamily="34" charset="-120"/>
                        </a:rPr>
                        <a:t>  </a:t>
                      </a:r>
                      <a:r>
                        <a:rPr lang="zh-TW" altLang="en-US" sz="1600" dirty="0">
                          <a:latin typeface="微軟正黑體" panose="020B0604030504040204" pitchFamily="34" charset="-120"/>
                          <a:ea typeface="微軟正黑體" panose="020B0604030504040204" pitchFamily="34" charset="-120"/>
                        </a:rPr>
                        <a:t>為準？</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altLang="en-US" sz="1600" dirty="0">
                          <a:latin typeface="微軟正黑體" panose="020B0604030504040204" pitchFamily="34" charset="-120"/>
                          <a:ea typeface="微軟正黑體" panose="020B0604030504040204" pitchFamily="34" charset="-120"/>
                        </a:rPr>
                        <a:t>資安法於送立法院審議期間，財團法人法尚未完 成立法，對於資安法所稱政府捐助之財團法人之 定義，已於第</a:t>
                      </a:r>
                      <a:r>
                        <a:rPr lang="en-US" altLang="zh-TW" sz="1600" dirty="0">
                          <a:latin typeface="微軟正黑體" panose="020B0604030504040204" pitchFamily="34" charset="-120"/>
                          <a:ea typeface="微軟正黑體" panose="020B0604030504040204" pitchFamily="34" charset="-120"/>
                        </a:rPr>
                        <a:t>3</a:t>
                      </a:r>
                      <a:r>
                        <a:rPr lang="zh-TW" altLang="en-US" sz="1600" dirty="0">
                          <a:latin typeface="微軟正黑體" panose="020B0604030504040204" pitchFamily="34" charset="-120"/>
                          <a:ea typeface="微軟正黑體" panose="020B0604030504040204" pitchFamily="34" charset="-120"/>
                        </a:rPr>
                        <a:t>條第</a:t>
                      </a:r>
                      <a:r>
                        <a:rPr lang="en-US" altLang="zh-TW" sz="1600" dirty="0">
                          <a:latin typeface="微軟正黑體" panose="020B0604030504040204" pitchFamily="34" charset="-120"/>
                          <a:ea typeface="微軟正黑體" panose="020B0604030504040204" pitchFamily="34" charset="-120"/>
                        </a:rPr>
                        <a:t>9</a:t>
                      </a:r>
                      <a:r>
                        <a:rPr lang="zh-TW" altLang="en-US" sz="1600" dirty="0">
                          <a:latin typeface="微軟正黑體" panose="020B0604030504040204" pitchFamily="34" charset="-120"/>
                          <a:ea typeface="微軟正黑體" panose="020B0604030504040204" pitchFamily="34" charset="-120"/>
                        </a:rPr>
                        <a:t>款中明定，並以該定義為 準。 </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7035936"/>
                  </a:ext>
                </a:extLst>
              </a:tr>
            </a:tbl>
          </a:graphicData>
        </a:graphic>
      </p:graphicFrame>
      <p:grpSp>
        <p:nvGrpSpPr>
          <p:cNvPr id="7" name="群組 6">
            <a:extLst>
              <a:ext uri="{FF2B5EF4-FFF2-40B4-BE49-F238E27FC236}">
                <a16:creationId xmlns:a16="http://schemas.microsoft.com/office/drawing/2014/main" id="{DCFD453E-05C8-45A1-F5FA-E6C91EB169D6}"/>
              </a:ext>
            </a:extLst>
          </p:cNvPr>
          <p:cNvGrpSpPr/>
          <p:nvPr/>
        </p:nvGrpSpPr>
        <p:grpSpPr>
          <a:xfrm>
            <a:off x="11082080" y="0"/>
            <a:ext cx="1109920" cy="1112702"/>
            <a:chOff x="11082080" y="0"/>
            <a:chExt cx="1109920" cy="1112702"/>
          </a:xfrm>
        </p:grpSpPr>
        <p:sp>
          <p:nvSpPr>
            <p:cNvPr id="8" name="Freeform 62">
              <a:extLst>
                <a:ext uri="{FF2B5EF4-FFF2-40B4-BE49-F238E27FC236}">
                  <a16:creationId xmlns:a16="http://schemas.microsoft.com/office/drawing/2014/main" id="{302BF8DD-9135-7AFF-5850-A1C2589AAEFF}"/>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sz="1688"/>
            </a:p>
          </p:txBody>
        </p:sp>
        <p:sp>
          <p:nvSpPr>
            <p:cNvPr id="11" name="Freeform 63">
              <a:extLst>
                <a:ext uri="{FF2B5EF4-FFF2-40B4-BE49-F238E27FC236}">
                  <a16:creationId xmlns:a16="http://schemas.microsoft.com/office/drawing/2014/main" id="{761A3582-B1AF-F8ED-5AF0-BBC352B25FAE}"/>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90BDD4E-F794-81C4-F55F-E279CEFF81B2}"/>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D8E8E55-5F61-8361-4ED0-5829E1FEF7E0}"/>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D6BE3314-65E5-D3D0-5FC3-C553547BD1DD}"/>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sz="1688"/>
            </a:p>
          </p:txBody>
        </p:sp>
      </p:grpSp>
      <p:grpSp>
        <p:nvGrpSpPr>
          <p:cNvPr id="5" name="群組 4">
            <a:extLst>
              <a:ext uri="{FF2B5EF4-FFF2-40B4-BE49-F238E27FC236}">
                <a16:creationId xmlns:a16="http://schemas.microsoft.com/office/drawing/2014/main" id="{40D367DC-9FD8-8C40-F25F-223C1C586449}"/>
              </a:ext>
            </a:extLst>
          </p:cNvPr>
          <p:cNvGrpSpPr/>
          <p:nvPr/>
        </p:nvGrpSpPr>
        <p:grpSpPr>
          <a:xfrm>
            <a:off x="154150" y="154542"/>
            <a:ext cx="543944" cy="2491557"/>
            <a:chOff x="182199" y="2697717"/>
            <a:chExt cx="543944" cy="2491557"/>
          </a:xfrm>
        </p:grpSpPr>
        <p:sp>
          <p:nvSpPr>
            <p:cNvPr id="6" name="Freeform 9">
              <a:extLst>
                <a:ext uri="{FF2B5EF4-FFF2-40B4-BE49-F238E27FC236}">
                  <a16:creationId xmlns:a16="http://schemas.microsoft.com/office/drawing/2014/main" id="{65E0190B-18B1-06EF-CD04-AFDCD4EC51F7}"/>
                </a:ext>
              </a:extLst>
            </p:cNvPr>
            <p:cNvSpPr/>
            <p:nvPr/>
          </p:nvSpPr>
          <p:spPr>
            <a:xfrm rot="5400000">
              <a:off x="-791608" y="3671524"/>
              <a:ext cx="2491557"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sz="1688"/>
            </a:p>
          </p:txBody>
        </p:sp>
        <p:sp>
          <p:nvSpPr>
            <p:cNvPr id="9" name="文字方塊 8">
              <a:extLst>
                <a:ext uri="{FF2B5EF4-FFF2-40B4-BE49-F238E27FC236}">
                  <a16:creationId xmlns:a16="http://schemas.microsoft.com/office/drawing/2014/main" id="{77D8D484-C0AE-5F72-E2D3-44685B72386C}"/>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納管對象及範圍</a:t>
              </a:r>
            </a:p>
          </p:txBody>
        </p:sp>
      </p:grpSp>
    </p:spTree>
    <p:extLst>
      <p:ext uri="{BB962C8B-B14F-4D97-AF65-F5344CB8AC3E}">
        <p14:creationId xmlns:p14="http://schemas.microsoft.com/office/powerpoint/2010/main" val="2766681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20</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2497327600"/>
              </p:ext>
            </p:extLst>
          </p:nvPr>
        </p:nvGraphicFramePr>
        <p:xfrm>
          <a:off x="959943" y="299902"/>
          <a:ext cx="10918140" cy="6272525"/>
        </p:xfrm>
        <a:graphic>
          <a:graphicData uri="http://schemas.openxmlformats.org/drawingml/2006/table">
            <a:tbl>
              <a:tblPr firstRow="1" firstCol="1" bandRow="1">
                <a:tableStyleId>{2D5ABB26-0587-4C30-8999-92F81FD0307C}</a:tableStyleId>
              </a:tblPr>
              <a:tblGrid>
                <a:gridCol w="3508160">
                  <a:extLst>
                    <a:ext uri="{9D8B030D-6E8A-4147-A177-3AD203B41FA5}">
                      <a16:colId xmlns:a16="http://schemas.microsoft.com/office/drawing/2014/main" val="2525455507"/>
                    </a:ext>
                  </a:extLst>
                </a:gridCol>
                <a:gridCol w="7409980">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289560" indent="-28956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5.1.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資通安全維護計畫之內容要求為何？</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8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資安法施行細則第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6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項已訂有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13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款內容，詳細可參閱子法條文。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數位發展部資通安全署網站之資安法專區亦已提供範本。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84926">
                <a:tc>
                  <a:txBody>
                    <a:bodyPr/>
                    <a:lstStyle/>
                    <a:p>
                      <a:pPr marL="289560" indent="-28956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5.2.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資通安全維護計畫可否由上級或監督機關代為辦理？</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3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依資安法施行細則第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6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3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項規定，公務機關之資通安全維護計畫可由上級或監督機關代為辦理。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特定非公務機關之資通安全維護計畫可由其中央目的事業主管機關、中央目的事業主管機關所屬公務機關，或經中央目的事業主管機關同意，由其所管特定非公務機關辦理。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464806">
                <a:tc>
                  <a:txBody>
                    <a:bodyPr/>
                    <a:lstStyle/>
                    <a:p>
                      <a:pPr marL="289560" indent="-28956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5.3.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上級或監督機關、中央目的事業主管機關是否需提供資通安全維護計畫範本？</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2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有關公務機關資通安全維護計畫內容，已置於數位發展部資通安全署網站之資安法專區中。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上級或監督機關、中央目的事業主管機關亦得視需要提供維護計畫範本供所屬或所管機關參用。（參閱資安法第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16</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17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條說明）。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643512"/>
                  </a:ext>
                </a:extLst>
              </a:tr>
              <a:tr h="279880">
                <a:tc>
                  <a:txBody>
                    <a:bodyPr/>
                    <a:lstStyle/>
                    <a:p>
                      <a:pPr marL="289560" indent="-28956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5.4.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維護計畫的內容如援引機關內部文件，是否需做摘錄？提交時，相關文件是否需以附件提報？</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marR="38100" indent="-6350" algn="just">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資通安全維護計畫援引之文件，原則上應做為附件一併提交，惟如機關已通過 </a:t>
                      </a:r>
                      <a:r>
                        <a:rPr lang="en-US" sz="1600" kern="100">
                          <a:solidFill>
                            <a:srgbClr val="000000"/>
                          </a:solidFill>
                          <a:effectLst/>
                          <a:latin typeface="微軟正黑體" panose="020B0604030504040204" pitchFamily="34" charset="-120"/>
                          <a:ea typeface="微軟正黑體" panose="020B0604030504040204" pitchFamily="34" charset="-120"/>
                        </a:rPr>
                        <a:t>CNS 27001</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kern="100">
                          <a:solidFill>
                            <a:srgbClr val="000000"/>
                          </a:solidFill>
                          <a:effectLst/>
                          <a:latin typeface="微軟正黑體" panose="020B0604030504040204" pitchFamily="34" charset="-120"/>
                          <a:ea typeface="微軟正黑體" panose="020B0604030504040204" pitchFamily="34" charset="-120"/>
                        </a:rPr>
                        <a:t>ISO 27001</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）驗證，所援引之文件係 </a:t>
                      </a:r>
                      <a:r>
                        <a:rPr lang="en-US" sz="1600" kern="100">
                          <a:solidFill>
                            <a:srgbClr val="000000"/>
                          </a:solidFill>
                          <a:effectLst/>
                          <a:latin typeface="微軟正黑體" panose="020B0604030504040204" pitchFamily="34" charset="-120"/>
                          <a:ea typeface="微軟正黑體" panose="020B0604030504040204" pitchFamily="34" charset="-120"/>
                        </a:rPr>
                        <a:t>CNS 27001</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kern="100">
                          <a:solidFill>
                            <a:srgbClr val="000000"/>
                          </a:solidFill>
                          <a:effectLst/>
                          <a:latin typeface="微軟正黑體" panose="020B0604030504040204" pitchFamily="34" charset="-120"/>
                          <a:ea typeface="微軟正黑體" panose="020B0604030504040204" pitchFamily="34" charset="-120"/>
                        </a:rPr>
                        <a:t>ISO 27001</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）相關文件者，應說明文件名稱及章節，除另有要求外，原則不需提交。</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509165"/>
                  </a:ext>
                </a:extLst>
              </a:tr>
              <a:tr h="139192">
                <a:tc>
                  <a:txBody>
                    <a:bodyPr/>
                    <a:lstStyle/>
                    <a:p>
                      <a:pPr marL="289560" indent="-28956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5.5.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資通安全維護計畫是否需按範本的章節填寫？</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建議機關依資通安全維護計畫範本之章節次序撰寫，各機關如有特殊考量仍得依實務需求微調，惟仍應包含所有規定項目。</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535746"/>
                  </a:ext>
                </a:extLst>
              </a:tr>
              <a:tr h="278384">
                <a:tc>
                  <a:txBody>
                    <a:bodyPr/>
                    <a:lstStyle/>
                    <a:p>
                      <a:pPr marL="289560" indent="-28956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5.6.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資通安全維護計畫中之資通安全推動組織，必須由機關自行成立新推動組織嗎？能否併入現行相關推動組織辦理？或併同其他機關共同成立？</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若機關已有相關資安推動組織，應於現行體制運作融入法規要求並進行調整即可，無須另成立新推動組織；至於是否宜合併他機關組織進行運作，仍須視實務可行性而定（如機關資通業務多已向上級機關集中，則可行性較高）。</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752180"/>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202492" y="172547"/>
            <a:ext cx="543944" cy="3047580"/>
            <a:chOff x="182199" y="2697718"/>
            <a:chExt cx="543944" cy="3827264"/>
          </a:xfrm>
        </p:grpSpPr>
        <p:sp>
          <p:nvSpPr>
            <p:cNvPr id="5" name="Freeform 9">
              <a:extLst>
                <a:ext uri="{FF2B5EF4-FFF2-40B4-BE49-F238E27FC236}">
                  <a16:creationId xmlns:a16="http://schemas.microsoft.com/office/drawing/2014/main" id="{977CE111-6D40-79DB-D68F-B564A2BE2D11}"/>
                </a:ext>
              </a:extLst>
            </p:cNvPr>
            <p:cNvSpPr/>
            <p:nvPr/>
          </p:nvSpPr>
          <p:spPr>
            <a:xfrm rot="5400000">
              <a:off x="-1459461" y="4339378"/>
              <a:ext cx="3827264"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3594610"/>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5.</a:t>
              </a:r>
              <a:r>
                <a:rPr lang="zh-TW" altLang="zh-TW" sz="1800" b="1"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維護計畫撰寫及填報</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4242371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21</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1201052056"/>
              </p:ext>
            </p:extLst>
          </p:nvPr>
        </p:nvGraphicFramePr>
        <p:xfrm>
          <a:off x="959943" y="867518"/>
          <a:ext cx="10918140" cy="5434131"/>
        </p:xfrm>
        <a:graphic>
          <a:graphicData uri="http://schemas.openxmlformats.org/drawingml/2006/table">
            <a:tbl>
              <a:tblPr firstRow="1" firstCol="1" bandRow="1">
                <a:tableStyleId>{2D5ABB26-0587-4C30-8999-92F81FD0307C}</a:tableStyleId>
              </a:tblPr>
              <a:tblGrid>
                <a:gridCol w="3508160">
                  <a:extLst>
                    <a:ext uri="{9D8B030D-6E8A-4147-A177-3AD203B41FA5}">
                      <a16:colId xmlns:a16="http://schemas.microsoft.com/office/drawing/2014/main" val="2525455507"/>
                    </a:ext>
                  </a:extLst>
                </a:gridCol>
                <a:gridCol w="7409980">
                  <a:extLst>
                    <a:ext uri="{9D8B030D-6E8A-4147-A177-3AD203B41FA5}">
                      <a16:colId xmlns:a16="http://schemas.microsoft.com/office/drawing/2014/main" val="2067634182"/>
                    </a:ext>
                  </a:extLst>
                </a:gridCol>
              </a:tblGrid>
              <a:tr h="355845">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289560" indent="-28956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5.7.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資通安全維護計畫範本中之資安防護措施，機關是否可依需要進行調整？</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範本中所列之控制措施多為基本資安防護作業，機關可依自身需求增加資安防護措施，如機關經整體風險評估後，認為部分資安防護措施已有其他替代措施或不適用，亦可調整。</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84926">
                <a:tc>
                  <a:txBody>
                    <a:bodyPr/>
                    <a:lstStyle/>
                    <a:p>
                      <a:pPr marL="289560" indent="-28956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5.8.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未來針對風險評鑑方法論，是否須參考「資通系統風險評鑑參考指引」進行？</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建議公務機關依此文件進行資安風險評鑑作業，俾利建立公務機關間一致性之作法與基準。</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464806">
                <a:tc>
                  <a:txBody>
                    <a:bodyPr/>
                    <a:lstStyle/>
                    <a:p>
                      <a:pPr marL="289560" indent="-28956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5.9.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目前沒有核心業務如何撰寫核心業務？</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資安法施行細則第 </a:t>
                      </a:r>
                      <a:r>
                        <a:rPr lang="en-US" sz="1600" kern="100">
                          <a:solidFill>
                            <a:srgbClr val="000000"/>
                          </a:solidFill>
                          <a:effectLst/>
                          <a:latin typeface="微軟正黑體" panose="020B0604030504040204" pitchFamily="34" charset="-120"/>
                          <a:ea typeface="微軟正黑體" panose="020B0604030504040204" pitchFamily="34" charset="-120"/>
                        </a:rPr>
                        <a:t>7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條已明定核心業務之範圍，建議機關依此定義辨識機關之核心業務，另外，機關亦可參考現行內部控制制度所選定業務項目或經業務衝擊影響分析（</a:t>
                      </a:r>
                      <a:r>
                        <a:rPr lang="en-US" sz="1600" kern="100">
                          <a:solidFill>
                            <a:srgbClr val="000000"/>
                          </a:solidFill>
                          <a:effectLst/>
                          <a:latin typeface="微軟正黑體" panose="020B0604030504040204" pitchFamily="34" charset="-120"/>
                          <a:ea typeface="微軟正黑體" panose="020B0604030504040204" pitchFamily="34" charset="-120"/>
                        </a:rPr>
                        <a:t>BIA</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）後所辨識之重要業務作為核心業務。</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643512"/>
                  </a:ext>
                </a:extLst>
              </a:tr>
              <a:tr h="279880">
                <a:tc>
                  <a:txBody>
                    <a:bodyPr/>
                    <a:lstStyle/>
                    <a:p>
                      <a:pPr marL="359410" indent="-35941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5.10.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維護計畫中是否針對個人資料之保護論述不足？</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資安法施行細則第 </a:t>
                      </a:r>
                      <a:r>
                        <a:rPr lang="en-US" sz="1600" kern="100">
                          <a:solidFill>
                            <a:srgbClr val="000000"/>
                          </a:solidFill>
                          <a:effectLst/>
                          <a:latin typeface="微軟正黑體" panose="020B0604030504040204" pitchFamily="34" charset="-120"/>
                          <a:ea typeface="微軟正黑體" panose="020B0604030504040204" pitchFamily="34" charset="-120"/>
                        </a:rPr>
                        <a:t>6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訂有資安維護計畫之內容框架，計畫內容則由機關依業務特性研擬資安防護作為，個人資料保護屬機關資料保護範圍之一環，相關保護措施可併入現有資料防護作業辦理，機關如經評估有強化個資保護之必要，可增強防護措施並呈現於資安維護計畫內。</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509165"/>
                  </a:ext>
                </a:extLst>
              </a:tr>
              <a:tr h="139192">
                <a:tc>
                  <a:txBody>
                    <a:bodyPr/>
                    <a:lstStyle/>
                    <a:p>
                      <a:pPr marL="359410" indent="-35941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5.11.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有關資通安全維護計畫實施情形填報，是否可由上級機關統一提報？</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資通安全維護計畫實施情形，各機關應依本身執行情形各自填報辦理情形，不可整併或彙整提報。惟考量部分機關人力問題，其上級、監督機關或上級政府可協助其至系統中填寫機關實施情形。</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535746"/>
                  </a:ext>
                </a:extLst>
              </a:tr>
              <a:tr h="278384">
                <a:tc>
                  <a:txBody>
                    <a:bodyPr/>
                    <a:lstStyle/>
                    <a:p>
                      <a:pPr marL="289560" indent="-28956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5.</a:t>
                      </a:r>
                      <a:r>
                        <a:rPr lang="en-US" altLang="zh-TW" sz="1600" b="1" kern="100">
                          <a:solidFill>
                            <a:srgbClr val="000000"/>
                          </a:solidFill>
                          <a:effectLst/>
                          <a:latin typeface="微軟正黑體" panose="020B0604030504040204" pitchFamily="34" charset="-120"/>
                          <a:ea typeface="微軟正黑體" panose="020B0604030504040204" pitchFamily="34" charset="-120"/>
                        </a:rPr>
                        <a:t>12</a:t>
                      </a:r>
                      <a:r>
                        <a:rPr lang="en-US" sz="1600" b="1" kern="100">
                          <a:solidFill>
                            <a:srgbClr val="000000"/>
                          </a:solidFill>
                          <a:effectLst/>
                          <a:latin typeface="微軟正黑體" panose="020B0604030504040204" pitchFamily="34" charset="-120"/>
                          <a:ea typeface="微軟正黑體" panose="020B0604030504040204" pitchFamily="34" charset="-120"/>
                        </a:rPr>
                        <a:t>.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目前沒有核心業務如何撰寫核心業務？</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資安法施行細則第 </a:t>
                      </a:r>
                      <a:r>
                        <a:rPr lang="en-US" sz="1600" kern="100" dirty="0">
                          <a:solidFill>
                            <a:srgbClr val="000000"/>
                          </a:solidFill>
                          <a:effectLst/>
                          <a:latin typeface="微軟正黑體" panose="020B0604030504040204" pitchFamily="34" charset="-120"/>
                          <a:ea typeface="微軟正黑體" panose="020B0604030504040204" pitchFamily="34" charset="-120"/>
                        </a:rPr>
                        <a:t>7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條已明定核心業務之範圍，建議機關依此定義辨識機關之核心業務，另外，機關亦可參考現行內部控制制度所選定業務項目或經業務衝擊影響分析（</a:t>
                      </a:r>
                      <a:r>
                        <a:rPr lang="en-US" sz="1600" kern="100" dirty="0">
                          <a:solidFill>
                            <a:srgbClr val="000000"/>
                          </a:solidFill>
                          <a:effectLst/>
                          <a:latin typeface="微軟正黑體" panose="020B0604030504040204" pitchFamily="34" charset="-120"/>
                          <a:ea typeface="微軟正黑體" panose="020B0604030504040204" pitchFamily="34" charset="-120"/>
                        </a:rPr>
                        <a:t>BIA</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）後所辨識之重要業務作為核心業務。</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9752180"/>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8" name="群組 17">
            <a:extLst>
              <a:ext uri="{FF2B5EF4-FFF2-40B4-BE49-F238E27FC236}">
                <a16:creationId xmlns:a16="http://schemas.microsoft.com/office/drawing/2014/main" id="{353D4C2F-C524-0B7D-AE4B-3E30F99DCAF0}"/>
              </a:ext>
            </a:extLst>
          </p:cNvPr>
          <p:cNvGrpSpPr/>
          <p:nvPr/>
        </p:nvGrpSpPr>
        <p:grpSpPr>
          <a:xfrm>
            <a:off x="202492" y="172547"/>
            <a:ext cx="543944" cy="3047580"/>
            <a:chOff x="182199" y="2697718"/>
            <a:chExt cx="543944" cy="3827264"/>
          </a:xfrm>
        </p:grpSpPr>
        <p:sp>
          <p:nvSpPr>
            <p:cNvPr id="23" name="Freeform 9">
              <a:extLst>
                <a:ext uri="{FF2B5EF4-FFF2-40B4-BE49-F238E27FC236}">
                  <a16:creationId xmlns:a16="http://schemas.microsoft.com/office/drawing/2014/main" id="{914AFA63-F2B9-9549-2CBD-955D7A1E6F7D}"/>
                </a:ext>
              </a:extLst>
            </p:cNvPr>
            <p:cNvSpPr/>
            <p:nvPr/>
          </p:nvSpPr>
          <p:spPr>
            <a:xfrm rot="5400000">
              <a:off x="-1459461" y="4339378"/>
              <a:ext cx="3827264"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24" name="文字方塊 23">
              <a:extLst>
                <a:ext uri="{FF2B5EF4-FFF2-40B4-BE49-F238E27FC236}">
                  <a16:creationId xmlns:a16="http://schemas.microsoft.com/office/drawing/2014/main" id="{4CB1B941-BBD0-CD9B-5371-7EE52549B162}"/>
                </a:ext>
              </a:extLst>
            </p:cNvPr>
            <p:cNvSpPr txBox="1"/>
            <p:nvPr/>
          </p:nvSpPr>
          <p:spPr>
            <a:xfrm>
              <a:off x="261306" y="2789334"/>
              <a:ext cx="435769" cy="3594610"/>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5.</a:t>
              </a:r>
              <a:r>
                <a:rPr lang="zh-TW" altLang="zh-TW" sz="1800" b="1"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維護計畫撰寫及填報</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3393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22</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2424271907"/>
              </p:ext>
            </p:extLst>
          </p:nvPr>
        </p:nvGraphicFramePr>
        <p:xfrm>
          <a:off x="1040060" y="387265"/>
          <a:ext cx="10918140" cy="6051860"/>
        </p:xfrm>
        <a:graphic>
          <a:graphicData uri="http://schemas.openxmlformats.org/drawingml/2006/table">
            <a:tbl>
              <a:tblPr firstRow="1" firstCol="1" bandRow="1">
                <a:tableStyleId>{2D5ABB26-0587-4C30-8999-92F81FD0307C}</a:tableStyleId>
              </a:tblPr>
              <a:tblGrid>
                <a:gridCol w="3508160">
                  <a:extLst>
                    <a:ext uri="{9D8B030D-6E8A-4147-A177-3AD203B41FA5}">
                      <a16:colId xmlns:a16="http://schemas.microsoft.com/office/drawing/2014/main" val="2525455507"/>
                    </a:ext>
                  </a:extLst>
                </a:gridCol>
                <a:gridCol w="7409980">
                  <a:extLst>
                    <a:ext uri="{9D8B030D-6E8A-4147-A177-3AD203B41FA5}">
                      <a16:colId xmlns:a16="http://schemas.microsoft.com/office/drawing/2014/main" val="2067634182"/>
                    </a:ext>
                  </a:extLst>
                </a:gridCol>
              </a:tblGrid>
              <a:tr h="355845">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10515"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委外注意事項何時要納入？</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資安法施行細則第 </a:t>
                      </a:r>
                      <a:r>
                        <a:rPr lang="en-US" sz="1600" kern="100">
                          <a:solidFill>
                            <a:srgbClr val="000000"/>
                          </a:solidFill>
                          <a:effectLst/>
                          <a:latin typeface="微軟正黑體" panose="020B0604030504040204" pitchFamily="34" charset="-120"/>
                          <a:ea typeface="微軟正黑體" panose="020B0604030504040204" pitchFamily="34" charset="-120"/>
                        </a:rPr>
                        <a:t>4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條訂有委外前受託者之選任及委外後受託者之監督等事項，建議機關於辦理委外案前，即應了解法規事項，並透過契約規範及專案管理落實本法規定。</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84926">
                <a:tc>
                  <a:txBody>
                    <a:bodyPr/>
                    <a:lstStyle/>
                    <a:p>
                      <a:pPr marL="310515"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6.2.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資安法施行前已存在的委外契約，是否適用委外管理之規定？</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資安法施行後，機關應依施行細則第 </a:t>
                      </a:r>
                      <a:r>
                        <a:rPr lang="en-US" sz="1600" kern="100" dirty="0">
                          <a:solidFill>
                            <a:srgbClr val="000000"/>
                          </a:solidFill>
                          <a:effectLst/>
                          <a:latin typeface="微軟正黑體" panose="020B0604030504040204" pitchFamily="34" charset="-120"/>
                          <a:ea typeface="微軟正黑體" panose="020B0604030504040204" pitchFamily="34" charset="-120"/>
                        </a:rPr>
                        <a:t>4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條所定之委外注意事項，檢視現行委外作業之適法性，如有須調整者，建議透過專案管理或變更契約等方式辦理。</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503888">
                <a:tc>
                  <a:txBody>
                    <a:bodyPr/>
                    <a:lstStyle/>
                    <a:p>
                      <a:pPr marL="310515" indent="-292735">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6.3.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受託者是否必須通過第三方驗證</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第三方驗證之範圍？</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marR="31115" indent="-6350" algn="just">
                        <a:lnSpc>
                          <a:spcPct val="109000"/>
                        </a:lnSpc>
                        <a:spcAft>
                          <a:spcPts val="120"/>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機關委外辦理資通業務時，應要求受託者具備完善的資通安全管理措施，或通過第三方驗證，故機關可評估委託規模、內容及委託標的之防護需求等級等因素，綜整考量後適當擇一要求受託方應具備之資安管控措施或要求通過第三方驗證。</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p>
                      <a:pPr marL="6350" indent="-6350">
                        <a:lnSpc>
                          <a:spcPct val="107000"/>
                        </a:lnSpc>
                        <a:spcAft>
                          <a:spcPts val="5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（詳參施行細則第 </a:t>
                      </a:r>
                      <a:r>
                        <a:rPr lang="en-US" sz="1600" kern="100" dirty="0">
                          <a:solidFill>
                            <a:srgbClr val="000000"/>
                          </a:solidFill>
                          <a:effectLst/>
                          <a:latin typeface="微軟正黑體" panose="020B0604030504040204" pitchFamily="34" charset="-120"/>
                          <a:ea typeface="微軟正黑體" panose="020B0604030504040204" pitchFamily="34" charset="-120"/>
                        </a:rPr>
                        <a:t>4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項第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款）。</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6350"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另第三方驗證之範圍，係指受託者辦理業務之相關程序、人員、設備及環境。</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643512"/>
                  </a:ext>
                </a:extLst>
              </a:tr>
              <a:tr h="279880">
                <a:tc>
                  <a:txBody>
                    <a:bodyPr/>
                    <a:lstStyle/>
                    <a:p>
                      <a:pPr marL="310515"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6.4.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何謂完善的資通安全管理措施？</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indent="-6350">
                        <a:lnSpc>
                          <a:spcPct val="111000"/>
                        </a:lnSpc>
                        <a:spcAft>
                          <a:spcPts val="110"/>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除遵行機關自定之資通安全防護及控制措施所要求之項目外，機關得依委託之項目個案判斷，並可於採購、委外招標時，納入相關需求並列為評分項目。例如：</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342900" lvl="0" indent="-342900" fontAlgn="base">
                        <a:lnSpc>
                          <a:spcPct val="116000"/>
                        </a:lnSpc>
                        <a:spcAft>
                          <a:spcPts val="35"/>
                        </a:spcAft>
                        <a:buClr>
                          <a:srgbClr val="000000"/>
                        </a:buClr>
                        <a:buSzPts val="1200"/>
                        <a:buFont typeface="+mj-lt"/>
                        <a:buAutoNum type="arabicPeriod"/>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應用系統委外開發：可考慮廠商的開發環境是否安全，程式的測試資料是否合宜等。</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07000"/>
                        </a:lnSpc>
                        <a:spcAft>
                          <a:spcPts val="165"/>
                        </a:spcAft>
                        <a:buClr>
                          <a:srgbClr val="000000"/>
                        </a:buClr>
                        <a:buSzPts val="1200"/>
                        <a:buFont typeface="+mj-lt"/>
                        <a:buAutoNum type="arabicPeriod"/>
                      </a:pP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SOC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監控委外：可考量蒐集的資料是否做好相當之管理及防護。</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509165"/>
                  </a:ext>
                </a:extLst>
              </a:tr>
              <a:tr h="139192">
                <a:tc>
                  <a:txBody>
                    <a:bodyPr/>
                    <a:lstStyle/>
                    <a:p>
                      <a:pPr marL="310515"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6.5.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如何判斷廠商之資通安全管理措施是否</a:t>
                      </a:r>
                      <a:r>
                        <a:rPr lang="zh-TW" sz="1600" kern="10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完善</a:t>
                      </a:r>
                      <a:r>
                        <a:rPr lang="zh-TW" sz="1600" kern="10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？由誰來判斷（是採購單位、業務單位、資訊單位還是稽核單位）？</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marR="31115" indent="-6350" algn="just">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廠商的管理措施是否</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完善</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，係視機關委外業務之防護需求及等級而定。機關可在招標文件中述明，以作為選商的評判依據。另外，前述防護需求所需之</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完善</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管理措施，建議可參考資訊安全管理系統國家標準 </a:t>
                      </a:r>
                      <a:r>
                        <a:rPr lang="en-US" sz="1600" kern="100" dirty="0">
                          <a:solidFill>
                            <a:srgbClr val="000000"/>
                          </a:solidFill>
                          <a:effectLst/>
                          <a:latin typeface="微軟正黑體" panose="020B0604030504040204" pitchFamily="34" charset="-120"/>
                          <a:ea typeface="微軟正黑體" panose="020B0604030504040204" pitchFamily="34" charset="-120"/>
                        </a:rPr>
                        <a:t>CNS 27001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或 </a:t>
                      </a:r>
                      <a:r>
                        <a:rPr lang="en-US" sz="1600" kern="100" dirty="0">
                          <a:solidFill>
                            <a:srgbClr val="000000"/>
                          </a:solidFill>
                          <a:effectLst/>
                          <a:latin typeface="微軟正黑體" panose="020B0604030504040204" pitchFamily="34" charset="-120"/>
                          <a:ea typeface="微軟正黑體" panose="020B0604030504040204" pitchFamily="34" charset="-120"/>
                        </a:rPr>
                        <a:t>ISO 27001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之管理要求及相關資安法規之要求據以審視之；至於機關內部之單位權責分工議題，原則尊重各機關之內部行政作業與文化而定，但考量本項工作仍需仰賴資安專業，建議機關之資訊單位及資安專職人力應統籌扮演跨單位統籌及規劃之角色。</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535746"/>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220317" y="285573"/>
            <a:ext cx="543944" cy="3047580"/>
            <a:chOff x="182199" y="2697718"/>
            <a:chExt cx="543944" cy="3827264"/>
          </a:xfrm>
        </p:grpSpPr>
        <p:sp>
          <p:nvSpPr>
            <p:cNvPr id="5" name="Freeform 9">
              <a:extLst>
                <a:ext uri="{FF2B5EF4-FFF2-40B4-BE49-F238E27FC236}">
                  <a16:creationId xmlns:a16="http://schemas.microsoft.com/office/drawing/2014/main" id="{977CE111-6D40-79DB-D68F-B564A2BE2D11}"/>
                </a:ext>
              </a:extLst>
            </p:cNvPr>
            <p:cNvSpPr/>
            <p:nvPr/>
          </p:nvSpPr>
          <p:spPr>
            <a:xfrm rot="5400000">
              <a:off x="-1459461" y="4339378"/>
              <a:ext cx="3827264"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sz="1688"/>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3594610"/>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6.</a:t>
              </a:r>
              <a:r>
                <a:rPr lang="zh-TW" altLang="zh-TW" sz="1800" b="1"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受託者之選任及監督</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501419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latin typeface="微軟正黑體" panose="020B0604030504040204" pitchFamily="34" charset="-120"/>
                <a:ea typeface="微軟正黑體" panose="020B0604030504040204" pitchFamily="34" charset="-120"/>
              </a:rPr>
              <a:t>23</a:t>
            </a:fld>
            <a:endParaRPr lang="zh-TW" altLang="en-US" dirty="0">
              <a:latin typeface="微軟正黑體" panose="020B0604030504040204" pitchFamily="34" charset="-120"/>
              <a:ea typeface="微軟正黑體" panose="020B0604030504040204" pitchFamily="34" charset="-120"/>
            </a:endParaRPr>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116546871"/>
              </p:ext>
            </p:extLst>
          </p:nvPr>
        </p:nvGraphicFramePr>
        <p:xfrm>
          <a:off x="1040060" y="387265"/>
          <a:ext cx="10918140" cy="6241598"/>
        </p:xfrm>
        <a:graphic>
          <a:graphicData uri="http://schemas.openxmlformats.org/drawingml/2006/table">
            <a:tbl>
              <a:tblPr firstRow="1" firstCol="1" bandRow="1">
                <a:tableStyleId>{2D5ABB26-0587-4C30-8999-92F81FD0307C}</a:tableStyleId>
              </a:tblPr>
              <a:tblGrid>
                <a:gridCol w="3979615">
                  <a:extLst>
                    <a:ext uri="{9D8B030D-6E8A-4147-A177-3AD203B41FA5}">
                      <a16:colId xmlns:a16="http://schemas.microsoft.com/office/drawing/2014/main" val="2525455507"/>
                    </a:ext>
                  </a:extLst>
                </a:gridCol>
                <a:gridCol w="6938525">
                  <a:extLst>
                    <a:ext uri="{9D8B030D-6E8A-4147-A177-3AD203B41FA5}">
                      <a16:colId xmlns:a16="http://schemas.microsoft.com/office/drawing/2014/main" val="2067634182"/>
                    </a:ext>
                  </a:extLst>
                </a:gridCol>
              </a:tblGrid>
              <a:tr h="355845">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26035" marR="39370" indent="-26035" algn="l">
                        <a:lnSpc>
                          <a:spcPct val="107000"/>
                        </a:lnSpc>
                        <a:spcAft>
                          <a:spcPts val="165"/>
                        </a:spcAft>
                      </a:pPr>
                      <a:r>
                        <a:rPr lang="en-US" sz="1600" kern="100" dirty="0">
                          <a:solidFill>
                            <a:srgbClr val="000000"/>
                          </a:solidFill>
                          <a:effectLst/>
                          <a:latin typeface="微軟正黑體" panose="020B0604030504040204" pitchFamily="34" charset="-120"/>
                          <a:ea typeface="微軟正黑體" panose="020B0604030504040204" pitchFamily="34" charset="-120"/>
                        </a:rPr>
                        <a:t>6.6. </a:t>
                      </a: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若廠商通過第三方驗證，如何判斷辦理受託業務之相關程序及環境有無含括</a:t>
                      </a:r>
                      <a:r>
                        <a:rPr lang="zh-TW" altLang="zh-TW" sz="1600" kern="100" dirty="0">
                          <a:solidFill>
                            <a:srgbClr val="000000"/>
                          </a:solidFill>
                          <a:effectLst/>
                          <a:latin typeface="微軟正黑體" panose="020B0604030504040204" pitchFamily="34" charset="-120"/>
                          <a:ea typeface="微軟正黑體" panose="020B0604030504040204" pitchFamily="34" charset="-120"/>
                          <a:cs typeface="+mn-cs"/>
                        </a:rPr>
                        <a:t>在驗證範圍？ </a:t>
                      </a:r>
                      <a:endParaRPr lang="zh-TW" altLang="en-US" sz="1600" kern="100" dirty="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marR="30480" indent="-6350" algn="just">
                        <a:lnSpc>
                          <a:spcPct val="107000"/>
                        </a:lnSpc>
                        <a:spcAft>
                          <a:spcPts val="165"/>
                        </a:spcAft>
                      </a:pPr>
                      <a:r>
                        <a:rPr lang="zh-TW" altLang="en-US"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建議先查明廠商通過之第三方驗證範圍（包含人員、資安管理作業程序、資通系統、實體環境）是否已涵蓋貴機關委外之業務，另外以稽核方式確認受託業務之執行情形，確認前述第三方驗證通過及維運狀況。另外建議委託機關應先於招標文件敘明委託業務須通過第三方驗證及接受查核之要求，避免履約爭議。 </a:t>
                      </a:r>
                      <a:endParaRPr lang="zh-TW" altLang="en-US" sz="1600" kern="100" dirty="0">
                        <a:solidFill>
                          <a:schemeClr val="tx1"/>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84926">
                <a:tc>
                  <a:txBody>
                    <a:bodyPr/>
                    <a:lstStyle/>
                    <a:p>
                      <a:pPr marL="314960"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6.7.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客製資通系統開發，是否須第三方安全性檢測？</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4445" indent="-6350">
                        <a:lnSpc>
                          <a:spcPct val="107000"/>
                        </a:lnSpc>
                        <a:spcAft>
                          <a:spcPts val="165"/>
                        </a:spcAft>
                      </a:pP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委外開發之資通系統如屬委託機關之核心資通系統，或委託案件金額在一千萬元以上，委託機關應自行或另行委託第三方進行安全性檢測。</a:t>
                      </a:r>
                      <a:r>
                        <a:rPr lang="zh-TW" sz="1600" kern="100" dirty="0">
                          <a:solidFill>
                            <a:schemeClr val="tx1"/>
                          </a:solidFill>
                          <a:effectLst/>
                          <a:latin typeface="微軟正黑體" panose="020B0604030504040204" pitchFamily="34" charset="-120"/>
                          <a:ea typeface="微軟正黑體" panose="020B0604030504040204" pitchFamily="34" charset="-12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503888">
                <a:tc>
                  <a:txBody>
                    <a:bodyPr/>
                    <a:lstStyle/>
                    <a:p>
                      <a:pPr marL="314960"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6.8.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第三方安全性檢測包含那些事項？</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4445" indent="-6350">
                        <a:lnSpc>
                          <a:spcPct val="111000"/>
                        </a:lnSpc>
                        <a:spcAft>
                          <a:spcPts val="165"/>
                        </a:spcAft>
                      </a:pP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第三方安全性檢測建議包含弱點掃描、滲透測試等，源碼掃描可視系統重要性及經費資源額外辦理。</a:t>
                      </a:r>
                      <a:r>
                        <a:rPr lang="zh-TW" sz="1600" kern="100" dirty="0">
                          <a:solidFill>
                            <a:schemeClr val="tx1"/>
                          </a:solidFill>
                          <a:effectLst/>
                          <a:latin typeface="微軟正黑體" panose="020B0604030504040204" pitchFamily="34" charset="-120"/>
                          <a:ea typeface="微軟正黑體" panose="020B0604030504040204" pitchFamily="34" charset="-120"/>
                        </a:rPr>
                        <a:t> </a:t>
                      </a:r>
                    </a:p>
                    <a:p>
                      <a:pPr marL="4445" indent="-6350">
                        <a:lnSpc>
                          <a:spcPct val="107000"/>
                        </a:lnSpc>
                        <a:spcAft>
                          <a:spcPts val="165"/>
                        </a:spcAft>
                      </a:pP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另依資通安全責任等級分級辦法附表十資通系統防護基準中，針對系統與服務獲得之構面，要求系統防護需求分級為「高」之系統，須執行源碼掃描、滲透測試及弱點掃描。</a:t>
                      </a:r>
                      <a:r>
                        <a:rPr lang="zh-TW" sz="1600" kern="100" dirty="0">
                          <a:solidFill>
                            <a:schemeClr val="tx1"/>
                          </a:solidFill>
                          <a:effectLst/>
                          <a:latin typeface="微軟正黑體" panose="020B0604030504040204" pitchFamily="34" charset="-120"/>
                          <a:ea typeface="微軟正黑體" panose="020B0604030504040204" pitchFamily="34" charset="-12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643512"/>
                  </a:ext>
                </a:extLst>
              </a:tr>
              <a:tr h="279880">
                <a:tc>
                  <a:txBody>
                    <a:bodyPr/>
                    <a:lstStyle/>
                    <a:p>
                      <a:pPr marL="314960"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6.9.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若單純採購套裝軟體或硬體，採購、安裝都依機關所訂程序，且安裝僅於機關環境，此情形受託者辦理受託業務之相關程序及環境都在機關內，是否就無須要求廠商要具備完善之資通安全管理措施或通過第三方驗證？</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2000"/>
                        </a:lnSpc>
                        <a:spcAft>
                          <a:spcPts val="16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如受託者辦理受託業務之相關程序及環境都在機關內，廠商應無第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4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1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款須具備完善之資通安全管理措施或通過第三方驗證的議題。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惟採購套裝軟體或硬體，機關及委託執行業務廠商應檢視並評估相關產品供應程序有無潛在風險，進而採取必要之防護機制，以降低潛在的資安威脅及弱點。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509165"/>
                  </a:ext>
                </a:extLst>
              </a:tr>
              <a:tr h="139192">
                <a:tc>
                  <a:txBody>
                    <a:bodyPr/>
                    <a:lstStyle/>
                    <a:p>
                      <a:pPr marL="384810" indent="-362585" algn="just">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6.10.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請問資通安全管理法施行細則第 </a:t>
                      </a:r>
                      <a:r>
                        <a:rPr lang="en-US" sz="1600" b="1" kern="100">
                          <a:solidFill>
                            <a:srgbClr val="FF0000"/>
                          </a:solidFill>
                          <a:effectLst/>
                          <a:latin typeface="微軟正黑體" panose="020B0604030504040204" pitchFamily="34" charset="-120"/>
                          <a:ea typeface="微軟正黑體" panose="020B0604030504040204" pitchFamily="34" charset="-120"/>
                        </a:rPr>
                        <a:t>4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b="1" kern="100">
                          <a:solidFill>
                            <a:srgbClr val="000000"/>
                          </a:solidFill>
                          <a:effectLst/>
                          <a:latin typeface="微軟正黑體" panose="020B0604030504040204" pitchFamily="34" charset="-120"/>
                          <a:ea typeface="微軟正黑體" panose="020B0604030504040204" pitchFamily="34" charset="-120"/>
                        </a:rPr>
                        <a:t>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項第 </a:t>
                      </a:r>
                      <a:r>
                        <a:rPr lang="en-US" sz="1600" b="1" kern="100">
                          <a:solidFill>
                            <a:srgbClr val="000000"/>
                          </a:solidFill>
                          <a:effectLst/>
                          <a:latin typeface="微軟正黑體" panose="020B0604030504040204" pitchFamily="34" charset="-120"/>
                          <a:ea typeface="微軟正黑體" panose="020B0604030504040204" pitchFamily="34" charset="-120"/>
                        </a:rPr>
                        <a:t>5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款之規定，其委託金額達新臺幣一千萬元以上者，是僅有硬體設備，亦或涵蓋軟、硬體及人力？</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413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444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受託業務包括客製化資通系統開發者之委託金額達一千萬元以上者，係指該採購案之採購金額，並未再區分軟硬體或服務之金額。</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413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7535746"/>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latin typeface="微軟正黑體" panose="020B0604030504040204" pitchFamily="34" charset="-120"/>
                <a:ea typeface="微軟正黑體" panose="020B0604030504040204" pitchFamily="34" charset="-120"/>
              </a:endParaRPr>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latin typeface="微軟正黑體" panose="020B0604030504040204" pitchFamily="34" charset="-120"/>
                <a:ea typeface="微軟正黑體" panose="020B0604030504040204" pitchFamily="34" charset="-120"/>
              </a:endParaRPr>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latin typeface="微軟正黑體" panose="020B0604030504040204" pitchFamily="34" charset="-120"/>
                <a:ea typeface="微軟正黑體" panose="020B0604030504040204" pitchFamily="34" charset="-120"/>
              </a:endParaRPr>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latin typeface="微軟正黑體" panose="020B0604030504040204" pitchFamily="34" charset="-120"/>
                <a:ea typeface="微軟正黑體" panose="020B0604030504040204" pitchFamily="34" charset="-120"/>
              </a:endParaRPr>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220317" y="285573"/>
            <a:ext cx="543944" cy="3047580"/>
            <a:chOff x="182199" y="2697718"/>
            <a:chExt cx="543944" cy="3827264"/>
          </a:xfrm>
        </p:grpSpPr>
        <p:sp>
          <p:nvSpPr>
            <p:cNvPr id="5" name="Freeform 9">
              <a:extLst>
                <a:ext uri="{FF2B5EF4-FFF2-40B4-BE49-F238E27FC236}">
                  <a16:creationId xmlns:a16="http://schemas.microsoft.com/office/drawing/2014/main" id="{977CE111-6D40-79DB-D68F-B564A2BE2D11}"/>
                </a:ext>
              </a:extLst>
            </p:cNvPr>
            <p:cNvSpPr/>
            <p:nvPr/>
          </p:nvSpPr>
          <p:spPr>
            <a:xfrm rot="5400000">
              <a:off x="-1459461" y="4339378"/>
              <a:ext cx="3827264"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latin typeface="微軟正黑體" panose="020B0604030504040204" pitchFamily="34" charset="-120"/>
                <a:ea typeface="微軟正黑體" panose="020B0604030504040204" pitchFamily="34" charset="-120"/>
              </a:endParaRPr>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3594610"/>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6.</a:t>
              </a:r>
              <a:r>
                <a:rPr lang="zh-TW" altLang="zh-TW" sz="1800" b="1"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受託者之選任及監督</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193514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a:xfrm>
            <a:off x="11439525" y="6468303"/>
            <a:ext cx="553692" cy="365125"/>
          </a:xfrm>
        </p:spPr>
        <p:txBody>
          <a:bodyPr/>
          <a:lstStyle/>
          <a:p>
            <a:pPr rtl="0"/>
            <a:fld id="{401CF334-2D5C-4859-84A6-CA7E6E43FAEB}" type="slidenum">
              <a:rPr lang="en-US" altLang="zh-TW" smtClean="0"/>
              <a:t>24</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2278964232"/>
              </p:ext>
            </p:extLst>
          </p:nvPr>
        </p:nvGraphicFramePr>
        <p:xfrm>
          <a:off x="1040060" y="387265"/>
          <a:ext cx="10918140" cy="5972803"/>
        </p:xfrm>
        <a:graphic>
          <a:graphicData uri="http://schemas.openxmlformats.org/drawingml/2006/table">
            <a:tbl>
              <a:tblPr firstRow="1" firstCol="1" bandRow="1">
                <a:tableStyleId>{2D5ABB26-0587-4C30-8999-92F81FD0307C}</a:tableStyleId>
              </a:tblPr>
              <a:tblGrid>
                <a:gridCol w="3979615">
                  <a:extLst>
                    <a:ext uri="{9D8B030D-6E8A-4147-A177-3AD203B41FA5}">
                      <a16:colId xmlns:a16="http://schemas.microsoft.com/office/drawing/2014/main" val="2525455507"/>
                    </a:ext>
                  </a:extLst>
                </a:gridCol>
                <a:gridCol w="6938525">
                  <a:extLst>
                    <a:ext uri="{9D8B030D-6E8A-4147-A177-3AD203B41FA5}">
                      <a16:colId xmlns:a16="http://schemas.microsoft.com/office/drawing/2014/main" val="2067634182"/>
                    </a:ext>
                  </a:extLst>
                </a:gridCol>
              </a:tblGrid>
              <a:tr h="355845">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00990" marR="39370" indent="-292735" algn="just">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7.1.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資安事件通報及應變辦法第 </a:t>
                      </a:r>
                      <a:r>
                        <a:rPr lang="en-US" sz="1600" b="1" kern="100" dirty="0">
                          <a:solidFill>
                            <a:srgbClr val="FF0000"/>
                          </a:solidFill>
                          <a:effectLst/>
                          <a:latin typeface="微軟正黑體" panose="020B0604030504040204" pitchFamily="34" charset="-120"/>
                          <a:ea typeface="微軟正黑體" panose="020B0604030504040204" pitchFamily="34" charset="-120"/>
                        </a:rPr>
                        <a:t>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b="1" kern="100" dirty="0">
                          <a:solidFill>
                            <a:srgbClr val="FF0000"/>
                          </a:solidFill>
                          <a:effectLst/>
                          <a:latin typeface="微軟正黑體" panose="020B0604030504040204" pitchFamily="34" charset="-120"/>
                          <a:ea typeface="微軟正黑體" panose="020B0604030504040204" pitchFamily="34" charset="-120"/>
                        </a:rPr>
                        <a:t>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項中，如影響系統可用性是非外力（非機關外的駭客）造成的，是不是要通報？（例如 </a:t>
                      </a:r>
                      <a:r>
                        <a:rPr lang="en-US" sz="1600" b="1" kern="100" dirty="0">
                          <a:solidFill>
                            <a:srgbClr val="000000"/>
                          </a:solidFill>
                          <a:effectLst/>
                          <a:latin typeface="微軟正黑體" panose="020B0604030504040204" pitchFamily="34" charset="-120"/>
                          <a:ea typeface="微軟正黑體" panose="020B0604030504040204" pitchFamily="34" charset="-120"/>
                        </a:rPr>
                        <a:t>UPS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造成的中斷）</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不論是否屬機關內外因素導致，均須通報。</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84926">
                <a:tc>
                  <a:txBody>
                    <a:bodyPr/>
                    <a:lstStyle/>
                    <a:p>
                      <a:pPr marL="300990"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7.2. 1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台 </a:t>
                      </a:r>
                      <a:r>
                        <a:rPr lang="en-US" sz="1600" b="1" kern="100">
                          <a:solidFill>
                            <a:srgbClr val="000000"/>
                          </a:solidFill>
                          <a:effectLst/>
                          <a:latin typeface="微軟正黑體" panose="020B0604030504040204" pitchFamily="34" charset="-120"/>
                          <a:ea typeface="微軟正黑體" panose="020B0604030504040204" pitchFamily="34" charset="-120"/>
                        </a:rPr>
                        <a:t>PC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故障，或是 </a:t>
                      </a:r>
                      <a:r>
                        <a:rPr lang="en-US" sz="1600" b="1" kern="100">
                          <a:solidFill>
                            <a:srgbClr val="000000"/>
                          </a:solidFill>
                          <a:effectLst/>
                          <a:latin typeface="微軟正黑體" panose="020B0604030504040204" pitchFamily="34" charset="-120"/>
                          <a:ea typeface="微軟正黑體" panose="020B0604030504040204" pitchFamily="34" charset="-120"/>
                        </a:rPr>
                        <a:t>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個感探器故障，是否要進行通報？</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需視其是否影響核心或非核心業務運作，或造成機關日常作業影響而定，如已造成前述事項之影響，則須通報。</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503888">
                <a:tc>
                  <a:txBody>
                    <a:bodyPr/>
                    <a:lstStyle/>
                    <a:p>
                      <a:pPr marL="300990" indent="-292735">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7.3.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公務機關應如何進行資通安全事件之通報？</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indent="-6350">
                        <a:lnSpc>
                          <a:spcPct val="111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資通安全事件通報及應變辦法第四條第一項之規定：「公務機關知悉資通安全事件後，應於一小時內依主管機關指定之方式及對象，進行資通安全事件之通報。」</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6350"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上述規定提及之「主管機關指定之方式」（參</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行政院 </a:t>
                      </a:r>
                      <a:r>
                        <a:rPr lang="en-US" sz="1600" kern="100" dirty="0">
                          <a:solidFill>
                            <a:schemeClr val="tx1"/>
                          </a:solidFill>
                          <a:effectLst/>
                          <a:latin typeface="微軟正黑體" panose="020B0604030504040204" pitchFamily="34" charset="-120"/>
                          <a:ea typeface="微軟正黑體" panose="020B0604030504040204" pitchFamily="34" charset="-120"/>
                        </a:rPr>
                        <a:t>1</a:t>
                      </a:r>
                      <a:r>
                        <a:rPr lang="en-US" sz="1600" kern="100" dirty="0">
                          <a:solidFill>
                            <a:srgbClr val="000000"/>
                          </a:solidFill>
                          <a:effectLst/>
                          <a:latin typeface="微軟正黑體" panose="020B0604030504040204" pitchFamily="34" charset="-120"/>
                          <a:ea typeface="微軟正黑體" panose="020B0604030504040204" pitchFamily="34" charset="-120"/>
                        </a:rPr>
                        <a:t>09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年 </a:t>
                      </a:r>
                      <a:r>
                        <a:rPr lang="en-US" sz="1600" kern="100" dirty="0">
                          <a:solidFill>
                            <a:srgbClr val="000000"/>
                          </a:solidFill>
                          <a:effectLst/>
                          <a:latin typeface="微軟正黑體" panose="020B0604030504040204" pitchFamily="34" charset="-120"/>
                          <a:ea typeface="微軟正黑體" panose="020B0604030504040204" pitchFamily="34" charset="-120"/>
                        </a:rPr>
                        <a:t>4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16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日院臺護字第 </a:t>
                      </a:r>
                      <a:r>
                        <a:rPr lang="en-US" sz="1600" kern="100" dirty="0">
                          <a:solidFill>
                            <a:srgbClr val="000000"/>
                          </a:solidFill>
                          <a:effectLst/>
                          <a:latin typeface="微軟正黑體" panose="020B0604030504040204" pitchFamily="34" charset="-120"/>
                          <a:ea typeface="微軟正黑體" panose="020B0604030504040204" pitchFamily="34" charset="-120"/>
                        </a:rPr>
                        <a:t>1090170228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號函），即利用國家資通安全通報應變網站（</a:t>
                      </a:r>
                      <a:r>
                        <a:rPr lang="en-US" sz="1600" kern="100" dirty="0">
                          <a:solidFill>
                            <a:srgbClr val="000000"/>
                          </a:solidFill>
                          <a:effectLst/>
                          <a:latin typeface="微軟正黑體" panose="020B0604030504040204" pitchFamily="34" charset="-120"/>
                          <a:ea typeface="微軟正黑體" panose="020B0604030504040204" pitchFamily="34" charset="-120"/>
                        </a:rPr>
                        <a:t>https://www.ncert.nat.gov.tw</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）辦理通報業務，相關網站使用問題，請參考該網站之「通報網站常見問題集」等說明文件。</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643512"/>
                  </a:ext>
                </a:extLst>
              </a:tr>
              <a:tr h="279880">
                <a:tc>
                  <a:txBody>
                    <a:bodyPr/>
                    <a:lstStyle/>
                    <a:p>
                      <a:pPr marL="300990" indent="-292735">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7.4.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直轄市山地原住民區公所及其區民代表會是否須配合上級或監督機關執行演練作業？</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0"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是的，資通安全事件通報及應變辦法第八條第一項之規定：「總統府與中央一級機關之直屬機關及直轄市、縣（市）政府，對於其自身、所屬或監督之公務機關、所轄鄉（鎮、市）、直轄市山地原住民區公所與其所屬或監督之公務機關及前開鄉（鎮、市）、直轄市山地原住民區民代表會，應規劃及辦理資通安全演練作業，並於完成後一個月內，將執行情形及成果報告送交主管機關」</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即直轄市山地原住民區公所及直轄市山地原住民區民代表會須配合所在地直轄市政府執行演練作業，例如臺中市和平區民代表會應配合臺中市政府執行演練作業。</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509165"/>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220317" y="285573"/>
            <a:ext cx="543944" cy="3047580"/>
            <a:chOff x="182199" y="2697718"/>
            <a:chExt cx="543944" cy="3827264"/>
          </a:xfrm>
        </p:grpSpPr>
        <p:sp>
          <p:nvSpPr>
            <p:cNvPr id="5" name="Freeform 9">
              <a:extLst>
                <a:ext uri="{FF2B5EF4-FFF2-40B4-BE49-F238E27FC236}">
                  <a16:creationId xmlns:a16="http://schemas.microsoft.com/office/drawing/2014/main" id="{977CE111-6D40-79DB-D68F-B564A2BE2D11}"/>
                </a:ext>
              </a:extLst>
            </p:cNvPr>
            <p:cNvSpPr/>
            <p:nvPr/>
          </p:nvSpPr>
          <p:spPr>
            <a:xfrm rot="5400000">
              <a:off x="-1459461" y="4339378"/>
              <a:ext cx="3827264"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3594610"/>
            </a:xfrm>
            <a:prstGeom prst="rect">
              <a:avLst/>
            </a:prstGeom>
            <a:noFill/>
          </p:spPr>
          <p:txBody>
            <a:bodyPr wrap="square">
              <a:spAutoFit/>
            </a:bodyPr>
            <a:lstStyle/>
            <a:p>
              <a:r>
                <a:rPr lang="en-US" altLang="zh-TW" dirty="0">
                  <a:latin typeface="微軟正黑體" panose="020B0604030504040204" pitchFamily="34" charset="-120"/>
                  <a:ea typeface="微軟正黑體" panose="020B0604030504040204" pitchFamily="34" charset="-120"/>
                </a:rPr>
                <a:t>7.</a:t>
              </a:r>
              <a:r>
                <a:rPr lang="zh-TW" altLang="en-US" b="1" dirty="0">
                  <a:latin typeface="微軟正黑體" panose="020B0604030504040204" pitchFamily="34" charset="-120"/>
                  <a:ea typeface="微軟正黑體" panose="020B0604030504040204" pitchFamily="34" charset="-120"/>
                </a:rPr>
                <a:t>資安</a:t>
              </a:r>
              <a:r>
                <a:rPr lang="zh-TW" altLang="zh-TW" sz="1800" b="1"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事件通報及應變</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296686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25</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19358" y="829623"/>
          <a:ext cx="10918140" cy="2895845"/>
        </p:xfrm>
        <a:graphic>
          <a:graphicData uri="http://schemas.openxmlformats.org/drawingml/2006/table">
            <a:tbl>
              <a:tblPr firstRow="1" firstCol="1" bandRow="1">
                <a:tableStyleId>{2D5ABB26-0587-4C30-8999-92F81FD0307C}</a:tableStyleId>
              </a:tblPr>
              <a:tblGrid>
                <a:gridCol w="3979615">
                  <a:extLst>
                    <a:ext uri="{9D8B030D-6E8A-4147-A177-3AD203B41FA5}">
                      <a16:colId xmlns:a16="http://schemas.microsoft.com/office/drawing/2014/main" val="2525455507"/>
                    </a:ext>
                  </a:extLst>
                </a:gridCol>
                <a:gridCol w="6938525">
                  <a:extLst>
                    <a:ext uri="{9D8B030D-6E8A-4147-A177-3AD203B41FA5}">
                      <a16:colId xmlns:a16="http://schemas.microsoft.com/office/drawing/2014/main" val="2067634182"/>
                    </a:ext>
                  </a:extLst>
                </a:gridCol>
              </a:tblGrid>
              <a:tr h="355845">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282575" indent="-269875">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7.5.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有關資安事件應於 </a:t>
                      </a:r>
                      <a:r>
                        <a:rPr lang="en-US" sz="1600" b="1"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個月內送交調查、處理及改善報告，請問 </a:t>
                      </a:r>
                      <a:r>
                        <a:rPr lang="en-US" sz="1600" b="1"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個月如何計算？</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marR="38100" indent="-6350" algn="just">
                        <a:lnSpc>
                          <a:spcPct val="115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如機關於 </a:t>
                      </a:r>
                      <a:r>
                        <a:rPr lang="en-US" sz="1600" kern="100" dirty="0">
                          <a:solidFill>
                            <a:srgbClr val="000000"/>
                          </a:solidFill>
                          <a:effectLst/>
                          <a:latin typeface="微軟正黑體" panose="020B0604030504040204" pitchFamily="34" charset="-120"/>
                          <a:ea typeface="微軟正黑體" panose="020B0604030504040204" pitchFamily="34" charset="-120"/>
                        </a:rPr>
                        <a:t>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30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日完成損害控制或復原作業，則從 </a:t>
                      </a:r>
                      <a:r>
                        <a:rPr lang="en-US" sz="1600" kern="100" dirty="0">
                          <a:solidFill>
                            <a:srgbClr val="000000"/>
                          </a:solidFill>
                          <a:effectLst/>
                          <a:latin typeface="微軟正黑體" panose="020B0604030504040204" pitchFamily="34" charset="-120"/>
                          <a:ea typeface="微軟正黑體" panose="020B0604030504040204" pitchFamily="34" charset="-120"/>
                        </a:rPr>
                        <a:t>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31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日起算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個月，依行政程序法第 </a:t>
                      </a:r>
                      <a:r>
                        <a:rPr lang="en-US" sz="1600" kern="100" dirty="0">
                          <a:solidFill>
                            <a:srgbClr val="000000"/>
                          </a:solidFill>
                          <a:effectLst/>
                          <a:latin typeface="微軟正黑體" panose="020B0604030504040204" pitchFamily="34" charset="-120"/>
                          <a:ea typeface="微軟正黑體" panose="020B0604030504040204" pitchFamily="34" charset="-120"/>
                        </a:rPr>
                        <a:t>48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kern="100" dirty="0">
                          <a:solidFill>
                            <a:srgbClr val="000000"/>
                          </a:solidFill>
                          <a:effectLst/>
                          <a:latin typeface="微軟正黑體" panose="020B0604030504040204" pitchFamily="34" charset="-120"/>
                          <a:ea typeface="微軟正黑體" panose="020B0604030504040204" pitchFamily="34" charset="-120"/>
                        </a:rPr>
                        <a:t>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項規定至 </a:t>
                      </a:r>
                      <a:r>
                        <a:rPr lang="en-US" sz="1600" kern="100" dirty="0">
                          <a:solidFill>
                            <a:srgbClr val="000000"/>
                          </a:solidFill>
                          <a:effectLst/>
                          <a:latin typeface="微軟正黑體" panose="020B0604030504040204" pitchFamily="34" charset="-120"/>
                          <a:ea typeface="微軟正黑體" panose="020B0604030504040204" pitchFamily="34" charset="-120"/>
                        </a:rPr>
                        <a:t>4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30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日屆滿，若機關於 </a:t>
                      </a:r>
                      <a:r>
                        <a:rPr lang="en-US" sz="1600" kern="100" dirty="0">
                          <a:solidFill>
                            <a:srgbClr val="000000"/>
                          </a:solidFill>
                          <a:effectLst/>
                          <a:latin typeface="微軟正黑體" panose="020B0604030504040204" pitchFamily="34" charset="-120"/>
                          <a:ea typeface="微軟正黑體" panose="020B0604030504040204" pitchFamily="34" charset="-120"/>
                        </a:rPr>
                        <a:t>5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日送交調查、處理及改善報告，即屬逾時。</a:t>
                      </a:r>
                      <a:r>
                        <a:rPr lang="zh-TW" sz="1600" kern="100" dirty="0">
                          <a:solidFill>
                            <a:srgbClr val="000000"/>
                          </a:solidFill>
                          <a:effectLst/>
                          <a:latin typeface="微軟正黑體" panose="020B0604030504040204" pitchFamily="34" charset="-120"/>
                          <a:ea typeface="微軟正黑體" panose="020B0604030504040204" pitchFamily="34" charset="-120"/>
                        </a:rPr>
                        <a:t> </a:t>
                      </a:r>
                    </a:p>
                    <a:p>
                      <a:pPr marL="635" marR="31115" indent="-6350" algn="just">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如機關於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30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日完成損害控制或復原作業，則從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31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日起算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個月，依行政程序法第 </a:t>
                      </a:r>
                      <a:r>
                        <a:rPr lang="en-US" sz="1600" kern="100" dirty="0">
                          <a:solidFill>
                            <a:srgbClr val="000000"/>
                          </a:solidFill>
                          <a:effectLst/>
                          <a:latin typeface="微軟正黑體" panose="020B0604030504040204" pitchFamily="34" charset="-120"/>
                          <a:ea typeface="微軟正黑體" panose="020B0604030504040204" pitchFamily="34" charset="-120"/>
                        </a:rPr>
                        <a:t>48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kern="100" dirty="0">
                          <a:solidFill>
                            <a:srgbClr val="000000"/>
                          </a:solidFill>
                          <a:effectLst/>
                          <a:latin typeface="微軟正黑體" panose="020B0604030504040204" pitchFamily="34" charset="-120"/>
                          <a:ea typeface="微軟正黑體" panose="020B0604030504040204" pitchFamily="34" charset="-120"/>
                        </a:rPr>
                        <a:t>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項至 </a:t>
                      </a:r>
                      <a:r>
                        <a:rPr lang="en-US" sz="1600" kern="100" dirty="0">
                          <a:solidFill>
                            <a:srgbClr val="000000"/>
                          </a:solidFill>
                          <a:effectLst/>
                          <a:latin typeface="微軟正黑體" panose="020B0604030504040204" pitchFamily="34" charset="-120"/>
                          <a:ea typeface="微軟正黑體" panose="020B0604030504040204" pitchFamily="34" charset="-120"/>
                        </a:rPr>
                        <a:t>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28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日或 </a:t>
                      </a:r>
                      <a:r>
                        <a:rPr lang="en-US" sz="1600" kern="100" dirty="0">
                          <a:solidFill>
                            <a:srgbClr val="000000"/>
                          </a:solidFill>
                          <a:effectLst/>
                          <a:latin typeface="微軟正黑體" panose="020B0604030504040204" pitchFamily="34" charset="-120"/>
                          <a:ea typeface="微軟正黑體" panose="020B0604030504040204" pitchFamily="34" charset="-120"/>
                        </a:rPr>
                        <a:t>29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日屆滿，若機關於 </a:t>
                      </a:r>
                      <a:r>
                        <a:rPr lang="en-US" sz="1600" kern="100" dirty="0">
                          <a:solidFill>
                            <a:srgbClr val="000000"/>
                          </a:solidFill>
                          <a:effectLst/>
                          <a:latin typeface="微軟正黑體" panose="020B0604030504040204" pitchFamily="34" charset="-120"/>
                          <a:ea typeface="微軟正黑體" panose="020B0604030504040204" pitchFamily="34" charset="-120"/>
                        </a:rPr>
                        <a:t>3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月 </a:t>
                      </a:r>
                      <a:r>
                        <a:rPr lang="en-US" sz="1600" kern="100" dirty="0">
                          <a:solidFill>
                            <a:srgbClr val="000000"/>
                          </a:solidFill>
                          <a:effectLst/>
                          <a:latin typeface="微軟正黑體" panose="020B0604030504040204" pitchFamily="34" charset="-120"/>
                          <a:ea typeface="微軟正黑體" panose="020B0604030504040204" pitchFamily="34" charset="-120"/>
                        </a:rPr>
                        <a:t>1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日送交調查、處理及改善報告，即屬逾時。</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184926">
                <a:tc>
                  <a:txBody>
                    <a:bodyPr/>
                    <a:lstStyle/>
                    <a:p>
                      <a:pPr marL="283210" marR="40640" indent="-283210" algn="just">
                        <a:lnSpc>
                          <a:spcPct val="118000"/>
                        </a:lnSpc>
                        <a:spcAft>
                          <a:spcPts val="60"/>
                        </a:spcAft>
                      </a:pPr>
                      <a:r>
                        <a:rPr lang="en-US" sz="1600" b="1" kern="100">
                          <a:solidFill>
                            <a:srgbClr val="000000"/>
                          </a:solidFill>
                          <a:effectLst/>
                          <a:latin typeface="微軟正黑體" panose="020B0604030504040204" pitchFamily="34" charset="-120"/>
                          <a:ea typeface="微軟正黑體" panose="020B0604030504040204" pitchFamily="34" charset="-120"/>
                        </a:rPr>
                        <a:t>7.6.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有關應於知悉資通安全事件後，</a:t>
                      </a:r>
                      <a:r>
                        <a:rPr lang="en-US" sz="1600" b="1" kern="100">
                          <a:solidFill>
                            <a:srgbClr val="000000"/>
                          </a:solidFill>
                          <a:effectLst/>
                          <a:latin typeface="微軟正黑體" panose="020B0604030504040204" pitchFamily="34" charset="-120"/>
                          <a:ea typeface="微軟正黑體" panose="020B0604030504040204" pitchFamily="34" charset="-120"/>
                        </a:rPr>
                        <a:t>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小時內進行資安事件通報，請問應如何判斷</a:t>
                      </a:r>
                      <a:endParaRPr lang="zh-TW" sz="1600" kern="100">
                        <a:solidFill>
                          <a:srgbClr val="000000"/>
                        </a:solidFill>
                        <a:effectLst/>
                        <a:latin typeface="微軟正黑體" panose="020B0604030504040204" pitchFamily="34" charset="-120"/>
                        <a:ea typeface="微軟正黑體" panose="020B0604030504040204" pitchFamily="34" charset="-120"/>
                      </a:endParaRPr>
                    </a:p>
                    <a:p>
                      <a:pPr marL="283210"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「知悉」時間？</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67945" marR="2984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當機關發現有導致機關系統、服務或網路狀態之機密性（</a:t>
                      </a:r>
                      <a:r>
                        <a:rPr lang="en-US" sz="1600" kern="100" dirty="0">
                          <a:solidFill>
                            <a:srgbClr val="000000"/>
                          </a:solidFill>
                          <a:effectLst/>
                          <a:latin typeface="微軟正黑體" panose="020B0604030504040204" pitchFamily="34" charset="-120"/>
                          <a:ea typeface="微軟正黑體" panose="020B0604030504040204" pitchFamily="34" charset="-120"/>
                        </a:rPr>
                        <a:t>C</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）、完整性（</a:t>
                      </a:r>
                      <a:r>
                        <a:rPr lang="en-US" sz="1600" kern="100" dirty="0">
                          <a:solidFill>
                            <a:srgbClr val="000000"/>
                          </a:solidFill>
                          <a:effectLst/>
                          <a:latin typeface="微軟正黑體" panose="020B0604030504040204" pitchFamily="34" charset="-120"/>
                          <a:ea typeface="微軟正黑體" panose="020B0604030504040204" pitchFamily="34" charset="-120"/>
                        </a:rPr>
                        <a:t>I</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）或可用性（</a:t>
                      </a:r>
                      <a:r>
                        <a:rPr lang="en-US" sz="1600" kern="100" dirty="0">
                          <a:solidFill>
                            <a:srgbClr val="000000"/>
                          </a:solidFill>
                          <a:effectLst/>
                          <a:latin typeface="微軟正黑體" panose="020B0604030504040204" pitchFamily="34" charset="-120"/>
                          <a:ea typeface="微軟正黑體" panose="020B0604030504040204" pitchFamily="34" charset="-120"/>
                        </a:rPr>
                        <a:t>A</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）受影響，符合資通安全事件通報及應變辦法第 </a:t>
                      </a:r>
                      <a:r>
                        <a:rPr lang="en-US" sz="1600" kern="100" dirty="0">
                          <a:solidFill>
                            <a:srgbClr val="000000"/>
                          </a:solidFill>
                          <a:effectLst/>
                          <a:latin typeface="微軟正黑體" panose="020B0604030504040204" pitchFamily="34" charset="-120"/>
                          <a:ea typeface="微軟正黑體" panose="020B0604030504040204" pitchFamily="34" charset="-120"/>
                        </a:rPr>
                        <a:t>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條各級資安事件之時間時，即為機關「知悉」資通安全事件之時間。</a:t>
                      </a:r>
                      <a:r>
                        <a:rPr lang="zh-TW" sz="1600" kern="100" dirty="0">
                          <a:solidFill>
                            <a:srgbClr val="000000"/>
                          </a:solidFill>
                          <a:effectLst/>
                          <a:latin typeface="微軟正黑體" panose="020B0604030504040204" pitchFamily="34" charset="-120"/>
                          <a:ea typeface="微軟正黑體" panose="020B0604030504040204" pitchFamily="34" charset="-120"/>
                        </a:rPr>
                        <a:t> </a:t>
                      </a:r>
                    </a:p>
                  </a:txBody>
                  <a:tcPr marL="67945" marR="2984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9" name="群組 8">
            <a:extLst>
              <a:ext uri="{FF2B5EF4-FFF2-40B4-BE49-F238E27FC236}">
                <a16:creationId xmlns:a16="http://schemas.microsoft.com/office/drawing/2014/main" id="{7D3E8442-1D05-FD5B-4839-319CAD7579AA}"/>
              </a:ext>
            </a:extLst>
          </p:cNvPr>
          <p:cNvGrpSpPr/>
          <p:nvPr/>
        </p:nvGrpSpPr>
        <p:grpSpPr>
          <a:xfrm>
            <a:off x="220317" y="285573"/>
            <a:ext cx="543944" cy="3047580"/>
            <a:chOff x="182199" y="2697718"/>
            <a:chExt cx="543944" cy="3827264"/>
          </a:xfrm>
        </p:grpSpPr>
        <p:sp>
          <p:nvSpPr>
            <p:cNvPr id="10" name="Freeform 9">
              <a:extLst>
                <a:ext uri="{FF2B5EF4-FFF2-40B4-BE49-F238E27FC236}">
                  <a16:creationId xmlns:a16="http://schemas.microsoft.com/office/drawing/2014/main" id="{6013EAED-B276-EACA-5A10-3A56C1586477}"/>
                </a:ext>
              </a:extLst>
            </p:cNvPr>
            <p:cNvSpPr/>
            <p:nvPr/>
          </p:nvSpPr>
          <p:spPr>
            <a:xfrm rot="5400000">
              <a:off x="-1459461" y="4339378"/>
              <a:ext cx="3827264"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12" name="文字方塊 11">
              <a:extLst>
                <a:ext uri="{FF2B5EF4-FFF2-40B4-BE49-F238E27FC236}">
                  <a16:creationId xmlns:a16="http://schemas.microsoft.com/office/drawing/2014/main" id="{5F85E8F6-DB47-E519-D744-C9861AEDE985}"/>
                </a:ext>
              </a:extLst>
            </p:cNvPr>
            <p:cNvSpPr txBox="1"/>
            <p:nvPr/>
          </p:nvSpPr>
          <p:spPr>
            <a:xfrm>
              <a:off x="261306" y="2789334"/>
              <a:ext cx="435769" cy="3594610"/>
            </a:xfrm>
            <a:prstGeom prst="rect">
              <a:avLst/>
            </a:prstGeom>
            <a:noFill/>
          </p:spPr>
          <p:txBody>
            <a:bodyPr wrap="square">
              <a:spAutoFit/>
            </a:bodyPr>
            <a:lstStyle/>
            <a:p>
              <a:r>
                <a:rPr lang="en-US" altLang="zh-TW" dirty="0">
                  <a:latin typeface="微軟正黑體" panose="020B0604030504040204" pitchFamily="34" charset="-120"/>
                  <a:ea typeface="微軟正黑體" panose="020B0604030504040204" pitchFamily="34" charset="-120"/>
                </a:rPr>
                <a:t>7.</a:t>
              </a:r>
              <a:r>
                <a:rPr lang="zh-TW" altLang="en-US" b="1" dirty="0">
                  <a:latin typeface="微軟正黑體" panose="020B0604030504040204" pitchFamily="34" charset="-120"/>
                  <a:ea typeface="微軟正黑體" panose="020B0604030504040204" pitchFamily="34" charset="-120"/>
                </a:rPr>
                <a:t>資安</a:t>
              </a:r>
              <a:r>
                <a:rPr lang="zh-TW" altLang="zh-TW" sz="1800" b="1"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事件通報及應變</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50756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26</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2836172303"/>
              </p:ext>
            </p:extLst>
          </p:nvPr>
        </p:nvGraphicFramePr>
        <p:xfrm>
          <a:off x="1040060" y="387265"/>
          <a:ext cx="10918140" cy="5926936"/>
        </p:xfrm>
        <a:graphic>
          <a:graphicData uri="http://schemas.openxmlformats.org/drawingml/2006/table">
            <a:tbl>
              <a:tblPr firstRow="1" firstCol="1" bandRow="1">
                <a:tableStyleId>{2D5ABB26-0587-4C30-8999-92F81FD0307C}</a:tableStyleId>
              </a:tblPr>
              <a:tblGrid>
                <a:gridCol w="3979615">
                  <a:extLst>
                    <a:ext uri="{9D8B030D-6E8A-4147-A177-3AD203B41FA5}">
                      <a16:colId xmlns:a16="http://schemas.microsoft.com/office/drawing/2014/main" val="2525455507"/>
                    </a:ext>
                  </a:extLst>
                </a:gridCol>
                <a:gridCol w="6938525">
                  <a:extLst>
                    <a:ext uri="{9D8B030D-6E8A-4147-A177-3AD203B41FA5}">
                      <a16:colId xmlns:a16="http://schemas.microsoft.com/office/drawing/2014/main" val="2067634182"/>
                    </a:ext>
                  </a:extLst>
                </a:gridCol>
              </a:tblGrid>
              <a:tr h="355845">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13055" indent="-29083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8.1.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資安法施行後，如執行不力公務人員是否會被記過？</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45720"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2860"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機關人員未依資安法、資安法授權訂定之法規或機關內部規範辦理資安事項，經主管機關、上級或監督機關評定績效不良，且疏導無效情節重大者，始可能進行懲處，機關人員如已依規定辦理者，不致受懲。</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45720"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318751">
                <a:tc>
                  <a:txBody>
                    <a:bodyPr/>
                    <a:lstStyle/>
                    <a:p>
                      <a:pPr marL="313055" indent="-29083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8.2.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資通安全和資訊安全的</a:t>
                      </a: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差異為何？</a:t>
                      </a:r>
                      <a:r>
                        <a:rPr lang="zh-TW" sz="1600" b="1" kern="100" dirty="0">
                          <a:solidFill>
                            <a:schemeClr val="tx1"/>
                          </a:solidFill>
                          <a:effectLst/>
                          <a:latin typeface="微軟正黑體" panose="020B0604030504040204" pitchFamily="34" charset="-120"/>
                          <a:ea typeface="微軟正黑體" panose="020B0604030504040204" pitchFamily="34" charset="-120"/>
                        </a:rPr>
                        <a:t> </a:t>
                      </a:r>
                      <a:endParaRPr lang="zh-TW" sz="1600" kern="100" dirty="0">
                        <a:solidFill>
                          <a:schemeClr val="tx1"/>
                        </a:solidFill>
                        <a:effectLst/>
                        <a:latin typeface="微軟正黑體" panose="020B0604030504040204" pitchFamily="34" charset="-120"/>
                        <a:ea typeface="微軟正黑體" panose="020B0604030504040204" pitchFamily="34" charset="-120"/>
                      </a:endParaRPr>
                    </a:p>
                  </a:txBody>
                  <a:tcPr marL="45720"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2860" indent="-6350">
                        <a:lnSpc>
                          <a:spcPct val="107000"/>
                        </a:lnSpc>
                        <a:spcAft>
                          <a:spcPts val="165"/>
                        </a:spcAft>
                      </a:pP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資通安全涵蓋資訊與通信，範圍較資訊廣泛，目前多以資通安全稱之。</a:t>
                      </a:r>
                      <a:r>
                        <a:rPr lang="zh-TW" sz="1600" kern="100">
                          <a:solidFill>
                            <a:srgbClr val="000000"/>
                          </a:solidFill>
                          <a:effectLst/>
                          <a:latin typeface="微軟正黑體" panose="020B0604030504040204" pitchFamily="34" charset="-120"/>
                          <a:ea typeface="微軟正黑體" panose="020B0604030504040204" pitchFamily="34" charset="-120"/>
                        </a:rPr>
                        <a:t> </a:t>
                      </a:r>
                    </a:p>
                  </a:txBody>
                  <a:tcPr marL="45720"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7125035"/>
                  </a:ext>
                </a:extLst>
              </a:tr>
              <a:tr h="503888">
                <a:tc>
                  <a:txBody>
                    <a:bodyPr/>
                    <a:lstStyle/>
                    <a:p>
                      <a:pPr marL="313055" marR="41275" indent="-290830" algn="just">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8.3.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施行細則第 </a:t>
                      </a:r>
                      <a:r>
                        <a:rPr lang="en-US" sz="1600" b="1" kern="100">
                          <a:solidFill>
                            <a:srgbClr val="000000"/>
                          </a:solidFill>
                          <a:effectLst/>
                          <a:latin typeface="微軟正黑體" panose="020B0604030504040204" pitchFamily="34" charset="-120"/>
                          <a:ea typeface="微軟正黑體" panose="020B0604030504040204" pitchFamily="34" charset="-120"/>
                        </a:rPr>
                        <a:t>4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條有關委外辦理資通系統建置或資通服務提供，資通服務提供的定義為何？</a:t>
                      </a:r>
                      <a:r>
                        <a:rPr lang="en-US" sz="1600" b="1" kern="100">
                          <a:solidFill>
                            <a:srgbClr val="000000"/>
                          </a:solidFill>
                          <a:effectLst/>
                          <a:latin typeface="微軟正黑體" panose="020B0604030504040204" pitchFamily="34" charset="-120"/>
                          <a:ea typeface="微軟正黑體" panose="020B0604030504040204" pitchFamily="34" charset="-120"/>
                        </a:rPr>
                        <a:t>PC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維護案是否屬之？須不須有第三方驗證？</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45720"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4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資通服務之定義依母法第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3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條規定，指與資訊之蒐集、控制、傳輸、儲存、流通、刪除、其他處理、使用或分享相關之服務。是以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PC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維護屬資通服務之一種。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施行細則第 </a:t>
                      </a:r>
                      <a:r>
                        <a:rPr lang="en-US"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4 </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條要求應注意受託者「具備完善之資通安全管理措施」或「通過第三方驗證」，通過第三方驗證並不是必要項。 </a:t>
                      </a:r>
                    </a:p>
                  </a:txBody>
                  <a:tcPr marL="45720"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9643512"/>
                  </a:ext>
                </a:extLst>
              </a:tr>
              <a:tr h="793147">
                <a:tc>
                  <a:txBody>
                    <a:bodyPr/>
                    <a:lstStyle/>
                    <a:p>
                      <a:pPr marL="313055" indent="-29083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8.4.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若系統資料含特種個資，該系統防護需求等級是否一定要列為</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高</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？若含一般個資，系統防護需求等級是否一定要列為</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中</a:t>
                      </a:r>
                      <a:r>
                        <a:rPr lang="zh-TW" sz="1600" kern="100" dirty="0">
                          <a:solidFill>
                            <a:srgbClr val="FF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以上？或是依系統所含個資種類、數量等，是否有建議的系統防護需求分級參考？</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45720"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2860" indent="-6350">
                        <a:lnSpc>
                          <a:spcPct val="107000"/>
                        </a:lnSpc>
                        <a:spcAft>
                          <a:spcPts val="165"/>
                        </a:spcAft>
                      </a:pPr>
                      <a:r>
                        <a:rPr lang="zh-TW" sz="1600" kern="100" dirty="0">
                          <a:solidFill>
                            <a:schemeClr val="tx1"/>
                          </a:solidFill>
                          <a:effectLst/>
                          <a:latin typeface="微軟正黑體" panose="020B0604030504040204" pitchFamily="34" charset="-120"/>
                          <a:ea typeface="微軟正黑體" panose="020B0604030504040204" pitchFamily="34" charset="-120"/>
                          <a:cs typeface="標楷體" panose="03000509000000000000" pitchFamily="65" charset="-120"/>
                        </a:rPr>
                        <a:t>各機關應依資通安全責任等級分級辦法附表九資通系統防護需求分級原則，就機關業務屬性、系統特性及資料持有情形等，訂定較客觀及量化之衡量指標，據以一致性評估機關資通系統之防護需求。</a:t>
                      </a:r>
                      <a:r>
                        <a:rPr lang="zh-TW" sz="1600" kern="100" dirty="0">
                          <a:solidFill>
                            <a:schemeClr val="tx1"/>
                          </a:solidFill>
                          <a:effectLst/>
                          <a:latin typeface="微軟正黑體" panose="020B0604030504040204" pitchFamily="34" charset="-120"/>
                          <a:ea typeface="微軟正黑體" panose="020B0604030504040204" pitchFamily="34" charset="-120"/>
                        </a:rPr>
                        <a:t> </a:t>
                      </a:r>
                    </a:p>
                  </a:txBody>
                  <a:tcPr marL="45720"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2509165"/>
                  </a:ext>
                </a:extLst>
              </a:tr>
              <a:tr h="793147">
                <a:tc>
                  <a:txBody>
                    <a:bodyPr/>
                    <a:lstStyle/>
                    <a:p>
                      <a:pPr marL="313055" indent="-290830">
                        <a:lnSpc>
                          <a:spcPct val="107000"/>
                        </a:lnSpc>
                        <a:spcAft>
                          <a:spcPts val="165"/>
                        </a:spcAft>
                      </a:pPr>
                      <a:r>
                        <a:rPr lang="en-US" sz="1600" kern="100">
                          <a:solidFill>
                            <a:srgbClr val="000000"/>
                          </a:solidFill>
                          <a:effectLst/>
                          <a:latin typeface="微軟正黑體" panose="020B0604030504040204" pitchFamily="34" charset="-120"/>
                          <a:ea typeface="微軟正黑體" panose="020B0604030504040204" pitchFamily="34" charset="-120"/>
                        </a:rPr>
                        <a:t>8.5. </a:t>
                      </a:r>
                      <a:r>
                        <a:rPr lang="zh-TW" altLang="en-US"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機關如欲與主管機關進行情資分享，其分享方式為何？</a:t>
                      </a:r>
                      <a:r>
                        <a:rPr lang="zh-TW" altLang="en-US" sz="1600" kern="100">
                          <a:solidFill>
                            <a:srgbClr val="000000"/>
                          </a:solidFill>
                          <a:effectLst/>
                          <a:latin typeface="微軟正黑體" panose="020B0604030504040204" pitchFamily="34" charset="-120"/>
                          <a:ea typeface="微軟正黑體" panose="020B0604030504040204" pitchFamily="34" charset="-120"/>
                        </a:rPr>
                        <a:t> </a:t>
                      </a:r>
                    </a:p>
                  </a:txBody>
                  <a:tcPr marL="45720"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22860" marR="39370" indent="-6350" algn="just">
                        <a:lnSpc>
                          <a:spcPct val="122000"/>
                        </a:lnSpc>
                        <a:spcAft>
                          <a:spcPts val="165"/>
                        </a:spcAft>
                      </a:pP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行政院已於 </a:t>
                      </a:r>
                      <a:r>
                        <a:rPr lang="en-US" sz="1600" kern="100" dirty="0">
                          <a:solidFill>
                            <a:srgbClr val="000000"/>
                          </a:solidFill>
                          <a:effectLst/>
                          <a:latin typeface="微軟正黑體" panose="020B0604030504040204" pitchFamily="34" charset="-120"/>
                          <a:ea typeface="微軟正黑體" panose="020B0604030504040204" pitchFamily="34" charset="-120"/>
                        </a:rPr>
                        <a:t>110 </a:t>
                      </a: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年第 </a:t>
                      </a:r>
                      <a:r>
                        <a:rPr lang="en-US" sz="1600" kern="100" dirty="0">
                          <a:solidFill>
                            <a:srgbClr val="000000"/>
                          </a:solidFill>
                          <a:effectLst/>
                          <a:latin typeface="微軟正黑體" panose="020B0604030504040204" pitchFamily="34" charset="-120"/>
                          <a:ea typeface="微軟正黑體" panose="020B0604030504040204" pitchFamily="34" charset="-120"/>
                        </a:rPr>
                        <a:t>2 </a:t>
                      </a: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季提供線上填報情資功能，供機關運用，機關如欲依資通安全情資分享辦法第 </a:t>
                      </a:r>
                      <a:r>
                        <a:rPr lang="en-US" sz="1600" kern="100" dirty="0">
                          <a:solidFill>
                            <a:srgbClr val="000000"/>
                          </a:solidFill>
                          <a:effectLst/>
                          <a:latin typeface="微軟正黑體" panose="020B0604030504040204" pitchFamily="34" charset="-120"/>
                          <a:ea typeface="微軟正黑體" panose="020B0604030504040204" pitchFamily="34" charset="-120"/>
                        </a:rPr>
                        <a:t>3 </a:t>
                      </a: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條第 </a:t>
                      </a:r>
                      <a:r>
                        <a:rPr lang="en-US" sz="1600" kern="100" dirty="0">
                          <a:solidFill>
                            <a:srgbClr val="000000"/>
                          </a:solidFill>
                          <a:effectLst/>
                          <a:latin typeface="微軟正黑體" panose="020B0604030504040204" pitchFamily="34" charset="-120"/>
                          <a:ea typeface="微軟正黑體" panose="020B0604030504040204" pitchFamily="34" charset="-120"/>
                        </a:rPr>
                        <a:t>3 </a:t>
                      </a: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項進行情資分享，可於資通安全事件通報及應變網站</a:t>
                      </a:r>
                      <a:r>
                        <a:rPr lang="zh-TW" altLang="en-US" sz="1600" kern="100" dirty="0">
                          <a:solidFill>
                            <a:srgbClr val="000000"/>
                          </a:solidFill>
                          <a:effectLst/>
                          <a:latin typeface="微軟正黑體" panose="020B0604030504040204" pitchFamily="34" charset="-120"/>
                          <a:ea typeface="微軟正黑體" panose="020B0604030504040204" pitchFamily="34" charset="-120"/>
                        </a:rPr>
                        <a:t> </a:t>
                      </a:r>
                    </a:p>
                    <a:p>
                      <a:pPr marL="22860" indent="-6350" algn="just">
                        <a:lnSpc>
                          <a:spcPct val="107000"/>
                        </a:lnSpc>
                        <a:spcAft>
                          <a:spcPts val="165"/>
                        </a:spcAft>
                      </a:pP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a:t>
                      </a:r>
                      <a:r>
                        <a:rPr lang="en-US" sz="1600" kern="100" dirty="0">
                          <a:solidFill>
                            <a:srgbClr val="000000"/>
                          </a:solidFill>
                          <a:effectLst/>
                          <a:latin typeface="微軟正黑體" panose="020B0604030504040204" pitchFamily="34" charset="-120"/>
                          <a:ea typeface="微軟正黑體" panose="020B0604030504040204" pitchFamily="34" charset="-120"/>
                        </a:rPr>
                        <a:t>https://www.ncert.nat.gov.tw</a:t>
                      </a:r>
                      <a:r>
                        <a:rPr lang="zh-TW" altLang="en-US"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）以一般機關身分登入後，選擇上方「情資分享功能」填報分享。</a:t>
                      </a:r>
                      <a:r>
                        <a:rPr lang="zh-TW" altLang="en-US" sz="1600" kern="100" dirty="0">
                          <a:solidFill>
                            <a:srgbClr val="000000"/>
                          </a:solidFill>
                          <a:effectLst/>
                          <a:latin typeface="微軟正黑體" panose="020B0604030504040204" pitchFamily="34" charset="-120"/>
                          <a:ea typeface="微軟正黑體" panose="020B0604030504040204" pitchFamily="34" charset="-120"/>
                        </a:rPr>
                        <a:t> </a:t>
                      </a:r>
                    </a:p>
                  </a:txBody>
                  <a:tcPr marL="45720" marR="28575"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2624575"/>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220317" y="285573"/>
            <a:ext cx="543944" cy="1112702"/>
            <a:chOff x="182199" y="2697718"/>
            <a:chExt cx="543944" cy="1397372"/>
          </a:xfrm>
        </p:grpSpPr>
        <p:sp>
          <p:nvSpPr>
            <p:cNvPr id="5" name="Freeform 9">
              <a:extLst>
                <a:ext uri="{FF2B5EF4-FFF2-40B4-BE49-F238E27FC236}">
                  <a16:creationId xmlns:a16="http://schemas.microsoft.com/office/drawing/2014/main" id="{977CE111-6D40-79DB-D68F-B564A2BE2D11}"/>
                </a:ext>
              </a:extLst>
            </p:cNvPr>
            <p:cNvSpPr/>
            <p:nvPr/>
          </p:nvSpPr>
          <p:spPr>
            <a:xfrm rot="5400000">
              <a:off x="-244515" y="3124432"/>
              <a:ext cx="1397372"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dirty="0"/>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1159552"/>
            </a:xfrm>
            <a:prstGeom prst="rect">
              <a:avLst/>
            </a:prstGeom>
            <a:noFill/>
          </p:spPr>
          <p:txBody>
            <a:bodyPr wrap="square">
              <a:spAutoFit/>
            </a:bodyPr>
            <a:lstStyle/>
            <a:p>
              <a:r>
                <a:rPr lang="en-US" altLang="zh-TW" dirty="0">
                  <a:latin typeface="微軟正黑體" panose="020B0604030504040204" pitchFamily="34" charset="-120"/>
                  <a:ea typeface="微軟正黑體" panose="020B0604030504040204" pitchFamily="34" charset="-120"/>
                </a:rPr>
                <a:t>8.</a:t>
              </a:r>
              <a:r>
                <a:rPr lang="zh-TW" altLang="en-US" b="1" dirty="0">
                  <a:latin typeface="微軟正黑體" panose="020B0604030504040204" pitchFamily="34" charset="-120"/>
                  <a:ea typeface="微軟正黑體" panose="020B0604030504040204" pitchFamily="34" charset="-120"/>
                </a:rPr>
                <a:t>其他</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0691964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27</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2524861886"/>
              </p:ext>
            </p:extLst>
          </p:nvPr>
        </p:nvGraphicFramePr>
        <p:xfrm>
          <a:off x="959943" y="672451"/>
          <a:ext cx="10918140" cy="4884856"/>
        </p:xfrm>
        <a:graphic>
          <a:graphicData uri="http://schemas.openxmlformats.org/drawingml/2006/table">
            <a:tbl>
              <a:tblPr firstRow="1" firstCol="1" bandRow="1">
                <a:tableStyleId>{2D5ABB26-0587-4C30-8999-92F81FD0307C}</a:tableStyleId>
              </a:tblPr>
              <a:tblGrid>
                <a:gridCol w="2531815">
                  <a:extLst>
                    <a:ext uri="{9D8B030D-6E8A-4147-A177-3AD203B41FA5}">
                      <a16:colId xmlns:a16="http://schemas.microsoft.com/office/drawing/2014/main" val="2525455507"/>
                    </a:ext>
                  </a:extLst>
                </a:gridCol>
                <a:gridCol w="8386325">
                  <a:extLst>
                    <a:ext uri="{9D8B030D-6E8A-4147-A177-3AD203B41FA5}">
                      <a16:colId xmlns:a16="http://schemas.microsoft.com/office/drawing/2014/main" val="2067634182"/>
                    </a:ext>
                  </a:extLst>
                </a:gridCol>
              </a:tblGrid>
              <a:tr h="355845">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702501">
                <a:tc>
                  <a:txBody>
                    <a:bodyPr/>
                    <a:lstStyle/>
                    <a:p>
                      <a:pPr marL="313055" indent="-290830">
                        <a:lnSpc>
                          <a:spcPct val="107000"/>
                        </a:lnSpc>
                        <a:spcAft>
                          <a:spcPts val="165"/>
                        </a:spcAft>
                      </a:pPr>
                      <a:r>
                        <a:rPr lang="en-US" sz="1600" b="1" kern="100" dirty="0">
                          <a:solidFill>
                            <a:srgbClr val="000000"/>
                          </a:solidFill>
                          <a:effectLst/>
                          <a:latin typeface="微軟正黑體" panose="020B0604030504040204" pitchFamily="34" charset="-120"/>
                          <a:ea typeface="微軟正黑體" panose="020B0604030504040204" pitchFamily="34" charset="-120"/>
                        </a:rPr>
                        <a:t>8.6. </a:t>
                      </a:r>
                      <a:r>
                        <a:rPr lang="zh-TW" sz="1600" kern="100" dirty="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有關「限制使用危害國家資通安全產品」是否會提供相關清單？此外，在未公布清單前是否有相關參考作法？</a:t>
                      </a:r>
                      <a:r>
                        <a:rPr lang="zh-TW" sz="1600" b="1" kern="100" dirty="0">
                          <a:solidFill>
                            <a:srgbClr val="000000"/>
                          </a:solidFill>
                          <a:effectLst/>
                          <a:latin typeface="微軟正黑體" panose="020B0604030504040204" pitchFamily="34" charset="-120"/>
                          <a:ea typeface="微軟正黑體" panose="020B0604030504040204" pitchFamily="34" charset="-120"/>
                        </a:rPr>
                        <a:t> </a:t>
                      </a:r>
                      <a:endParaRPr lang="zh-TW" sz="1600" kern="100" dirty="0">
                        <a:solidFill>
                          <a:srgbClr val="000000"/>
                        </a:solidFill>
                        <a:effectLst/>
                        <a:latin typeface="微軟正黑體" panose="020B0604030504040204" pitchFamily="34" charset="-120"/>
                        <a:ea typeface="微軟正黑體" panose="020B0604030504040204" pitchFamily="34" charset="-120"/>
                      </a:endParaRPr>
                    </a:p>
                  </a:txBody>
                  <a:tcPr marL="45720" marR="28575"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vl="0" fontAlgn="base"/>
                      <a:r>
                        <a:rPr lang="zh-TW" altLang="zh-TW" sz="1600" u="none" strike="noStrike" kern="1200" dirty="0">
                          <a:solidFill>
                            <a:schemeClr val="tx1"/>
                          </a:solidFill>
                          <a:effectLst/>
                          <a:latin typeface="微軟正黑體" panose="020B0604030504040204" pitchFamily="34" charset="-120"/>
                          <a:ea typeface="微軟正黑體" panose="020B0604030504040204" pitchFamily="34" charset="-120"/>
                          <a:cs typeface="+mn-cs"/>
                        </a:rPr>
                        <a:t>考量危害國家資通安全產品由主管機關核定廠商清單效益有限，後續將由主管機關透過跨部會協調平臺與各機關溝通，推動危害國家資通安全產品之限制使用事宜。 </a:t>
                      </a:r>
                    </a:p>
                    <a:p>
                      <a:r>
                        <a:rPr lang="zh-TW" altLang="zh-TW" sz="1600" kern="1200" dirty="0">
                          <a:solidFill>
                            <a:schemeClr val="tx1"/>
                          </a:solidFill>
                          <a:effectLst/>
                          <a:latin typeface="微軟正黑體" panose="020B0604030504040204" pitchFamily="34" charset="-120"/>
                          <a:ea typeface="微軟正黑體" panose="020B0604030504040204" pitchFamily="34" charset="-120"/>
                          <a:cs typeface="+mn-cs"/>
                        </a:rPr>
                        <a:t>現階段係請各公務機關依行政院秘書長 </a:t>
                      </a:r>
                      <a:r>
                        <a:rPr lang="en-US" altLang="zh-TW" sz="1600" kern="1200" dirty="0">
                          <a:solidFill>
                            <a:schemeClr val="tx1"/>
                          </a:solidFill>
                          <a:effectLst/>
                          <a:latin typeface="微軟正黑體" panose="020B0604030504040204" pitchFamily="34" charset="-120"/>
                          <a:ea typeface="微軟正黑體" panose="020B0604030504040204" pitchFamily="34" charset="-120"/>
                          <a:cs typeface="+mn-cs"/>
                        </a:rPr>
                        <a:t>109 </a:t>
                      </a:r>
                      <a:r>
                        <a:rPr lang="zh-TW" altLang="zh-TW" sz="1600" kern="1200" dirty="0">
                          <a:solidFill>
                            <a:schemeClr val="tx1"/>
                          </a:solidFill>
                          <a:effectLst/>
                          <a:latin typeface="微軟正黑體" panose="020B0604030504040204" pitchFamily="34" charset="-120"/>
                          <a:ea typeface="微軟正黑體" panose="020B0604030504040204" pitchFamily="34" charset="-120"/>
                          <a:cs typeface="+mn-cs"/>
                        </a:rPr>
                        <a:t>年 </a:t>
                      </a:r>
                      <a:r>
                        <a:rPr lang="en-US" altLang="zh-TW" sz="1600" kern="1200" dirty="0">
                          <a:solidFill>
                            <a:schemeClr val="tx1"/>
                          </a:solidFill>
                          <a:effectLst/>
                          <a:latin typeface="微軟正黑體" panose="020B0604030504040204" pitchFamily="34" charset="-120"/>
                          <a:ea typeface="微軟正黑體" panose="020B0604030504040204" pitchFamily="34" charset="-120"/>
                          <a:cs typeface="+mn-cs"/>
                        </a:rPr>
                        <a:t>12 </a:t>
                      </a:r>
                      <a:r>
                        <a:rPr lang="zh-TW" altLang="zh-TW" sz="1600" kern="1200" dirty="0">
                          <a:solidFill>
                            <a:schemeClr val="tx1"/>
                          </a:solidFill>
                          <a:effectLst/>
                          <a:latin typeface="微軟正黑體" panose="020B0604030504040204" pitchFamily="34" charset="-120"/>
                          <a:ea typeface="微軟正黑體" panose="020B0604030504040204" pitchFamily="34" charset="-120"/>
                          <a:cs typeface="+mn-cs"/>
                        </a:rPr>
                        <a:t>月 </a:t>
                      </a:r>
                      <a:r>
                        <a:rPr lang="en-US" altLang="zh-TW" sz="1600" kern="1200" dirty="0">
                          <a:solidFill>
                            <a:schemeClr val="tx1"/>
                          </a:solidFill>
                          <a:effectLst/>
                          <a:latin typeface="微軟正黑體" panose="020B0604030504040204" pitchFamily="34" charset="-120"/>
                          <a:ea typeface="微軟正黑體" panose="020B0604030504040204" pitchFamily="34" charset="-120"/>
                          <a:cs typeface="+mn-cs"/>
                        </a:rPr>
                        <a:t>18 </a:t>
                      </a:r>
                      <a:r>
                        <a:rPr lang="zh-TW" altLang="zh-TW" sz="1600" kern="1200" dirty="0">
                          <a:solidFill>
                            <a:schemeClr val="tx1"/>
                          </a:solidFill>
                          <a:effectLst/>
                          <a:latin typeface="微軟正黑體" panose="020B0604030504040204" pitchFamily="34" charset="-120"/>
                          <a:ea typeface="微軟正黑體" panose="020B0604030504040204" pitchFamily="34" charset="-120"/>
                          <a:cs typeface="+mn-cs"/>
                        </a:rPr>
                        <a:t>日院臺護長字第 </a:t>
                      </a:r>
                      <a:r>
                        <a:rPr lang="en-US" altLang="zh-TW" sz="1600" kern="1200" dirty="0">
                          <a:solidFill>
                            <a:schemeClr val="tx1"/>
                          </a:solidFill>
                          <a:effectLst/>
                          <a:latin typeface="微軟正黑體" panose="020B0604030504040204" pitchFamily="34" charset="-120"/>
                          <a:ea typeface="微軟正黑體" panose="020B0604030504040204" pitchFamily="34" charset="-120"/>
                          <a:cs typeface="+mn-cs"/>
                        </a:rPr>
                        <a:t>1090201804A </a:t>
                      </a:r>
                      <a:r>
                        <a:rPr lang="zh-TW" altLang="zh-TW" sz="1600" kern="1200" dirty="0">
                          <a:solidFill>
                            <a:schemeClr val="tx1"/>
                          </a:solidFill>
                          <a:effectLst/>
                          <a:latin typeface="微軟正黑體" panose="020B0604030504040204" pitchFamily="34" charset="-120"/>
                          <a:ea typeface="微軟正黑體" panose="020B0604030504040204" pitchFamily="34" charset="-120"/>
                          <a:cs typeface="+mn-cs"/>
                        </a:rPr>
                        <a:t>號函，禁止使用及採購大陸廠牌資通訊產品（含軟體、硬體及服務），其相關注意事項如下： </a:t>
                      </a:r>
                      <a:endParaRPr lang="en-US" alt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p>
                      <a:pPr marL="342900" lvl="0" indent="-342900" fontAlgn="base">
                        <a:lnSpc>
                          <a:spcPct val="110000"/>
                        </a:lnSpc>
                        <a:spcAft>
                          <a:spcPts val="110"/>
                        </a:spcAft>
                        <a:buClr>
                          <a:srgbClr val="000000"/>
                        </a:buClr>
                        <a:buSzPts val="1200"/>
                        <a:buFont typeface="+mj-ea"/>
                        <a:buAutoNum type="ea1JpnKorPlain"/>
                      </a:pPr>
                      <a:endParaRPr lang="en-US" alt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p>
                      <a:pPr marL="342900" lvl="0" indent="-342900" fontAlgn="base">
                        <a:lnSpc>
                          <a:spcPct val="110000"/>
                        </a:lnSpc>
                        <a:spcAft>
                          <a:spcPts val="110"/>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大陸廠牌：指</a:t>
                      </a:r>
                      <a:r>
                        <a:rPr lang="zh-TW" sz="1600" u="none" strike="noStrike" kern="100" dirty="0">
                          <a:solidFill>
                            <a:schemeClr val="tx1"/>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行政院公共工</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程委員會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107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年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12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月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20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日工程企字第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1070050131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號函所稱「大陸地區廠商」，至於「第三地區含陸資成分廠商」及「在臺陸資廠商」原則非屬上述範圍，惟各機關於辦理採購案時，如屬經濟部投資審議委員會公告「具敏感性或國安含資安疑慮之業務範疇」，應確實於招標文件中載明不允許經濟部投資審議委員會公告之陸資資訊服務業者參與。</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10000"/>
                        </a:lnSpc>
                        <a:spcAft>
                          <a:spcPts val="11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陸籍人士：指委外廠商執行標案之團隊成員，其現行國籍不得為中國大陸國籍；另，針對多重國籍部分，如其一國籍屬中國大陸國籍亦屬限制範圍；此外，針對香港國籍及澳門國籍人士非屬上述限制範圍。</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12000"/>
                        </a:lnSpc>
                        <a:spcAft>
                          <a:spcPts val="8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考量實務執行問題，現行僅限制其最終資通訊產品不可為大陸廠牌，暫未限制大陸廠牌零組件</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各機關辦理資通訊相關採購，得依個案特性及實際需要於採購文件中評估限制委外廠商及其分包廠商不得提供大陸地區廠商所生產或製造零組件。</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txBody>
                  <a:tcPr marL="45720" marR="8890"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8" name="群組 7">
            <a:extLst>
              <a:ext uri="{FF2B5EF4-FFF2-40B4-BE49-F238E27FC236}">
                <a16:creationId xmlns:a16="http://schemas.microsoft.com/office/drawing/2014/main" id="{8C8C0B45-401E-7AAA-66D3-66423D8998BA}"/>
              </a:ext>
            </a:extLst>
          </p:cNvPr>
          <p:cNvGrpSpPr/>
          <p:nvPr/>
        </p:nvGrpSpPr>
        <p:grpSpPr>
          <a:xfrm>
            <a:off x="220317" y="285573"/>
            <a:ext cx="543944" cy="1112702"/>
            <a:chOff x="182199" y="2697718"/>
            <a:chExt cx="543944" cy="1397372"/>
          </a:xfrm>
        </p:grpSpPr>
        <p:sp>
          <p:nvSpPr>
            <p:cNvPr id="9" name="Freeform 9">
              <a:extLst>
                <a:ext uri="{FF2B5EF4-FFF2-40B4-BE49-F238E27FC236}">
                  <a16:creationId xmlns:a16="http://schemas.microsoft.com/office/drawing/2014/main" id="{292854F2-A3EE-0F06-8A00-67BC22AF366B}"/>
                </a:ext>
              </a:extLst>
            </p:cNvPr>
            <p:cNvSpPr/>
            <p:nvPr/>
          </p:nvSpPr>
          <p:spPr>
            <a:xfrm rot="5400000">
              <a:off x="-244515" y="3124432"/>
              <a:ext cx="1397372"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dirty="0"/>
            </a:p>
          </p:txBody>
        </p:sp>
        <p:sp>
          <p:nvSpPr>
            <p:cNvPr id="10" name="文字方塊 9">
              <a:extLst>
                <a:ext uri="{FF2B5EF4-FFF2-40B4-BE49-F238E27FC236}">
                  <a16:creationId xmlns:a16="http://schemas.microsoft.com/office/drawing/2014/main" id="{A1708EE3-17A6-09BA-B8F2-6731CAC5F7DD}"/>
                </a:ext>
              </a:extLst>
            </p:cNvPr>
            <p:cNvSpPr txBox="1"/>
            <p:nvPr/>
          </p:nvSpPr>
          <p:spPr>
            <a:xfrm>
              <a:off x="261306" y="2789334"/>
              <a:ext cx="435769" cy="1159552"/>
            </a:xfrm>
            <a:prstGeom prst="rect">
              <a:avLst/>
            </a:prstGeom>
            <a:noFill/>
          </p:spPr>
          <p:txBody>
            <a:bodyPr wrap="square">
              <a:spAutoFit/>
            </a:bodyPr>
            <a:lstStyle/>
            <a:p>
              <a:r>
                <a:rPr lang="en-US" altLang="zh-TW" dirty="0">
                  <a:latin typeface="微軟正黑體" panose="020B0604030504040204" pitchFamily="34" charset="-120"/>
                  <a:ea typeface="微軟正黑體" panose="020B0604030504040204" pitchFamily="34" charset="-120"/>
                </a:rPr>
                <a:t>8.</a:t>
              </a:r>
              <a:r>
                <a:rPr lang="zh-TW" altLang="en-US" b="1" dirty="0">
                  <a:latin typeface="微軟正黑體" panose="020B0604030504040204" pitchFamily="34" charset="-120"/>
                  <a:ea typeface="微軟正黑體" panose="020B0604030504040204" pitchFamily="34" charset="-120"/>
                </a:rPr>
                <a:t>其他</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942756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28</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1034467589"/>
              </p:ext>
            </p:extLst>
          </p:nvPr>
        </p:nvGraphicFramePr>
        <p:xfrm>
          <a:off x="959943" y="688367"/>
          <a:ext cx="10918140" cy="3578833"/>
        </p:xfrm>
        <a:graphic>
          <a:graphicData uri="http://schemas.openxmlformats.org/drawingml/2006/table">
            <a:tbl>
              <a:tblPr firstRow="1" firstCol="1" bandRow="1">
                <a:tableStyleId>{2D5ABB26-0587-4C30-8999-92F81FD0307C}</a:tableStyleId>
              </a:tblPr>
              <a:tblGrid>
                <a:gridCol w="2531815">
                  <a:extLst>
                    <a:ext uri="{9D8B030D-6E8A-4147-A177-3AD203B41FA5}">
                      <a16:colId xmlns:a16="http://schemas.microsoft.com/office/drawing/2014/main" val="2525455507"/>
                    </a:ext>
                  </a:extLst>
                </a:gridCol>
                <a:gridCol w="8386325">
                  <a:extLst>
                    <a:ext uri="{9D8B030D-6E8A-4147-A177-3AD203B41FA5}">
                      <a16:colId xmlns:a16="http://schemas.microsoft.com/office/drawing/2014/main" val="2067634182"/>
                    </a:ext>
                  </a:extLst>
                </a:gridCol>
              </a:tblGrid>
              <a:tr h="375990">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3202843">
                <a:tc>
                  <a:txBody>
                    <a:bodyPr/>
                    <a:lstStyle/>
                    <a:p>
                      <a:pPr marL="313055" indent="-290830">
                        <a:lnSpc>
                          <a:spcPct val="107000"/>
                        </a:lnSpc>
                        <a:spcAft>
                          <a:spcPts val="165"/>
                        </a:spcAft>
                      </a:pPr>
                      <a:r>
                        <a:rPr lang="en-US" sz="1600" b="1" kern="100">
                          <a:solidFill>
                            <a:srgbClr val="000000"/>
                          </a:solidFill>
                          <a:effectLst/>
                          <a:latin typeface="微軟正黑體" panose="020B0604030504040204" pitchFamily="34" charset="-120"/>
                          <a:ea typeface="微軟正黑體" panose="020B0604030504040204" pitchFamily="34" charset="-120"/>
                        </a:rPr>
                        <a:t>8.7. </a:t>
                      </a:r>
                      <a:r>
                        <a:rPr lang="zh-TW" sz="1600" kern="100">
                          <a:solidFill>
                            <a:srgbClr val="000000"/>
                          </a:solidFill>
                          <a:effectLst/>
                          <a:latin typeface="微軟正黑體" panose="020B0604030504040204" pitchFamily="34" charset="-120"/>
                          <a:ea typeface="微軟正黑體" panose="020B0604030504040204" pitchFamily="34" charset="-120"/>
                          <a:cs typeface="標楷體" panose="03000509000000000000" pitchFamily="65" charset="-120"/>
                        </a:rPr>
                        <a:t>有關雲端服務是否會提供相關參考指引？且是否有相關限制？</a:t>
                      </a:r>
                      <a:r>
                        <a:rPr lang="zh-TW" sz="1600" b="1" kern="100">
                          <a:solidFill>
                            <a:srgbClr val="000000"/>
                          </a:solidFill>
                          <a:effectLst/>
                          <a:latin typeface="微軟正黑體" panose="020B0604030504040204" pitchFamily="34" charset="-120"/>
                          <a:ea typeface="微軟正黑體" panose="020B0604030504040204" pitchFamily="34" charset="-120"/>
                        </a:rPr>
                        <a:t> </a:t>
                      </a:r>
                      <a:endParaRPr lang="zh-TW" sz="1600" kern="100">
                        <a:solidFill>
                          <a:srgbClr val="000000"/>
                        </a:solidFill>
                        <a:effectLst/>
                        <a:latin typeface="微軟正黑體" panose="020B0604030504040204" pitchFamily="34" charset="-120"/>
                        <a:ea typeface="微軟正黑體" panose="020B0604030504040204" pitchFamily="34" charset="-120"/>
                      </a:endParaRPr>
                    </a:p>
                  </a:txBody>
                  <a:tcPr marL="45720" marR="8890" marT="39370"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1000"/>
                        </a:lnSpc>
                        <a:spcAft>
                          <a:spcPts val="16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政府機關於建置或使用雲端服務時，請參考國家資通安全研究院網站之共通規範專區所公布「政府機關雲端服務應用資安參考指引」，其內容包括共通資安管理規劃、</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IaaS</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 </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PaaS</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a:t>
                      </a:r>
                      <a:r>
                        <a:rPr lang="en-US"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SaaS </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以及自建雲端服務等資安控制措施。 </a:t>
                      </a:r>
                    </a:p>
                    <a:p>
                      <a:pPr marL="342900" lvl="0" indent="-342900" fontAlgn="base">
                        <a:lnSpc>
                          <a:spcPct val="115000"/>
                        </a:lnSpc>
                        <a:spcAft>
                          <a:spcPts val="20"/>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為使政府機關於建置或使用雲端服務時，降低可能之風險，相關資安要求事項如下： </a:t>
                      </a:r>
                    </a:p>
                    <a:p>
                      <a:pPr marL="342900" lvl="0" indent="-342900" fontAlgn="base">
                        <a:lnSpc>
                          <a:spcPct val="117000"/>
                        </a:lnSpc>
                        <a:spcAft>
                          <a:spcPts val="1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應禁止使用大陸地區（含香港及澳門地區）廠商之雲端服務運算提供者。</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10000"/>
                        </a:lnSpc>
                        <a:spcAft>
                          <a:spcPts val="110"/>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提供機關雲端服務所使用之資通訊產品（含軟硬體及服務）不得為大陸廠牌，執行委外案之境內團隊成員（含分包廠商）亦不得有陸籍人士參與，就境外雲端服務之執行團隊成員，至少應具備相關國際標準之人員安全管控機制，並通過驗證。另，雲端服務提供者自行設計之白牌設備暫不納入限制。</a:t>
                      </a: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rPr>
                        <a:t> </a:t>
                      </a:r>
                    </a:p>
                    <a:p>
                      <a:pPr marL="342900" lvl="0" indent="-342900" fontAlgn="base">
                        <a:lnSpc>
                          <a:spcPct val="107000"/>
                        </a:lnSpc>
                        <a:spcAft>
                          <a:spcPts val="165"/>
                        </a:spcAft>
                        <a:buClr>
                          <a:srgbClr val="000000"/>
                        </a:buClr>
                        <a:buSzPts val="1200"/>
                        <a:buFont typeface="+mj-ea"/>
                        <a:buAutoNum type="ea1JpnKorPlain"/>
                      </a:pPr>
                      <a:r>
                        <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rPr>
                        <a:t>機關應評估機敏資料於雲端服務之存取、備</a:t>
                      </a:r>
                      <a:r>
                        <a:rPr lang="zh-TW" altLang="zh-TW" sz="1600" kern="1200" dirty="0">
                          <a:solidFill>
                            <a:schemeClr val="tx1"/>
                          </a:solidFill>
                          <a:effectLst/>
                          <a:latin typeface="微軟正黑體" panose="020B0604030504040204" pitchFamily="34" charset="-120"/>
                          <a:ea typeface="微軟正黑體" panose="020B0604030504040204" pitchFamily="34" charset="-120"/>
                          <a:cs typeface="+mn-cs"/>
                        </a:rPr>
                        <a:t>份及備援之實體所在地不得位於大陸地區（含香港及澳門地區），且不得跨該等境內傳輸相關資料。 </a:t>
                      </a:r>
                      <a:endParaRPr lang="zh-TW" sz="16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Times New Roman" panose="02020603050405020304" pitchFamily="18" charset="0"/>
                      </a:endParaRPr>
                    </a:p>
                  </a:txBody>
                  <a:tcPr marL="45720" marR="8890" marT="39370"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9" name="群組 8">
            <a:extLst>
              <a:ext uri="{FF2B5EF4-FFF2-40B4-BE49-F238E27FC236}">
                <a16:creationId xmlns:a16="http://schemas.microsoft.com/office/drawing/2014/main" id="{972F8CF2-14C2-88FF-7927-B8C99056AC7D}"/>
              </a:ext>
            </a:extLst>
          </p:cNvPr>
          <p:cNvGrpSpPr/>
          <p:nvPr/>
        </p:nvGrpSpPr>
        <p:grpSpPr>
          <a:xfrm>
            <a:off x="220317" y="285573"/>
            <a:ext cx="543944" cy="1112702"/>
            <a:chOff x="182199" y="2697718"/>
            <a:chExt cx="543944" cy="1397372"/>
          </a:xfrm>
        </p:grpSpPr>
        <p:sp>
          <p:nvSpPr>
            <p:cNvPr id="10" name="Freeform 9">
              <a:extLst>
                <a:ext uri="{FF2B5EF4-FFF2-40B4-BE49-F238E27FC236}">
                  <a16:creationId xmlns:a16="http://schemas.microsoft.com/office/drawing/2014/main" id="{54EF64C6-F0CA-C82F-B682-94C95921CC3C}"/>
                </a:ext>
              </a:extLst>
            </p:cNvPr>
            <p:cNvSpPr/>
            <p:nvPr/>
          </p:nvSpPr>
          <p:spPr>
            <a:xfrm rot="5400000">
              <a:off x="-244515" y="3124432"/>
              <a:ext cx="1397372"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dirty="0"/>
            </a:p>
          </p:txBody>
        </p:sp>
        <p:sp>
          <p:nvSpPr>
            <p:cNvPr id="12" name="文字方塊 11">
              <a:extLst>
                <a:ext uri="{FF2B5EF4-FFF2-40B4-BE49-F238E27FC236}">
                  <a16:creationId xmlns:a16="http://schemas.microsoft.com/office/drawing/2014/main" id="{95F27330-0A30-EE41-6FF1-3F5E83AE9A42}"/>
                </a:ext>
              </a:extLst>
            </p:cNvPr>
            <p:cNvSpPr txBox="1"/>
            <p:nvPr/>
          </p:nvSpPr>
          <p:spPr>
            <a:xfrm>
              <a:off x="261306" y="2789334"/>
              <a:ext cx="435769" cy="1159552"/>
            </a:xfrm>
            <a:prstGeom prst="rect">
              <a:avLst/>
            </a:prstGeom>
            <a:noFill/>
          </p:spPr>
          <p:txBody>
            <a:bodyPr wrap="square">
              <a:spAutoFit/>
            </a:bodyPr>
            <a:lstStyle/>
            <a:p>
              <a:r>
                <a:rPr lang="en-US" altLang="zh-TW" dirty="0">
                  <a:latin typeface="微軟正黑體" panose="020B0604030504040204" pitchFamily="34" charset="-120"/>
                  <a:ea typeface="微軟正黑體" panose="020B0604030504040204" pitchFamily="34" charset="-120"/>
                </a:rPr>
                <a:t>8.</a:t>
              </a:r>
              <a:r>
                <a:rPr lang="zh-TW" altLang="en-US" b="1" dirty="0">
                  <a:latin typeface="微軟正黑體" panose="020B0604030504040204" pitchFamily="34" charset="-120"/>
                  <a:ea typeface="微軟正黑體" panose="020B0604030504040204" pitchFamily="34" charset="-120"/>
                </a:rPr>
                <a:t>其他</a:t>
              </a:r>
              <a:endParaRPr lang="en-US" altLang="zh-TW" b="1" dirty="0">
                <a:latin typeface="微軟正黑體" panose="020B0604030504040204" pitchFamily="34" charset="-120"/>
                <a:ea typeface="微軟正黑體" panose="020B0604030504040204" pitchFamily="34" charset="-120"/>
              </a:endParaRPr>
            </a:p>
          </p:txBody>
        </p:sp>
      </p:grpSp>
    </p:spTree>
    <p:extLst>
      <p:ext uri="{BB962C8B-B14F-4D97-AF65-F5344CB8AC3E}">
        <p14:creationId xmlns:p14="http://schemas.microsoft.com/office/powerpoint/2010/main" val="195832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4A102-DAA2-4EBB-2DD3-E379E24C7B92}"/>
            </a:ext>
          </a:extLst>
        </p:cNvPr>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A3A006ED-9F02-1127-565E-C170AAEDE44A}"/>
              </a:ext>
            </a:extLst>
          </p:cNvPr>
          <p:cNvSpPr>
            <a:spLocks noGrp="1"/>
          </p:cNvSpPr>
          <p:nvPr>
            <p:ph type="sldNum" sz="quarter" idx="12"/>
          </p:nvPr>
        </p:nvSpPr>
        <p:spPr/>
        <p:txBody>
          <a:bodyPr/>
          <a:lstStyle/>
          <a:p>
            <a:pPr rtl="0"/>
            <a:fld id="{401CF334-2D5C-4859-84A6-CA7E6E43FAEB}" type="slidenum">
              <a:rPr lang="en-US" altLang="zh-TW" smtClean="0"/>
              <a:t>3</a:t>
            </a:fld>
            <a:endParaRPr lang="zh-TW" altLang="en-US" dirty="0"/>
          </a:p>
        </p:txBody>
      </p:sp>
      <p:graphicFrame>
        <p:nvGraphicFramePr>
          <p:cNvPr id="2" name="表格 1">
            <a:extLst>
              <a:ext uri="{FF2B5EF4-FFF2-40B4-BE49-F238E27FC236}">
                <a16:creationId xmlns:a16="http://schemas.microsoft.com/office/drawing/2014/main" id="{AE870F74-362A-C162-AE06-3C2D7B29259C}"/>
              </a:ext>
            </a:extLst>
          </p:cNvPr>
          <p:cNvGraphicFramePr>
            <a:graphicFrameLocks noGrp="1"/>
          </p:cNvGraphicFramePr>
          <p:nvPr>
            <p:extLst>
              <p:ext uri="{D42A27DB-BD31-4B8C-83A1-F6EECF244321}">
                <p14:modId xmlns:p14="http://schemas.microsoft.com/office/powerpoint/2010/main" val="2774401870"/>
              </p:ext>
            </p:extLst>
          </p:nvPr>
        </p:nvGraphicFramePr>
        <p:xfrm>
          <a:off x="906649" y="508856"/>
          <a:ext cx="10834876" cy="5840287"/>
        </p:xfrm>
        <a:graphic>
          <a:graphicData uri="http://schemas.openxmlformats.org/drawingml/2006/table">
            <a:tbl>
              <a:tblPr firstRow="1" firstCol="1" bandRow="1">
                <a:tableStyleId>{2D5ABB26-0587-4C30-8999-92F81FD0307C}</a:tableStyleId>
              </a:tblPr>
              <a:tblGrid>
                <a:gridCol w="3033633">
                  <a:extLst>
                    <a:ext uri="{9D8B030D-6E8A-4147-A177-3AD203B41FA5}">
                      <a16:colId xmlns:a16="http://schemas.microsoft.com/office/drawing/2014/main" val="1540343052"/>
                    </a:ext>
                  </a:extLst>
                </a:gridCol>
                <a:gridCol w="7801243">
                  <a:extLst>
                    <a:ext uri="{9D8B030D-6E8A-4147-A177-3AD203B41FA5}">
                      <a16:colId xmlns:a16="http://schemas.microsoft.com/office/drawing/2014/main" val="1778283417"/>
                    </a:ext>
                  </a:extLst>
                </a:gridCol>
              </a:tblGrid>
              <a:tr h="4523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1616779224"/>
                  </a:ext>
                </a:extLst>
              </a:tr>
              <a:tr h="425355">
                <a:tc>
                  <a:txBody>
                    <a:bodyPr/>
                    <a:lstStyle/>
                    <a:p>
                      <a:pPr marL="6350" indent="-6350" algn="l">
                        <a:lnSpc>
                          <a:spcPct val="107000"/>
                        </a:lnSpc>
                        <a:spcAft>
                          <a:spcPts val="235"/>
                        </a:spcAft>
                      </a:pPr>
                      <a:r>
                        <a:rPr lang="en-US" sz="1700" kern="100" dirty="0">
                          <a:effectLst/>
                          <a:latin typeface="微軟正黑體" panose="020B0604030504040204" pitchFamily="34" charset="-120"/>
                          <a:ea typeface="微軟正黑體" panose="020B0604030504040204" pitchFamily="34" charset="-120"/>
                        </a:rPr>
                        <a:t>1.4.</a:t>
                      </a:r>
                      <a:r>
                        <a:rPr lang="zh-TW" sz="1700" kern="100" dirty="0">
                          <a:effectLst/>
                          <a:latin typeface="微軟正黑體" panose="020B0604030504040204" pitchFamily="34" charset="-120"/>
                          <a:ea typeface="微軟正黑體" panose="020B0604030504040204" pitchFamily="34" charset="-120"/>
                        </a:rPr>
                        <a:t>地方政府捐助之財團法人</a:t>
                      </a:r>
                      <a:br>
                        <a:rPr lang="en-US" altLang="zh-TW" sz="1700" kern="100" dirty="0">
                          <a:effectLst/>
                          <a:latin typeface="微軟正黑體" panose="020B0604030504040204" pitchFamily="34" charset="-120"/>
                          <a:ea typeface="微軟正黑體" panose="020B0604030504040204" pitchFamily="34" charset="-120"/>
                        </a:rPr>
                      </a:br>
                      <a:r>
                        <a:rPr lang="en-US" altLang="zh-TW" sz="1700" kern="100" dirty="0">
                          <a:effectLst/>
                          <a:latin typeface="微軟正黑體" panose="020B0604030504040204" pitchFamily="34" charset="-120"/>
                          <a:ea typeface="微軟正黑體" panose="020B0604030504040204" pitchFamily="34" charset="-120"/>
                        </a:rPr>
                        <a:t>      </a:t>
                      </a:r>
                      <a:r>
                        <a:rPr lang="zh-TW" sz="1700" kern="100" dirty="0">
                          <a:effectLst/>
                          <a:latin typeface="微軟正黑體" panose="020B0604030504040204" pitchFamily="34" charset="-120"/>
                          <a:ea typeface="微軟正黑體" panose="020B0604030504040204" pitchFamily="34" charset="-120"/>
                        </a:rPr>
                        <a:t>是否為資安法納管對象？</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marR="36830" indent="-6350" algn="just">
                        <a:lnSpc>
                          <a:spcPct val="107000"/>
                        </a:lnSpc>
                        <a:spcAft>
                          <a:spcPts val="165"/>
                        </a:spcAft>
                      </a:pPr>
                      <a:r>
                        <a:rPr lang="zh-TW" sz="1700" kern="100" dirty="0">
                          <a:effectLst/>
                          <a:latin typeface="微軟正黑體" panose="020B0604030504040204" pitchFamily="34" charset="-120"/>
                          <a:ea typeface="微軟正黑體" panose="020B0604030504040204" pitchFamily="34" charset="-120"/>
                        </a:rPr>
                        <a:t>地方政府捐助之財團法人非屬資安法第</a:t>
                      </a:r>
                      <a:r>
                        <a:rPr lang="en-US" sz="1700" kern="100" dirty="0">
                          <a:effectLst/>
                          <a:latin typeface="微軟正黑體" panose="020B0604030504040204" pitchFamily="34" charset="-120"/>
                          <a:ea typeface="微軟正黑體" panose="020B0604030504040204" pitchFamily="34" charset="-120"/>
                        </a:rPr>
                        <a:t>3</a:t>
                      </a:r>
                      <a:r>
                        <a:rPr lang="zh-TW" sz="1700" kern="100" dirty="0">
                          <a:effectLst/>
                          <a:latin typeface="微軟正黑體" panose="020B0604030504040204" pitchFamily="34" charset="-120"/>
                          <a:ea typeface="微軟正黑體" panose="020B0604030504040204" pitchFamily="34" charset="-120"/>
                        </a:rPr>
                        <a:t>條第</a:t>
                      </a:r>
                      <a:r>
                        <a:rPr lang="en-US" sz="1700" kern="100" dirty="0">
                          <a:effectLst/>
                          <a:latin typeface="微軟正黑體" panose="020B0604030504040204" pitchFamily="34" charset="-120"/>
                          <a:ea typeface="微軟正黑體" panose="020B0604030504040204" pitchFamily="34" charset="-120"/>
                        </a:rPr>
                        <a:t>9</a:t>
                      </a:r>
                      <a:r>
                        <a:rPr lang="zh-TW" sz="1700" kern="100" dirty="0">
                          <a:effectLst/>
                          <a:latin typeface="微軟正黑體" panose="020B0604030504040204" pitchFamily="34" charset="-120"/>
                          <a:ea typeface="微軟正黑體" panose="020B0604030504040204" pitchFamily="34" charset="-120"/>
                        </a:rPr>
                        <a:t>款所稱「營運及資金運用計畫應依預算法第</a:t>
                      </a:r>
                      <a:r>
                        <a:rPr lang="en-US" sz="1700" kern="100" dirty="0">
                          <a:effectLst/>
                          <a:latin typeface="微軟正黑體" panose="020B0604030504040204" pitchFamily="34" charset="-120"/>
                          <a:ea typeface="微軟正黑體" panose="020B0604030504040204" pitchFamily="34" charset="-120"/>
                        </a:rPr>
                        <a:t>41</a:t>
                      </a:r>
                      <a:r>
                        <a:rPr lang="zh-TW" sz="1700" kern="100" dirty="0">
                          <a:effectLst/>
                          <a:latin typeface="微軟正黑體" panose="020B0604030504040204" pitchFamily="34" charset="-120"/>
                          <a:ea typeface="微軟正黑體" panose="020B0604030504040204" pitchFamily="34" charset="-120"/>
                        </a:rPr>
                        <a:t>條第</a:t>
                      </a:r>
                      <a:r>
                        <a:rPr lang="en-US" sz="1700" kern="100" dirty="0">
                          <a:effectLst/>
                          <a:latin typeface="微軟正黑體" panose="020B0604030504040204" pitchFamily="34" charset="-120"/>
                          <a:ea typeface="微軟正黑體" panose="020B0604030504040204" pitchFamily="34" charset="-120"/>
                        </a:rPr>
                        <a:t>3</a:t>
                      </a:r>
                      <a:r>
                        <a:rPr lang="zh-TW" sz="1700" kern="100" dirty="0">
                          <a:effectLst/>
                          <a:latin typeface="微軟正黑體" panose="020B0604030504040204" pitchFamily="34" charset="-120"/>
                          <a:ea typeface="微軟正黑體" panose="020B0604030504040204" pitchFamily="34" charset="-120"/>
                        </a:rPr>
                        <a:t>項規定送立法院」、「年度預算書應依同條第</a:t>
                      </a:r>
                      <a:r>
                        <a:rPr lang="en-US" sz="1700" kern="100" dirty="0">
                          <a:effectLst/>
                          <a:latin typeface="微軟正黑體" panose="020B0604030504040204" pitchFamily="34" charset="-120"/>
                          <a:ea typeface="微軟正黑體" panose="020B0604030504040204" pitchFamily="34" charset="-120"/>
                        </a:rPr>
                        <a:t>4</a:t>
                      </a:r>
                      <a:r>
                        <a:rPr lang="zh-TW" sz="1700" kern="100" dirty="0">
                          <a:effectLst/>
                          <a:latin typeface="微軟正黑體" panose="020B0604030504040204" pitchFamily="34" charset="-120"/>
                          <a:ea typeface="微軟正黑體" panose="020B0604030504040204" pitchFamily="34" charset="-120"/>
                        </a:rPr>
                        <a:t>項規定送立法院審議之財團法人」，故非屬資安法納管對象。</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3280515616"/>
                  </a:ext>
                </a:extLst>
              </a:tr>
              <a:tr h="353617">
                <a:tc>
                  <a:txBody>
                    <a:bodyPr/>
                    <a:lstStyle/>
                    <a:p>
                      <a:pPr marL="304800" indent="-304800" algn="l">
                        <a:lnSpc>
                          <a:spcPct val="107000"/>
                        </a:lnSpc>
                        <a:spcAft>
                          <a:spcPts val="165"/>
                        </a:spcAft>
                      </a:pPr>
                      <a:r>
                        <a:rPr lang="en-US" sz="1700" kern="100" dirty="0">
                          <a:effectLst/>
                          <a:latin typeface="微軟正黑體" panose="020B0604030504040204" pitchFamily="34" charset="-120"/>
                          <a:ea typeface="微軟正黑體" panose="020B0604030504040204" pitchFamily="34" charset="-120"/>
                        </a:rPr>
                        <a:t>1.5.</a:t>
                      </a:r>
                      <a:r>
                        <a:rPr lang="zh-TW" sz="1700" kern="100" dirty="0">
                          <a:effectLst/>
                          <a:latin typeface="微軟正黑體" panose="020B0604030504040204" pitchFamily="34" charset="-120"/>
                          <a:ea typeface="微軟正黑體" panose="020B0604030504040204" pitchFamily="34" charset="-120"/>
                        </a:rPr>
                        <a:t>兼有公務機關與公營事業性質之機關，其納管方式為何？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700" kern="100" dirty="0">
                          <a:effectLst/>
                          <a:latin typeface="微軟正黑體" panose="020B0604030504040204" pitchFamily="34" charset="-120"/>
                          <a:ea typeface="微軟正黑體" panose="020B0604030504040204" pitchFamily="34" charset="-120"/>
                        </a:rPr>
                        <a:t>資通安全管理法針對不同納管對象訂有不同程度之規範強度（公務機關</a:t>
                      </a:r>
                      <a:r>
                        <a:rPr lang="en-US" sz="1700" kern="100" dirty="0">
                          <a:effectLst/>
                          <a:latin typeface="微軟正黑體" panose="020B0604030504040204" pitchFamily="34" charset="-120"/>
                          <a:ea typeface="微軟正黑體" panose="020B0604030504040204" pitchFamily="34" charset="-120"/>
                        </a:rPr>
                        <a:t>&gt;</a:t>
                      </a:r>
                      <a:r>
                        <a:rPr lang="zh-TW" sz="1700" kern="100" dirty="0">
                          <a:effectLst/>
                          <a:latin typeface="微軟正黑體" panose="020B0604030504040204" pitchFamily="34" charset="-120"/>
                          <a:ea typeface="微軟正黑體" panose="020B0604030504040204" pitchFamily="34" charset="-120"/>
                        </a:rPr>
                        <a:t>關鍵基礎設施提供者</a:t>
                      </a:r>
                      <a:r>
                        <a:rPr lang="en-US" sz="1700" kern="100" dirty="0">
                          <a:effectLst/>
                          <a:latin typeface="微軟正黑體" panose="020B0604030504040204" pitchFamily="34" charset="-120"/>
                          <a:ea typeface="微軟正黑體" panose="020B0604030504040204" pitchFamily="34" charset="-120"/>
                        </a:rPr>
                        <a:t>&gt;</a:t>
                      </a:r>
                      <a:r>
                        <a:rPr lang="zh-TW" sz="1700" kern="100" dirty="0">
                          <a:effectLst/>
                          <a:latin typeface="微軟正黑體" panose="020B0604030504040204" pitchFamily="34" charset="-120"/>
                          <a:ea typeface="微軟正黑體" panose="020B0604030504040204" pitchFamily="34" charset="-120"/>
                        </a:rPr>
                        <a:t>公營事業或政府捐助之財團法人），如單一機關兼具二種身份時，依規範強度較高者納管之。</a:t>
                      </a:r>
                      <a:endParaRPr lang="en-US" altLang="zh-TW" sz="1700" kern="100" dirty="0">
                        <a:effectLst/>
                        <a:latin typeface="微軟正黑體" panose="020B0604030504040204" pitchFamily="34" charset="-120"/>
                        <a:ea typeface="微軟正黑體" panose="020B0604030504040204" pitchFamily="34" charset="-120"/>
                      </a:endParaRPr>
                    </a:p>
                    <a:p>
                      <a:pPr marL="635" indent="-6350">
                        <a:lnSpc>
                          <a:spcPct val="107000"/>
                        </a:lnSpc>
                        <a:spcAft>
                          <a:spcPts val="165"/>
                        </a:spcAft>
                      </a:pPr>
                      <a:r>
                        <a:rPr lang="zh-TW" altLang="zh-TW" sz="1700" kern="1200" dirty="0">
                          <a:solidFill>
                            <a:schemeClr val="dk1"/>
                          </a:solidFill>
                          <a:effectLst/>
                          <a:latin typeface="微軟正黑體" panose="020B0604030504040204" pitchFamily="34" charset="-120"/>
                          <a:ea typeface="微軟正黑體" panose="020B0604030504040204" pitchFamily="34" charset="-120"/>
                        </a:rPr>
                        <a:t>例如：以臺北市自來水事業處為例，其兼具公務機關與公營事業性質，則以公務機關之身分納管之。</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2169718632"/>
                  </a:ext>
                </a:extLst>
              </a:tr>
              <a:tr h="1072944">
                <a:tc>
                  <a:txBody>
                    <a:bodyPr/>
                    <a:lstStyle/>
                    <a:p>
                      <a:pPr marL="304800" indent="-304800">
                        <a:lnSpc>
                          <a:spcPct val="107000"/>
                        </a:lnSpc>
                        <a:spcAft>
                          <a:spcPts val="165"/>
                        </a:spcAft>
                      </a:pPr>
                      <a:r>
                        <a:rPr lang="en-US" sz="1700" kern="100" dirty="0">
                          <a:effectLst/>
                          <a:latin typeface="微軟正黑體" panose="020B0604030504040204" pitchFamily="34" charset="-120"/>
                          <a:ea typeface="微軟正黑體" panose="020B0604030504040204" pitchFamily="34" charset="-120"/>
                        </a:rPr>
                        <a:t>1.6.</a:t>
                      </a:r>
                      <a:r>
                        <a:rPr lang="zh-TW" sz="1700" kern="100" dirty="0">
                          <a:effectLst/>
                          <a:latin typeface="微軟正黑體" panose="020B0604030504040204" pitchFamily="34" charset="-120"/>
                          <a:ea typeface="微軟正黑體" panose="020B0604030504040204" pitchFamily="34" charset="-120"/>
                        </a:rPr>
                        <a:t>地方政府之公營事業，其納管方式為何？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700" kern="100" dirty="0">
                          <a:effectLst/>
                          <a:latin typeface="微軟正黑體" panose="020B0604030504040204" pitchFamily="34" charset="-120"/>
                          <a:ea typeface="微軟正黑體" panose="020B0604030504040204" pitchFamily="34" charset="-120"/>
                        </a:rPr>
                        <a:t>地方政府之公營事業</a:t>
                      </a:r>
                      <a:r>
                        <a:rPr lang="zh-TW" sz="1700" kern="100" dirty="0">
                          <a:solidFill>
                            <a:schemeClr val="tx1"/>
                          </a:solidFill>
                          <a:effectLst/>
                          <a:latin typeface="微軟正黑體" panose="020B0604030504040204" pitchFamily="34" charset="-120"/>
                          <a:ea typeface="微軟正黑體" panose="020B0604030504040204" pitchFamily="34" charset="-120"/>
                        </a:rPr>
                        <a:t>屬</a:t>
                      </a:r>
                      <a:r>
                        <a:rPr lang="zh-TW" sz="1700" kern="100" dirty="0">
                          <a:effectLst/>
                          <a:latin typeface="微軟正黑體" panose="020B0604030504040204" pitchFamily="34" charset="-120"/>
                          <a:ea typeface="微軟正黑體" panose="020B0604030504040204" pitchFamily="34" charset="-120"/>
                        </a:rPr>
                        <a:t>資安法之特定非公務機關，依資安法第</a:t>
                      </a:r>
                      <a:r>
                        <a:rPr lang="en-US" sz="1700" kern="100" dirty="0">
                          <a:effectLst/>
                          <a:latin typeface="微軟正黑體" panose="020B0604030504040204" pitchFamily="34" charset="-120"/>
                          <a:ea typeface="微軟正黑體" panose="020B0604030504040204" pitchFamily="34" charset="-120"/>
                        </a:rPr>
                        <a:t>17</a:t>
                      </a:r>
                      <a:r>
                        <a:rPr lang="zh-TW" sz="1700" kern="100" dirty="0">
                          <a:effectLst/>
                          <a:latin typeface="微軟正黑體" panose="020B0604030504040204" pitchFamily="34" charset="-120"/>
                          <a:ea typeface="微軟正黑體" panose="020B0604030504040204" pitchFamily="34" charset="-120"/>
                        </a:rPr>
                        <a:t>及</a:t>
                      </a:r>
                      <a:r>
                        <a:rPr lang="en-US" sz="1700" kern="100" dirty="0">
                          <a:effectLst/>
                          <a:latin typeface="微軟正黑體" panose="020B0604030504040204" pitchFamily="34" charset="-120"/>
                          <a:ea typeface="微軟正黑體" panose="020B0604030504040204" pitchFamily="34" charset="-120"/>
                        </a:rPr>
                        <a:t>18</a:t>
                      </a:r>
                      <a:r>
                        <a:rPr lang="zh-TW" sz="1700" kern="100" dirty="0">
                          <a:effectLst/>
                          <a:latin typeface="微軟正黑體" panose="020B0604030504040204" pitchFamily="34" charset="-120"/>
                          <a:ea typeface="微軟正黑體" panose="020B0604030504040204" pitchFamily="34" charset="-120"/>
                        </a:rPr>
                        <a:t>條及相關子法之規定，該事業應受中央目的事業主管機關（各部會）之監督與管理。而地方政府則應督促所屬公營事業，依中央目的事業主管機關所定規定，辦理各項法遵業務。</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877035936"/>
                  </a:ext>
                </a:extLst>
              </a:tr>
              <a:tr h="715296">
                <a:tc>
                  <a:txBody>
                    <a:bodyPr/>
                    <a:lstStyle/>
                    <a:p>
                      <a:pPr marL="304800" indent="-304800">
                        <a:lnSpc>
                          <a:spcPct val="107000"/>
                        </a:lnSpc>
                        <a:spcAft>
                          <a:spcPts val="165"/>
                        </a:spcAft>
                      </a:pPr>
                      <a:r>
                        <a:rPr lang="en-US" sz="1700" kern="100" dirty="0">
                          <a:effectLst/>
                          <a:latin typeface="微軟正黑體" panose="020B0604030504040204" pitchFamily="34" charset="-120"/>
                          <a:ea typeface="微軟正黑體" panose="020B0604030504040204" pitchFamily="34" charset="-120"/>
                        </a:rPr>
                        <a:t>1.7.</a:t>
                      </a:r>
                      <a:r>
                        <a:rPr lang="zh-TW" sz="1700" kern="100" dirty="0">
                          <a:effectLst/>
                          <a:latin typeface="微軟正黑體" panose="020B0604030504040204" pitchFamily="34" charset="-120"/>
                          <a:ea typeface="微軟正黑體" panose="020B0604030504040204" pitchFamily="34" charset="-120"/>
                        </a:rPr>
                        <a:t>所有公務機關是否都應置資通安全長？資通安全長由誰來擔任？</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700" kern="100" dirty="0">
                          <a:effectLst/>
                          <a:latin typeface="微軟正黑體" panose="020B0604030504040204" pitchFamily="34" charset="-120"/>
                          <a:ea typeface="微軟正黑體" panose="020B0604030504040204" pitchFamily="34" charset="-120"/>
                        </a:rPr>
                        <a:t>依資安法第</a:t>
                      </a:r>
                      <a:r>
                        <a:rPr lang="en-US" sz="1700" kern="100" dirty="0">
                          <a:effectLst/>
                          <a:latin typeface="微軟正黑體" panose="020B0604030504040204" pitchFamily="34" charset="-120"/>
                          <a:ea typeface="微軟正黑體" panose="020B0604030504040204" pitchFamily="34" charset="-120"/>
                        </a:rPr>
                        <a:t>11</a:t>
                      </a:r>
                      <a:r>
                        <a:rPr lang="zh-TW" sz="1700" kern="100" dirty="0">
                          <a:effectLst/>
                          <a:latin typeface="微軟正黑體" panose="020B0604030504040204" pitchFamily="34" charset="-120"/>
                          <a:ea typeface="微軟正黑體" panose="020B0604030504040204" pitchFamily="34" charset="-120"/>
                        </a:rPr>
                        <a:t>條規定，公務機關皆應設置資通安全長；資通安全長由機關首長</a:t>
                      </a:r>
                      <a:r>
                        <a:rPr lang="zh-TW" sz="1700" b="0" kern="100" dirty="0">
                          <a:solidFill>
                            <a:schemeClr val="tx1"/>
                          </a:solidFill>
                          <a:effectLst/>
                          <a:latin typeface="微軟正黑體" panose="020B0604030504040204" pitchFamily="34" charset="-120"/>
                          <a:ea typeface="微軟正黑體" panose="020B0604030504040204" pitchFamily="34" charset="-120"/>
                        </a:rPr>
                        <a:t>指派副首長或適當人員兼任。</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4046286178"/>
                  </a:ext>
                </a:extLst>
              </a:tr>
              <a:tr h="357648">
                <a:tc>
                  <a:txBody>
                    <a:bodyPr/>
                    <a:lstStyle/>
                    <a:p>
                      <a:pPr marL="304800" indent="-304800">
                        <a:lnSpc>
                          <a:spcPct val="107000"/>
                        </a:lnSpc>
                        <a:spcAft>
                          <a:spcPts val="165"/>
                        </a:spcAft>
                      </a:pPr>
                      <a:r>
                        <a:rPr lang="en-US" sz="1700" kern="100" dirty="0">
                          <a:effectLst/>
                          <a:latin typeface="微軟正黑體" panose="020B0604030504040204" pitchFamily="34" charset="-120"/>
                          <a:ea typeface="微軟正黑體" panose="020B0604030504040204" pitchFamily="34" charset="-120"/>
                        </a:rPr>
                        <a:t>1.8.</a:t>
                      </a:r>
                      <a:r>
                        <a:rPr lang="zh-TW" sz="1700" kern="100" dirty="0">
                          <a:effectLst/>
                          <a:latin typeface="微軟正黑體" panose="020B0604030504040204" pitchFamily="34" charset="-120"/>
                          <a:ea typeface="微軟正黑體" panose="020B0604030504040204" pitchFamily="34" charset="-120"/>
                        </a:rPr>
                        <a:t>特定非公務機關是否應指定資安長</a:t>
                      </a:r>
                      <a:r>
                        <a:rPr lang="en-US" sz="1700" kern="100" dirty="0">
                          <a:effectLst/>
                          <a:latin typeface="微軟正黑體" panose="020B0604030504040204" pitchFamily="34" charset="-120"/>
                          <a:ea typeface="微軟正黑體" panose="020B0604030504040204" pitchFamily="34" charset="-120"/>
                        </a:rPr>
                        <a:t>/</a:t>
                      </a:r>
                      <a:r>
                        <a:rPr lang="zh-TW" sz="1700" kern="100" dirty="0">
                          <a:effectLst/>
                          <a:latin typeface="微軟正黑體" panose="020B0604030504040204" pitchFamily="34" charset="-120"/>
                          <a:ea typeface="微軟正黑體" panose="020B0604030504040204" pitchFamily="34" charset="-120"/>
                        </a:rPr>
                        <a:t>資通安全管理代表？其資安長</a:t>
                      </a:r>
                      <a:r>
                        <a:rPr lang="en-US" sz="1700" kern="100" dirty="0">
                          <a:effectLst/>
                          <a:latin typeface="微軟正黑體" panose="020B0604030504040204" pitchFamily="34" charset="-120"/>
                          <a:ea typeface="微軟正黑體" panose="020B0604030504040204" pitchFamily="34" charset="-120"/>
                        </a:rPr>
                        <a:t>/</a:t>
                      </a:r>
                      <a:r>
                        <a:rPr lang="zh-TW" sz="1700" kern="100" dirty="0">
                          <a:effectLst/>
                          <a:latin typeface="微軟正黑體" panose="020B0604030504040204" pitchFamily="34" charset="-120"/>
                          <a:ea typeface="微軟正黑體" panose="020B0604030504040204" pitchFamily="34" charset="-120"/>
                        </a:rPr>
                        <a:t>資通安全管理代表之層級是否有要求？</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635" indent="-6350">
                        <a:lnSpc>
                          <a:spcPct val="116000"/>
                        </a:lnSpc>
                        <a:spcAft>
                          <a:spcPts val="165"/>
                        </a:spcAft>
                      </a:pPr>
                      <a:r>
                        <a:rPr lang="zh-TW" sz="1700" kern="100" dirty="0">
                          <a:effectLst/>
                          <a:latin typeface="微軟正黑體" panose="020B0604030504040204" pitchFamily="34" charset="-120"/>
                          <a:ea typeface="微軟正黑體" panose="020B0604030504040204" pitchFamily="34" charset="-120"/>
                        </a:rPr>
                        <a:t>目前資安法本文中，並未明定特定非公務機關應指定資安長</a:t>
                      </a:r>
                      <a:r>
                        <a:rPr lang="en-US" sz="1700" kern="100" dirty="0">
                          <a:effectLst/>
                          <a:latin typeface="微軟正黑體" panose="020B0604030504040204" pitchFamily="34" charset="-120"/>
                          <a:ea typeface="微軟正黑體" panose="020B0604030504040204" pitchFamily="34" charset="-120"/>
                        </a:rPr>
                        <a:t>/</a:t>
                      </a:r>
                      <a:r>
                        <a:rPr lang="zh-TW" sz="1700" kern="100" dirty="0">
                          <a:effectLst/>
                          <a:latin typeface="微軟正黑體" panose="020B0604030504040204" pitchFamily="34" charset="-120"/>
                          <a:ea typeface="微軟正黑體" panose="020B0604030504040204" pitchFamily="34" charset="-120"/>
                        </a:rPr>
                        <a:t>資通安全管理代表。</a:t>
                      </a:r>
                    </a:p>
                    <a:p>
                      <a:pPr marL="635" indent="-6350">
                        <a:lnSpc>
                          <a:spcPct val="107000"/>
                        </a:lnSpc>
                        <a:spcAft>
                          <a:spcPts val="165"/>
                        </a:spcAft>
                      </a:pPr>
                      <a:r>
                        <a:rPr lang="zh-TW" sz="1700" kern="100" dirty="0">
                          <a:effectLst/>
                          <a:latin typeface="微軟正黑體" panose="020B0604030504040204" pitchFamily="34" charset="-120"/>
                          <a:ea typeface="微軟正黑體" panose="020B0604030504040204" pitchFamily="34" charset="-120"/>
                        </a:rPr>
                        <a:t>惟為確保有效推動資通安全維護事項，</a:t>
                      </a:r>
                      <a:r>
                        <a:rPr lang="zh-TW" sz="1700" b="0" kern="100" dirty="0">
                          <a:solidFill>
                            <a:schemeClr val="tx1"/>
                          </a:solidFill>
                          <a:effectLst/>
                          <a:latin typeface="微軟正黑體" panose="020B0604030504040204" pitchFamily="34" charset="-120"/>
                          <a:ea typeface="微軟正黑體" panose="020B0604030504040204" pitchFamily="34" charset="-120"/>
                        </a:rPr>
                        <a:t>建議特定非公務機關可指定資安長</a:t>
                      </a:r>
                      <a:r>
                        <a:rPr lang="en-US" sz="1700" kern="100" dirty="0">
                          <a:effectLst/>
                          <a:latin typeface="微軟正黑體" panose="020B0604030504040204" pitchFamily="34" charset="-120"/>
                          <a:ea typeface="微軟正黑體" panose="020B0604030504040204" pitchFamily="34" charset="-120"/>
                        </a:rPr>
                        <a:t>/</a:t>
                      </a:r>
                      <a:r>
                        <a:rPr lang="zh-TW" sz="1700" kern="100" dirty="0">
                          <a:effectLst/>
                          <a:latin typeface="微軟正黑體" panose="020B0604030504040204" pitchFamily="34" charset="-120"/>
                          <a:ea typeface="微軟正黑體" panose="020B0604030504040204" pitchFamily="34" charset="-120"/>
                        </a:rPr>
                        <a:t>資通安全管理代表。</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7707130"/>
                  </a:ext>
                </a:extLst>
              </a:tr>
            </a:tbl>
          </a:graphicData>
        </a:graphic>
      </p:graphicFrame>
      <p:grpSp>
        <p:nvGrpSpPr>
          <p:cNvPr id="7" name="群組 6">
            <a:extLst>
              <a:ext uri="{FF2B5EF4-FFF2-40B4-BE49-F238E27FC236}">
                <a16:creationId xmlns:a16="http://schemas.microsoft.com/office/drawing/2014/main" id="{3700F6F8-21E4-C057-2299-8FC65AE5E0A9}"/>
              </a:ext>
            </a:extLst>
          </p:cNvPr>
          <p:cNvGrpSpPr/>
          <p:nvPr/>
        </p:nvGrpSpPr>
        <p:grpSpPr>
          <a:xfrm>
            <a:off x="11082080" y="0"/>
            <a:ext cx="1109920" cy="1112702"/>
            <a:chOff x="11082080" y="0"/>
            <a:chExt cx="1109920" cy="1112702"/>
          </a:xfrm>
        </p:grpSpPr>
        <p:sp>
          <p:nvSpPr>
            <p:cNvPr id="8" name="Freeform 62">
              <a:extLst>
                <a:ext uri="{FF2B5EF4-FFF2-40B4-BE49-F238E27FC236}">
                  <a16:creationId xmlns:a16="http://schemas.microsoft.com/office/drawing/2014/main" id="{4EBA6E0D-D7FF-B495-035B-436D31BD44FA}"/>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sz="1688"/>
            </a:p>
          </p:txBody>
        </p:sp>
        <p:sp>
          <p:nvSpPr>
            <p:cNvPr id="11" name="Freeform 63">
              <a:extLst>
                <a:ext uri="{FF2B5EF4-FFF2-40B4-BE49-F238E27FC236}">
                  <a16:creationId xmlns:a16="http://schemas.microsoft.com/office/drawing/2014/main" id="{1D7BBD6F-D7DF-7EFC-FE24-5F69EB378DDA}"/>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DB399CC2-6FE2-DE90-8D30-71510455F883}"/>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24DB9DBC-68FF-A78A-878C-D46F20AC1697}"/>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EB5A8B93-4B37-69CB-F1B8-D54C6A1591B7}"/>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TW" altLang="en-US" sz="1688"/>
            </a:p>
          </p:txBody>
        </p:sp>
      </p:grpSp>
      <p:grpSp>
        <p:nvGrpSpPr>
          <p:cNvPr id="5" name="群組 4">
            <a:extLst>
              <a:ext uri="{FF2B5EF4-FFF2-40B4-BE49-F238E27FC236}">
                <a16:creationId xmlns:a16="http://schemas.microsoft.com/office/drawing/2014/main" id="{FD154853-B646-3196-8BE2-59A8A2B93FA7}"/>
              </a:ext>
            </a:extLst>
          </p:cNvPr>
          <p:cNvGrpSpPr/>
          <p:nvPr/>
        </p:nvGrpSpPr>
        <p:grpSpPr>
          <a:xfrm>
            <a:off x="154150" y="154542"/>
            <a:ext cx="543944" cy="2491557"/>
            <a:chOff x="182199" y="2697717"/>
            <a:chExt cx="543944" cy="2491557"/>
          </a:xfrm>
        </p:grpSpPr>
        <p:sp>
          <p:nvSpPr>
            <p:cNvPr id="6" name="Freeform 9">
              <a:extLst>
                <a:ext uri="{FF2B5EF4-FFF2-40B4-BE49-F238E27FC236}">
                  <a16:creationId xmlns:a16="http://schemas.microsoft.com/office/drawing/2014/main" id="{7762338A-3EFD-715E-81C7-F3352AFAA22C}"/>
                </a:ext>
              </a:extLst>
            </p:cNvPr>
            <p:cNvSpPr/>
            <p:nvPr/>
          </p:nvSpPr>
          <p:spPr>
            <a:xfrm rot="5400000">
              <a:off x="-791608" y="3671524"/>
              <a:ext cx="2491557"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zh-TW" altLang="en-US" sz="1688"/>
            </a:p>
          </p:txBody>
        </p:sp>
        <p:sp>
          <p:nvSpPr>
            <p:cNvPr id="9" name="文字方塊 8">
              <a:extLst>
                <a:ext uri="{FF2B5EF4-FFF2-40B4-BE49-F238E27FC236}">
                  <a16:creationId xmlns:a16="http://schemas.microsoft.com/office/drawing/2014/main" id="{D7FE253B-3B3D-CC12-DD36-3C4100DFB8AF}"/>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納管對象及範圍</a:t>
              </a:r>
            </a:p>
          </p:txBody>
        </p:sp>
      </p:grpSp>
    </p:spTree>
    <p:extLst>
      <p:ext uri="{BB962C8B-B14F-4D97-AF65-F5344CB8AC3E}">
        <p14:creationId xmlns:p14="http://schemas.microsoft.com/office/powerpoint/2010/main" val="411547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4</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882500" y="661473"/>
          <a:ext cx="10377377" cy="5131205"/>
        </p:xfrm>
        <a:graphic>
          <a:graphicData uri="http://schemas.openxmlformats.org/drawingml/2006/table">
            <a:tbl>
              <a:tblPr firstRow="1" firstCol="1" bandRow="1">
                <a:tableStyleId>{2D5ABB26-0587-4C30-8999-92F81FD0307C}</a:tableStyleId>
              </a:tblPr>
              <a:tblGrid>
                <a:gridCol w="2851300">
                  <a:extLst>
                    <a:ext uri="{9D8B030D-6E8A-4147-A177-3AD203B41FA5}">
                      <a16:colId xmlns:a16="http://schemas.microsoft.com/office/drawing/2014/main" val="2525455507"/>
                    </a:ext>
                  </a:extLst>
                </a:gridCol>
                <a:gridCol w="7526077">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2006693">
                <a:tc>
                  <a:txBody>
                    <a:bodyPr/>
                    <a:lstStyle/>
                    <a:p>
                      <a:pPr marL="304800" marR="9525" indent="-304800" algn="just">
                        <a:lnSpc>
                          <a:spcPct val="107000"/>
                        </a:lnSpc>
                        <a:spcAft>
                          <a:spcPts val="165"/>
                        </a:spcAft>
                      </a:pPr>
                      <a:r>
                        <a:rPr lang="en-US" sz="1700" kern="100" dirty="0">
                          <a:effectLst/>
                          <a:latin typeface="微軟正黑體" panose="020B0604030504040204" pitchFamily="34" charset="-120"/>
                          <a:ea typeface="微軟正黑體" panose="020B0604030504040204" pitchFamily="34" charset="-120"/>
                        </a:rPr>
                        <a:t>1.9.</a:t>
                      </a:r>
                      <a:r>
                        <a:rPr lang="zh-TW" sz="1700" kern="100" dirty="0">
                          <a:effectLst/>
                          <a:latin typeface="微軟正黑體" panose="020B0604030504040204" pitchFamily="34" charset="-120"/>
                          <a:ea typeface="微軟正黑體" panose="020B0604030504040204" pitchFamily="34" charset="-120"/>
                        </a:rPr>
                        <a:t>中央目的事業主管機關得否要求特定非公務機關指定一定層級之人員擔任資安長</a:t>
                      </a:r>
                      <a:r>
                        <a:rPr lang="en-US" sz="1700" kern="100" dirty="0">
                          <a:effectLst/>
                          <a:latin typeface="微軟正黑體" panose="020B0604030504040204" pitchFamily="34" charset="-120"/>
                          <a:ea typeface="微軟正黑體" panose="020B0604030504040204" pitchFamily="34" charset="-120"/>
                        </a:rPr>
                        <a:t>/</a:t>
                      </a:r>
                      <a:r>
                        <a:rPr lang="zh-TW" sz="1700" kern="100" dirty="0">
                          <a:effectLst/>
                          <a:latin typeface="微軟正黑體" panose="020B0604030504040204" pitchFamily="34" charset="-120"/>
                          <a:ea typeface="微軟正黑體" panose="020B0604030504040204" pitchFamily="34" charset="-120"/>
                        </a:rPr>
                        <a:t>資通安全管理代表？</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sz="1700" kern="100" dirty="0">
                          <a:effectLst/>
                          <a:latin typeface="微軟正黑體" panose="020B0604030504040204" pitchFamily="34" charset="-120"/>
                          <a:ea typeface="微軟正黑體" panose="020B0604030504040204" pitchFamily="34" charset="-120"/>
                        </a:rPr>
                        <a:t>資安法第</a:t>
                      </a:r>
                      <a:r>
                        <a:rPr lang="en-US" sz="1700" kern="100" dirty="0">
                          <a:effectLst/>
                          <a:latin typeface="微軟正黑體" panose="020B0604030504040204" pitchFamily="34" charset="-120"/>
                          <a:ea typeface="微軟正黑體" panose="020B0604030504040204" pitchFamily="34" charset="-120"/>
                        </a:rPr>
                        <a:t>16</a:t>
                      </a:r>
                      <a:r>
                        <a:rPr lang="zh-TW" sz="1700" kern="100" dirty="0">
                          <a:effectLst/>
                          <a:latin typeface="微軟正黑體" panose="020B0604030504040204" pitchFamily="34" charset="-120"/>
                          <a:ea typeface="微軟正黑體" panose="020B0604030504040204" pitchFamily="34" charset="-120"/>
                        </a:rPr>
                        <a:t>條第</a:t>
                      </a:r>
                      <a:r>
                        <a:rPr lang="en-US" sz="1700" kern="100" dirty="0">
                          <a:effectLst/>
                          <a:latin typeface="微軟正黑體" panose="020B0604030504040204" pitchFamily="34" charset="-120"/>
                          <a:ea typeface="微軟正黑體" panose="020B0604030504040204" pitchFamily="34" charset="-120"/>
                        </a:rPr>
                        <a:t>6</a:t>
                      </a:r>
                      <a:r>
                        <a:rPr lang="zh-TW" sz="1700" kern="100" dirty="0">
                          <a:effectLst/>
                          <a:latin typeface="微軟正黑體" panose="020B0604030504040204" pitchFamily="34" charset="-120"/>
                          <a:ea typeface="微軟正黑體" panose="020B0604030504040204" pitchFamily="34" charset="-120"/>
                        </a:rPr>
                        <a:t>項、第</a:t>
                      </a:r>
                      <a:r>
                        <a:rPr lang="en-US" sz="1700" kern="100" dirty="0">
                          <a:effectLst/>
                          <a:latin typeface="微軟正黑體" panose="020B0604030504040204" pitchFamily="34" charset="-120"/>
                          <a:ea typeface="微軟正黑體" panose="020B0604030504040204" pitchFamily="34" charset="-120"/>
                        </a:rPr>
                        <a:t>17</a:t>
                      </a:r>
                      <a:r>
                        <a:rPr lang="zh-TW" sz="1700" kern="100" dirty="0">
                          <a:effectLst/>
                          <a:latin typeface="微軟正黑體" panose="020B0604030504040204" pitchFamily="34" charset="-120"/>
                          <a:ea typeface="微軟正黑體" panose="020B0604030504040204" pitchFamily="34" charset="-120"/>
                        </a:rPr>
                        <a:t>條第</a:t>
                      </a:r>
                      <a:r>
                        <a:rPr lang="en-US" sz="1700" kern="100" dirty="0">
                          <a:effectLst/>
                          <a:latin typeface="微軟正黑體" panose="020B0604030504040204" pitchFamily="34" charset="-120"/>
                          <a:ea typeface="微軟正黑體" panose="020B0604030504040204" pitchFamily="34" charset="-120"/>
                        </a:rPr>
                        <a:t>4</a:t>
                      </a:r>
                      <a:r>
                        <a:rPr lang="zh-TW" sz="1700" kern="100" dirty="0">
                          <a:effectLst/>
                          <a:latin typeface="微軟正黑體" panose="020B0604030504040204" pitchFamily="34" charset="-120"/>
                          <a:ea typeface="微軟正黑體" panose="020B0604030504040204" pitchFamily="34" charset="-120"/>
                        </a:rPr>
                        <a:t>項中規定，「</a:t>
                      </a:r>
                      <a:r>
                        <a:rPr lang="en-US" sz="1700" kern="100" dirty="0">
                          <a:effectLst/>
                          <a:latin typeface="微軟正黑體" panose="020B0604030504040204" pitchFamily="34" charset="-120"/>
                          <a:ea typeface="微軟正黑體" panose="020B0604030504040204" pitchFamily="34" charset="-120"/>
                        </a:rPr>
                        <a:t>…</a:t>
                      </a:r>
                      <a:r>
                        <a:rPr lang="zh-TW" sz="1700" kern="100" dirty="0">
                          <a:effectLst/>
                          <a:latin typeface="微軟正黑體" panose="020B0604030504040204" pitchFamily="34" charset="-120"/>
                          <a:ea typeface="微軟正黑體" panose="020B0604030504040204" pitchFamily="34" charset="-120"/>
                        </a:rPr>
                        <a:t>資通安全維護必要事項、實施情形之提出、稽核之頻率、內容與方法、改善報告之提出及其他應遵行事項之辦法，由中央目的事業主管機關擬定，請主管機關核定」，故各中央目的事業主管機關基於資安防護整體考量，得要求其所管特定非公務機關指定適當層級之人員擔任資安長</a:t>
                      </a:r>
                      <a:r>
                        <a:rPr lang="en-US" sz="1700" kern="100" dirty="0">
                          <a:effectLst/>
                          <a:latin typeface="微軟正黑體" panose="020B0604030504040204" pitchFamily="34" charset="-120"/>
                          <a:ea typeface="微軟正黑體" panose="020B0604030504040204" pitchFamily="34" charset="-120"/>
                        </a:rPr>
                        <a:t>/</a:t>
                      </a:r>
                      <a:r>
                        <a:rPr lang="zh-TW" sz="1700" kern="100" dirty="0">
                          <a:effectLst/>
                          <a:latin typeface="微軟正黑體" panose="020B0604030504040204" pitchFamily="34" charset="-120"/>
                          <a:ea typeface="微軟正黑體" panose="020B0604030504040204" pitchFamily="34" charset="-120"/>
                        </a:rPr>
                        <a:t>資通安全管理代表，相關規定並得訂定於相關管理辦法中。</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9960904"/>
                  </a:ext>
                </a:extLst>
              </a:tr>
              <a:tr h="1310497">
                <a:tc>
                  <a:txBody>
                    <a:bodyPr/>
                    <a:lstStyle/>
                    <a:p>
                      <a:pPr marL="381000" indent="-381000">
                        <a:lnSpc>
                          <a:spcPct val="107000"/>
                        </a:lnSpc>
                        <a:spcAft>
                          <a:spcPts val="165"/>
                        </a:spcAft>
                      </a:pPr>
                      <a:r>
                        <a:rPr lang="en-US" sz="1700" kern="100" dirty="0">
                          <a:effectLst/>
                          <a:latin typeface="微軟正黑體" panose="020B0604030504040204" pitchFamily="34" charset="-120"/>
                          <a:ea typeface="微軟正黑體" panose="020B0604030504040204" pitchFamily="34" charset="-120"/>
                        </a:rPr>
                        <a:t>1.10.</a:t>
                      </a:r>
                      <a:r>
                        <a:rPr lang="zh-TW" sz="1700" kern="100" dirty="0">
                          <a:effectLst/>
                          <a:latin typeface="微軟正黑體" panose="020B0604030504040204" pitchFamily="34" charset="-120"/>
                          <a:ea typeface="微軟正黑體" panose="020B0604030504040204" pitchFamily="34" charset="-120"/>
                        </a:rPr>
                        <a:t>里辦公處是否適用資通安全管理法？如為適用對象，其辦理作業項目為何？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marR="6985" indent="-6350" algn="just">
                        <a:lnSpc>
                          <a:spcPct val="107000"/>
                        </a:lnSpc>
                        <a:spcAft>
                          <a:spcPts val="165"/>
                        </a:spcAft>
                      </a:pPr>
                      <a:r>
                        <a:rPr lang="zh-TW" sz="1700" kern="100" dirty="0">
                          <a:effectLst/>
                          <a:latin typeface="微軟正黑體" panose="020B0604030504040204" pitchFamily="34" charset="-120"/>
                          <a:ea typeface="微軟正黑體" panose="020B0604030504040204" pitchFamily="34" charset="-120"/>
                        </a:rPr>
                        <a:t>里辦公處為里長與里幹事辦公之處所，隸屬於所在區公所並為其之派出單位，應適用本法，並配合所在鄉（鎮、市、區）公所辦理資通安全相關作業（行政院資通安全處</a:t>
                      </a:r>
                      <a:r>
                        <a:rPr lang="en-US" sz="1700" kern="100" dirty="0">
                          <a:effectLst/>
                          <a:latin typeface="微軟正黑體" panose="020B0604030504040204" pitchFamily="34" charset="-120"/>
                          <a:ea typeface="微軟正黑體" panose="020B0604030504040204" pitchFamily="34" charset="-120"/>
                        </a:rPr>
                        <a:t>109</a:t>
                      </a:r>
                      <a:r>
                        <a:rPr lang="zh-TW" sz="1700" kern="100" dirty="0">
                          <a:effectLst/>
                          <a:latin typeface="微軟正黑體" panose="020B0604030504040204" pitchFamily="34" charset="-120"/>
                          <a:ea typeface="微軟正黑體" panose="020B0604030504040204" pitchFamily="34" charset="-120"/>
                        </a:rPr>
                        <a:t>年</a:t>
                      </a:r>
                      <a:r>
                        <a:rPr lang="en-US" sz="1700" kern="100" dirty="0">
                          <a:effectLst/>
                          <a:latin typeface="微軟正黑體" panose="020B0604030504040204" pitchFamily="34" charset="-120"/>
                          <a:ea typeface="微軟正黑體" panose="020B0604030504040204" pitchFamily="34" charset="-120"/>
                        </a:rPr>
                        <a:t>3</a:t>
                      </a:r>
                      <a:r>
                        <a:rPr lang="zh-TW" sz="1700" kern="100" dirty="0">
                          <a:effectLst/>
                          <a:latin typeface="微軟正黑體" panose="020B0604030504040204" pitchFamily="34" charset="-120"/>
                          <a:ea typeface="微軟正黑體" panose="020B0604030504040204" pitchFamily="34" charset="-120"/>
                        </a:rPr>
                        <a:t>月</a:t>
                      </a:r>
                      <a:r>
                        <a:rPr lang="en-US" sz="1700" kern="100" dirty="0">
                          <a:effectLst/>
                          <a:latin typeface="微軟正黑體" panose="020B0604030504040204" pitchFamily="34" charset="-120"/>
                          <a:ea typeface="微軟正黑體" panose="020B0604030504040204" pitchFamily="34" charset="-120"/>
                        </a:rPr>
                        <a:t>30</a:t>
                      </a:r>
                      <a:r>
                        <a:rPr lang="zh-TW" sz="1700" kern="100" dirty="0">
                          <a:effectLst/>
                          <a:latin typeface="微軟正黑體" panose="020B0604030504040204" pitchFamily="34" charset="-120"/>
                          <a:ea typeface="微軟正黑體" panose="020B0604030504040204" pitchFamily="34" charset="-120"/>
                        </a:rPr>
                        <a:t>日院臺護字第</a:t>
                      </a:r>
                      <a:r>
                        <a:rPr lang="en-US" sz="1700" kern="100" dirty="0">
                          <a:effectLst/>
                          <a:latin typeface="微軟正黑體" panose="020B0604030504040204" pitchFamily="34" charset="-120"/>
                          <a:ea typeface="微軟正黑體" panose="020B0604030504040204" pitchFamily="34" charset="-120"/>
                        </a:rPr>
                        <a:t>1090169297</a:t>
                      </a:r>
                      <a:r>
                        <a:rPr lang="zh-TW" sz="1700" kern="100" dirty="0">
                          <a:effectLst/>
                          <a:latin typeface="微軟正黑體" panose="020B0604030504040204" pitchFamily="34" charset="-120"/>
                          <a:ea typeface="微軟正黑體" panose="020B0604030504040204" pitchFamily="34" charset="-120"/>
                        </a:rPr>
                        <a:t>號函）。</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49281066"/>
                  </a:ext>
                </a:extLst>
              </a:tr>
              <a:tr h="1406542">
                <a:tc>
                  <a:txBody>
                    <a:bodyPr/>
                    <a:lstStyle/>
                    <a:p>
                      <a:pPr marL="381000" indent="-381000">
                        <a:lnSpc>
                          <a:spcPct val="107000"/>
                        </a:lnSpc>
                        <a:spcAft>
                          <a:spcPts val="165"/>
                        </a:spcAft>
                      </a:pPr>
                      <a:r>
                        <a:rPr lang="en-US" sz="1700" kern="100" dirty="0">
                          <a:effectLst/>
                          <a:latin typeface="微軟正黑體" panose="020B0604030504040204" pitchFamily="34" charset="-120"/>
                          <a:ea typeface="微軟正黑體" panose="020B0604030504040204" pitchFamily="34" charset="-120"/>
                        </a:rPr>
                        <a:t>1.11.</a:t>
                      </a:r>
                      <a:r>
                        <a:rPr lang="zh-TW" sz="1700" kern="100" dirty="0">
                          <a:effectLst/>
                          <a:latin typeface="微軟正黑體" panose="020B0604030504040204" pitchFamily="34" charset="-120"/>
                          <a:ea typeface="微軟正黑體" panose="020B0604030504040204" pitchFamily="34" charset="-120"/>
                        </a:rPr>
                        <a:t>由資安法納管對象所設立或管理之任務編組，是否受資安法納管？其資安權責為何？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342900" lvl="0" indent="-342900" fontAlgn="base">
                        <a:lnSpc>
                          <a:spcPct val="112000"/>
                        </a:lnSpc>
                        <a:spcAft>
                          <a:spcPts val="165"/>
                        </a:spcAft>
                        <a:buClr>
                          <a:srgbClr val="000000"/>
                        </a:buClr>
                        <a:buSzPts val="1200"/>
                        <a:buFont typeface="+mj-ea"/>
                        <a:buAutoNum type="ea1JpnKorPlain"/>
                      </a:pPr>
                      <a:r>
                        <a:rPr lang="zh-TW" sz="1700" u="none" strike="noStrike" kern="100" dirty="0">
                          <a:effectLst/>
                          <a:uFill>
                            <a:solidFill>
                              <a:srgbClr val="000000"/>
                            </a:solidFill>
                          </a:uFill>
                          <a:latin typeface="微軟正黑體" panose="020B0604030504040204" pitchFamily="34" charset="-120"/>
                          <a:ea typeface="微軟正黑體" panose="020B0604030504040204" pitchFamily="34" charset="-120"/>
                        </a:rPr>
                        <a:t>任務編組之業務屬於其設立機關或管理機關之一部分，爰應受資安法納管，配合設立機關或管理機關，執行資通安全業務。</a:t>
                      </a:r>
                    </a:p>
                    <a:p>
                      <a:pPr marL="342900" lvl="0" indent="-342900" fontAlgn="base">
                        <a:lnSpc>
                          <a:spcPct val="107000"/>
                        </a:lnSpc>
                        <a:spcAft>
                          <a:spcPts val="165"/>
                        </a:spcAft>
                        <a:buClr>
                          <a:srgbClr val="000000"/>
                        </a:buClr>
                        <a:buSzPts val="1200"/>
                        <a:buFont typeface="+mj-ea"/>
                        <a:buAutoNum type="ea1JpnKorPlain"/>
                      </a:pPr>
                      <a:r>
                        <a:rPr lang="zh-TW" sz="1700" u="none" strike="noStrike" kern="100" dirty="0">
                          <a:effectLst/>
                          <a:uFill>
                            <a:solidFill>
                              <a:srgbClr val="000000"/>
                            </a:solidFill>
                          </a:uFill>
                          <a:latin typeface="微軟正黑體" panose="020B0604030504040204" pitchFamily="34" charset="-120"/>
                          <a:ea typeface="微軟正黑體" panose="020B0604030504040204" pitchFamily="34" charset="-120"/>
                        </a:rPr>
                        <a:t>設立機關或管理機關之資通安全維護計畫，應將該任務編組之核心業務、資通系統納入。</a:t>
                      </a:r>
                      <a:endParaRPr lang="zh-TW" sz="17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554037"/>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8" name="群組 7">
            <a:extLst>
              <a:ext uri="{FF2B5EF4-FFF2-40B4-BE49-F238E27FC236}">
                <a16:creationId xmlns:a16="http://schemas.microsoft.com/office/drawing/2014/main" id="{7975CF83-0C4D-189E-0055-3A14745AAC47}"/>
              </a:ext>
            </a:extLst>
          </p:cNvPr>
          <p:cNvGrpSpPr/>
          <p:nvPr/>
        </p:nvGrpSpPr>
        <p:grpSpPr>
          <a:xfrm>
            <a:off x="154150" y="154542"/>
            <a:ext cx="543944" cy="2491557"/>
            <a:chOff x="182199" y="2697717"/>
            <a:chExt cx="543944" cy="2491557"/>
          </a:xfrm>
        </p:grpSpPr>
        <p:sp>
          <p:nvSpPr>
            <p:cNvPr id="10" name="Freeform 9">
              <a:extLst>
                <a:ext uri="{FF2B5EF4-FFF2-40B4-BE49-F238E27FC236}">
                  <a16:creationId xmlns:a16="http://schemas.microsoft.com/office/drawing/2014/main" id="{E6ABA8C6-49B9-FCBD-75DB-A2137F3DB164}"/>
                </a:ext>
              </a:extLst>
            </p:cNvPr>
            <p:cNvSpPr/>
            <p:nvPr/>
          </p:nvSpPr>
          <p:spPr>
            <a:xfrm rot="5400000">
              <a:off x="-791608" y="3671524"/>
              <a:ext cx="2491557"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12" name="文字方塊 11">
              <a:extLst>
                <a:ext uri="{FF2B5EF4-FFF2-40B4-BE49-F238E27FC236}">
                  <a16:creationId xmlns:a16="http://schemas.microsoft.com/office/drawing/2014/main" id="{2BE45AFF-A0CE-0A64-B000-6EF32F6CD506}"/>
                </a:ext>
              </a:extLst>
            </p:cNvPr>
            <p:cNvSpPr txBox="1"/>
            <p:nvPr/>
          </p:nvSpPr>
          <p:spPr>
            <a:xfrm>
              <a:off x="261306" y="2789334"/>
              <a:ext cx="435769" cy="2308324"/>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1.</a:t>
              </a:r>
              <a:r>
                <a:rPr lang="zh-TW" altLang="en-US" b="1" dirty="0">
                  <a:latin typeface="微軟正黑體" panose="020B0604030504040204" pitchFamily="34" charset="-120"/>
                  <a:ea typeface="微軟正黑體" panose="020B0604030504040204" pitchFamily="34" charset="-120"/>
                </a:rPr>
                <a:t>納管對象及範圍</a:t>
              </a:r>
            </a:p>
          </p:txBody>
        </p:sp>
      </p:grpSp>
    </p:spTree>
    <p:extLst>
      <p:ext uri="{BB962C8B-B14F-4D97-AF65-F5344CB8AC3E}">
        <p14:creationId xmlns:p14="http://schemas.microsoft.com/office/powerpoint/2010/main" val="3629438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5</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423647028"/>
              </p:ext>
            </p:extLst>
          </p:nvPr>
        </p:nvGraphicFramePr>
        <p:xfrm>
          <a:off x="1040060" y="675447"/>
          <a:ext cx="10377377" cy="5488238"/>
        </p:xfrm>
        <a:graphic>
          <a:graphicData uri="http://schemas.openxmlformats.org/drawingml/2006/table">
            <a:tbl>
              <a:tblPr firstRow="1" firstCol="1" bandRow="1">
                <a:tableStyleId>{2D5ABB26-0587-4C30-8999-92F81FD0307C}</a:tableStyleId>
              </a:tblPr>
              <a:tblGrid>
                <a:gridCol w="3378939">
                  <a:extLst>
                    <a:ext uri="{9D8B030D-6E8A-4147-A177-3AD203B41FA5}">
                      <a16:colId xmlns:a16="http://schemas.microsoft.com/office/drawing/2014/main" val="2525455507"/>
                    </a:ext>
                  </a:extLst>
                </a:gridCol>
                <a:gridCol w="6998438">
                  <a:extLst>
                    <a:ext uri="{9D8B030D-6E8A-4147-A177-3AD203B41FA5}">
                      <a16:colId xmlns:a16="http://schemas.microsoft.com/office/drawing/2014/main" val="2067634182"/>
                    </a:ext>
                  </a:extLst>
                </a:gridCol>
              </a:tblGrid>
              <a:tr h="420156">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895122">
                <a:tc>
                  <a:txBody>
                    <a:bodyPr/>
                    <a:lstStyle/>
                    <a:p>
                      <a:pPr marL="304800" marR="9525" indent="-304800" algn="just">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2.1.</a:t>
                      </a:r>
                      <a:r>
                        <a:rPr lang="zh-TW" altLang="en-US" sz="1700" dirty="0">
                          <a:latin typeface="微軟正黑體" panose="020B0604030504040204" pitchFamily="34" charset="-120"/>
                          <a:ea typeface="微軟正黑體" panose="020B0604030504040204" pitchFamily="34" charset="-120"/>
                        </a:rPr>
                        <a:t>資通安全責任等級分級辦法第</a:t>
                      </a:r>
                      <a:r>
                        <a:rPr lang="en-US" altLang="zh-TW" sz="1700" dirty="0">
                          <a:latin typeface="微軟正黑體" panose="020B0604030504040204" pitchFamily="34" charset="-120"/>
                          <a:ea typeface="微軟正黑體" panose="020B0604030504040204" pitchFamily="34" charset="-120"/>
                        </a:rPr>
                        <a:t>4</a:t>
                      </a:r>
                      <a:r>
                        <a:rPr lang="zh-TW" altLang="en-US" sz="1700" dirty="0">
                          <a:latin typeface="微軟正黑體" panose="020B0604030504040204" pitchFamily="34" charset="-120"/>
                          <a:ea typeface="微軟正黑體" panose="020B0604030504040204" pitchFamily="34" charset="-120"/>
                        </a:rPr>
                        <a:t>條中，全國性民眾或公務員個人資料檔案，其認定標準為何？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altLang="en-US" sz="1700" dirty="0">
                          <a:latin typeface="微軟正黑體" panose="020B0604030504040204" pitchFamily="34" charset="-120"/>
                          <a:ea typeface="微軟正黑體" panose="020B0604030504040204" pitchFamily="34" charset="-120"/>
                        </a:rPr>
                        <a:t>全國性民眾或公務員個人資料檔案，指含括全國大部分民眾或公務員之個人資料檔案。</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9960904"/>
                  </a:ext>
                </a:extLst>
              </a:tr>
              <a:tr h="1163060">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2.2.</a:t>
                      </a:r>
                      <a:r>
                        <a:rPr lang="zh-TW" altLang="en-US" sz="1700" dirty="0">
                          <a:latin typeface="微軟正黑體" panose="020B0604030504040204" pitchFamily="34" charset="-120"/>
                          <a:ea typeface="微軟正黑體" panose="020B0604030504040204" pitchFamily="34" charset="-120"/>
                        </a:rPr>
                        <a:t>資通安全責任等級分級辦法第</a:t>
                      </a:r>
                      <a:r>
                        <a:rPr lang="en-US" altLang="zh-TW" sz="1700" dirty="0">
                          <a:latin typeface="微軟正黑體" panose="020B0604030504040204" pitchFamily="34" charset="-120"/>
                          <a:ea typeface="微軟正黑體" panose="020B0604030504040204" pitchFamily="34" charset="-120"/>
                        </a:rPr>
                        <a:t>5</a:t>
                      </a:r>
                      <a:r>
                        <a:rPr lang="zh-TW" altLang="en-US" sz="1700" dirty="0">
                          <a:latin typeface="微軟正黑體" panose="020B0604030504040204" pitchFamily="34" charset="-120"/>
                          <a:ea typeface="微軟正黑體" panose="020B0604030504040204" pitchFamily="34" charset="-120"/>
                        </a:rPr>
                        <a:t>條中，區域性、地區性民眾個人資料檔案，其認定標準為何？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marR="6985" indent="-6350" algn="just">
                        <a:lnSpc>
                          <a:spcPct val="107000"/>
                        </a:lnSpc>
                        <a:spcAft>
                          <a:spcPts val="165"/>
                        </a:spcAft>
                      </a:pPr>
                      <a:r>
                        <a:rPr lang="zh-TW" altLang="en-US" sz="1700" dirty="0">
                          <a:latin typeface="微軟正黑體" panose="020B0604030504040204" pitchFamily="34" charset="-120"/>
                          <a:ea typeface="微軟正黑體" panose="020B0604030504040204" pitchFamily="34" charset="-120"/>
                        </a:rPr>
                        <a:t>區域性或地區性民眾個人資料檔案，指含括跨直轄市、縣（市）或單一直轄市、縣（市）地域範圍內之大部分民眾之個人資料檔案。</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49281066"/>
                  </a:ext>
                </a:extLst>
              </a:tr>
              <a:tr h="913921">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2.3.</a:t>
                      </a:r>
                      <a:r>
                        <a:rPr lang="zh-TW" altLang="en-US" sz="1700" dirty="0">
                          <a:latin typeface="微軟正黑體" panose="020B0604030504040204" pitchFamily="34" charset="-120"/>
                          <a:ea typeface="微軟正黑體" panose="020B0604030504040204" pitchFamily="34" charset="-120"/>
                        </a:rPr>
                        <a:t>機關的官方網站是提供資訊給全國民眾，是否屬於全國性的民眾服務？</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機關之官網非屬本法所稱全國性民眾服務之範圍，全國性民眾服務通常為中央機關為執行法定職掌，統一規劃及提供予全國民眾或全國公務機關使用之申辦服務，如戶籍登記、地籍登記、工商登記、報稅等。</a:t>
                      </a:r>
                      <a:endParaRPr lang="zh-TW" sz="17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554037"/>
                  </a:ext>
                </a:extLst>
              </a:tr>
              <a:tr h="932919">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2.4.</a:t>
                      </a:r>
                      <a:r>
                        <a:rPr lang="zh-TW" altLang="en-US" sz="1700" dirty="0">
                          <a:latin typeface="微軟正黑體" panose="020B0604030504040204" pitchFamily="34" charset="-120"/>
                          <a:ea typeface="微軟正黑體" panose="020B0604030504040204" pitchFamily="34" charset="-120"/>
                        </a:rPr>
                        <a:t>市立的中醫醫院是否也屬於公立區域醫院或地區醫院，其資通安全責任等級為何？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市立中醫醫院屬於公立區域醫院或地區醫院，依資通安全責任等級分級辦法第</a:t>
                      </a:r>
                      <a:r>
                        <a:rPr lang="en-US" altLang="zh-TW" sz="1700" dirty="0">
                          <a:latin typeface="微軟正黑體" panose="020B0604030504040204" pitchFamily="34" charset="-120"/>
                          <a:ea typeface="微軟正黑體" panose="020B0604030504040204" pitchFamily="34" charset="-120"/>
                        </a:rPr>
                        <a:t>5</a:t>
                      </a:r>
                      <a:r>
                        <a:rPr lang="zh-TW" altLang="en-US" sz="1700" dirty="0">
                          <a:latin typeface="微軟正黑體" panose="020B0604030504040204" pitchFamily="34" charset="-120"/>
                          <a:ea typeface="微軟正黑體" panose="020B0604030504040204" pitchFamily="34" charset="-120"/>
                        </a:rPr>
                        <a:t>條，其資通安全責任等級原則上列為</a:t>
                      </a:r>
                      <a:r>
                        <a:rPr lang="en-US" altLang="zh-TW" sz="1700" dirty="0">
                          <a:latin typeface="微軟正黑體" panose="020B0604030504040204" pitchFamily="34" charset="-120"/>
                          <a:ea typeface="微軟正黑體" panose="020B0604030504040204" pitchFamily="34" charset="-120"/>
                        </a:rPr>
                        <a:t>B</a:t>
                      </a:r>
                      <a:r>
                        <a:rPr lang="zh-TW" altLang="en-US" sz="1700" dirty="0">
                          <a:latin typeface="微軟正黑體" panose="020B0604030504040204" pitchFamily="34" charset="-120"/>
                          <a:ea typeface="微軟正黑體" panose="020B0604030504040204" pitchFamily="34" charset="-120"/>
                        </a:rPr>
                        <a:t>級。</a:t>
                      </a:r>
                      <a:endParaRPr lang="zh-TW" sz="17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2146186"/>
                  </a:ext>
                </a:extLst>
              </a:tr>
              <a:tr h="1163060">
                <a:tc>
                  <a:txBody>
                    <a:bodyPr/>
                    <a:lstStyle/>
                    <a:p>
                      <a:pPr marL="381000" indent="-381000">
                        <a:lnSpc>
                          <a:spcPct val="107000"/>
                        </a:lnSpc>
                        <a:spcAft>
                          <a:spcPts val="165"/>
                        </a:spcAft>
                      </a:pPr>
                      <a:r>
                        <a:rPr lang="en-US" altLang="zh-TW" sz="1700" kern="1200" dirty="0">
                          <a:solidFill>
                            <a:schemeClr val="tx1"/>
                          </a:solidFill>
                          <a:latin typeface="微軟正黑體" panose="020B0604030504040204" pitchFamily="34" charset="-120"/>
                          <a:ea typeface="微軟正黑體" panose="020B0604030504040204" pitchFamily="34" charset="-120"/>
                          <a:cs typeface="+mn-cs"/>
                        </a:rPr>
                        <a:t>2.5.</a:t>
                      </a:r>
                      <a:r>
                        <a:rPr lang="zh-TW" altLang="en-US" sz="1700" kern="1200" dirty="0">
                          <a:solidFill>
                            <a:schemeClr val="tx1"/>
                          </a:solidFill>
                          <a:latin typeface="微軟正黑體" panose="020B0604030504040204" pitchFamily="34" charset="-120"/>
                          <a:ea typeface="微軟正黑體" panose="020B0604030504040204" pitchFamily="34" charset="-120"/>
                          <a:cs typeface="+mn-cs"/>
                        </a:rPr>
                        <a:t>目前部立醫院、區域醫院都被要求是</a:t>
                      </a:r>
                      <a:r>
                        <a:rPr lang="en-US" altLang="zh-TW" sz="1700" kern="1200" dirty="0">
                          <a:solidFill>
                            <a:schemeClr val="tx1"/>
                          </a:solidFill>
                          <a:latin typeface="微軟正黑體" panose="020B0604030504040204" pitchFamily="34" charset="-120"/>
                          <a:ea typeface="微軟正黑體" panose="020B0604030504040204" pitchFamily="34" charset="-120"/>
                          <a:cs typeface="+mn-cs"/>
                        </a:rPr>
                        <a:t>B</a:t>
                      </a:r>
                      <a:r>
                        <a:rPr lang="zh-TW" altLang="en-US" sz="1700" kern="1200" dirty="0">
                          <a:solidFill>
                            <a:schemeClr val="tx1"/>
                          </a:solidFill>
                          <a:latin typeface="微軟正黑體" panose="020B0604030504040204" pitchFamily="34" charset="-120"/>
                          <a:ea typeface="微軟正黑體" panose="020B0604030504040204" pitchFamily="34" charset="-120"/>
                          <a:cs typeface="+mn-cs"/>
                        </a:rPr>
                        <a:t>級，可是有些醫院規模不大，是否可以調降其資通安全責任等級？</a:t>
                      </a: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kern="1200" dirty="0">
                          <a:solidFill>
                            <a:schemeClr val="tx1"/>
                          </a:solidFill>
                          <a:latin typeface="微軟正黑體" panose="020B0604030504040204" pitchFamily="34" charset="-120"/>
                          <a:ea typeface="微軟正黑體" panose="020B0604030504040204" pitchFamily="34" charset="-120"/>
                          <a:cs typeface="+mn-cs"/>
                        </a:rPr>
                        <a:t>機關可依資通安全責任等級分級辦法第</a:t>
                      </a:r>
                      <a:r>
                        <a:rPr lang="en-US" altLang="zh-TW" sz="1700" kern="1200" dirty="0">
                          <a:solidFill>
                            <a:schemeClr val="tx1"/>
                          </a:solidFill>
                          <a:latin typeface="微軟正黑體" panose="020B0604030504040204" pitchFamily="34" charset="-120"/>
                          <a:ea typeface="微軟正黑體" panose="020B0604030504040204" pitchFamily="34" charset="-120"/>
                          <a:cs typeface="+mn-cs"/>
                        </a:rPr>
                        <a:t>10</a:t>
                      </a:r>
                      <a:r>
                        <a:rPr lang="zh-TW" altLang="en-US" sz="1700" kern="1200" dirty="0">
                          <a:solidFill>
                            <a:schemeClr val="tx1"/>
                          </a:solidFill>
                          <a:latin typeface="微軟正黑體" panose="020B0604030504040204" pitchFamily="34" charset="-120"/>
                          <a:ea typeface="微軟正黑體" panose="020B0604030504040204" pitchFamily="34" charset="-120"/>
                          <a:cs typeface="+mn-cs"/>
                        </a:rPr>
                        <a:t>條，彈性調整各機關之等級，惟應敘明調整之理由。</a:t>
                      </a: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374356"/>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191231" y="166860"/>
            <a:ext cx="543944" cy="3312560"/>
            <a:chOff x="182199" y="2697718"/>
            <a:chExt cx="543944" cy="3312560"/>
          </a:xfrm>
        </p:grpSpPr>
        <p:sp>
          <p:nvSpPr>
            <p:cNvPr id="5" name="Freeform 9">
              <a:extLst>
                <a:ext uri="{FF2B5EF4-FFF2-40B4-BE49-F238E27FC236}">
                  <a16:creationId xmlns:a16="http://schemas.microsoft.com/office/drawing/2014/main" id="{977CE111-6D40-79DB-D68F-B564A2BE2D11}"/>
                </a:ext>
              </a:extLst>
            </p:cNvPr>
            <p:cNvSpPr/>
            <p:nvPr/>
          </p:nvSpPr>
          <p:spPr>
            <a:xfrm rot="5400000">
              <a:off x="-1202109" y="4082026"/>
              <a:ext cx="331256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3139321"/>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資通安全責任等級分級</a:t>
              </a:r>
            </a:p>
          </p:txBody>
        </p:sp>
      </p:grpSp>
    </p:spTree>
    <p:extLst>
      <p:ext uri="{BB962C8B-B14F-4D97-AF65-F5344CB8AC3E}">
        <p14:creationId xmlns:p14="http://schemas.microsoft.com/office/powerpoint/2010/main" val="3273691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6</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1010992" y="448690"/>
          <a:ext cx="10589326" cy="6019613"/>
        </p:xfrm>
        <a:graphic>
          <a:graphicData uri="http://schemas.openxmlformats.org/drawingml/2006/table">
            <a:tbl>
              <a:tblPr firstRow="1" firstCol="1" bandRow="1">
                <a:tableStyleId>{2D5ABB26-0587-4C30-8999-92F81FD0307C}</a:tableStyleId>
              </a:tblPr>
              <a:tblGrid>
                <a:gridCol w="3874840">
                  <a:extLst>
                    <a:ext uri="{9D8B030D-6E8A-4147-A177-3AD203B41FA5}">
                      <a16:colId xmlns:a16="http://schemas.microsoft.com/office/drawing/2014/main" val="2525455507"/>
                    </a:ext>
                  </a:extLst>
                </a:gridCol>
                <a:gridCol w="6714486">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974480">
                <a:tc>
                  <a:txBody>
                    <a:bodyPr/>
                    <a:lstStyle/>
                    <a:p>
                      <a:pPr marL="304800" marR="9525" indent="-304800" algn="just">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2.6.</a:t>
                      </a:r>
                      <a:r>
                        <a:rPr lang="zh-TW" altLang="en-US" sz="1700" dirty="0">
                          <a:latin typeface="微軟正黑體" panose="020B0604030504040204" pitchFamily="34" charset="-120"/>
                          <a:ea typeface="微軟正黑體" panose="020B0604030504040204" pitchFamily="34" charset="-120"/>
                        </a:rPr>
                        <a:t>資通安全責任等級</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級與</a:t>
                      </a:r>
                      <a:r>
                        <a:rPr lang="en-US" altLang="zh-TW" sz="1700" dirty="0">
                          <a:latin typeface="微軟正黑體" panose="020B0604030504040204" pitchFamily="34" charset="-120"/>
                          <a:ea typeface="微軟正黑體" panose="020B0604030504040204" pitchFamily="34" charset="-120"/>
                        </a:rPr>
                        <a:t>D</a:t>
                      </a:r>
                      <a:r>
                        <a:rPr lang="zh-TW" altLang="en-US" sz="1700" dirty="0">
                          <a:latin typeface="微軟正黑體" panose="020B0604030504040204" pitchFamily="34" charset="-120"/>
                          <a:ea typeface="微軟正黑體" panose="020B0604030504040204" pitchFamily="34" charset="-120"/>
                        </a:rPr>
                        <a:t>級機關的差異為何？</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altLang="en-US" sz="1700" dirty="0">
                          <a:latin typeface="微軟正黑體" panose="020B0604030504040204" pitchFamily="34" charset="-120"/>
                          <a:ea typeface="微軟正黑體" panose="020B0604030504040204" pitchFamily="34" charset="-120"/>
                        </a:rPr>
                        <a:t>資通安全責任等級</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級及</a:t>
                      </a:r>
                      <a:r>
                        <a:rPr lang="en-US" altLang="zh-TW" sz="1700" dirty="0">
                          <a:latin typeface="微軟正黑體" panose="020B0604030504040204" pitchFamily="34" charset="-120"/>
                          <a:ea typeface="微軟正黑體" panose="020B0604030504040204" pitchFamily="34" charset="-120"/>
                        </a:rPr>
                        <a:t>D</a:t>
                      </a:r>
                      <a:r>
                        <a:rPr lang="zh-TW" altLang="en-US" sz="1700" dirty="0">
                          <a:latin typeface="微軟正黑體" panose="020B0604030504040204" pitchFamily="34" charset="-120"/>
                          <a:ea typeface="微軟正黑體" panose="020B0604030504040204" pitchFamily="34" charset="-120"/>
                        </a:rPr>
                        <a:t>級的差異在於是否有維運自行或委外設置、開發之資通系統；若有，則機關之資通安全責任等級至少為</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級（請參閱資通安全責任等級分級辦法第</a:t>
                      </a:r>
                      <a:r>
                        <a:rPr lang="en-US" altLang="zh-TW" sz="1700" dirty="0">
                          <a:latin typeface="微軟正黑體" panose="020B0604030504040204" pitchFamily="34" charset="-120"/>
                          <a:ea typeface="微軟正黑體" panose="020B0604030504040204" pitchFamily="34" charset="-120"/>
                        </a:rPr>
                        <a:t>6</a:t>
                      </a:r>
                      <a:r>
                        <a:rPr lang="zh-TW" altLang="en-US" sz="1700" dirty="0">
                          <a:latin typeface="微軟正黑體" panose="020B0604030504040204" pitchFamily="34" charset="-120"/>
                          <a:ea typeface="微軟正黑體" panose="020B0604030504040204" pitchFamily="34" charset="-120"/>
                        </a:rPr>
                        <a:t>、</a:t>
                      </a:r>
                      <a:r>
                        <a:rPr lang="en-US" altLang="zh-TW" sz="1700" dirty="0">
                          <a:latin typeface="微軟正黑體" panose="020B0604030504040204" pitchFamily="34" charset="-120"/>
                          <a:ea typeface="微軟正黑體" panose="020B0604030504040204" pitchFamily="34" charset="-120"/>
                        </a:rPr>
                        <a:t>7</a:t>
                      </a:r>
                      <a:r>
                        <a:rPr lang="zh-TW" altLang="en-US" sz="1700" dirty="0">
                          <a:latin typeface="微軟正黑體" panose="020B0604030504040204" pitchFamily="34" charset="-120"/>
                          <a:ea typeface="微軟正黑體" panose="020B0604030504040204" pitchFamily="34" charset="-120"/>
                        </a:rPr>
                        <a:t>條）</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9960904"/>
                  </a:ext>
                </a:extLst>
              </a:tr>
              <a:tr h="742950">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2.7.</a:t>
                      </a:r>
                      <a:r>
                        <a:rPr lang="zh-TW" altLang="en-US" sz="1700" dirty="0">
                          <a:latin typeface="微軟正黑體" panose="020B0604030504040204" pitchFamily="34" charset="-120"/>
                          <a:ea typeface="微軟正黑體" panose="020B0604030504040204" pitchFamily="34" charset="-120"/>
                        </a:rPr>
                        <a:t>只有</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個官網算不算</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級機關？</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marR="6985" indent="-6350" algn="just">
                        <a:lnSpc>
                          <a:spcPct val="107000"/>
                        </a:lnSpc>
                        <a:spcAft>
                          <a:spcPts val="165"/>
                        </a:spcAft>
                      </a:pPr>
                      <a:r>
                        <a:rPr lang="zh-TW" altLang="en-US" sz="1700" dirty="0">
                          <a:latin typeface="微軟正黑體" panose="020B0604030504040204" pitchFamily="34" charset="-120"/>
                          <a:ea typeface="微軟正黑體" panose="020B0604030504040204" pitchFamily="34" charset="-120"/>
                        </a:rPr>
                        <a:t>官網如係屬機關自行或委外設置、開發，即符合資通安全責任等級第</a:t>
                      </a:r>
                      <a:r>
                        <a:rPr lang="en-US" altLang="zh-TW" sz="1700" dirty="0">
                          <a:latin typeface="微軟正黑體" panose="020B0604030504040204" pitchFamily="34" charset="-120"/>
                          <a:ea typeface="微軟正黑體" panose="020B0604030504040204" pitchFamily="34" charset="-120"/>
                        </a:rPr>
                        <a:t>6</a:t>
                      </a:r>
                      <a:r>
                        <a:rPr lang="zh-TW" altLang="en-US" sz="1700" dirty="0">
                          <a:latin typeface="微軟正黑體" panose="020B0604030504040204" pitchFamily="34" charset="-120"/>
                          <a:ea typeface="微軟正黑體" panose="020B0604030504040204" pitchFamily="34" charset="-120"/>
                        </a:rPr>
                        <a:t>條</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級機關之條件，機關之資安責任等級即為</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級。建議類此機關，宜積極進行資通系統向上集中，減少機關維運負擔，連帶調降機關資通安全責任等級。</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49281066"/>
                  </a:ext>
                </a:extLst>
              </a:tr>
              <a:tr h="468847">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2.8.</a:t>
                      </a:r>
                      <a:r>
                        <a:rPr lang="zh-TW" altLang="en-US" sz="1700" dirty="0">
                          <a:latin typeface="微軟正黑體" panose="020B0604030504040204" pitchFamily="34" charset="-120"/>
                          <a:ea typeface="微軟正黑體" panose="020B0604030504040204" pitchFamily="34" charset="-120"/>
                        </a:rPr>
                        <a:t>內部不對外的網站，是否屬於</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級的資通系統？</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內部不對外的網站，如為自行或委外設置、開發，即符合資通安全責任等級第</a:t>
                      </a:r>
                      <a:r>
                        <a:rPr lang="en-US" altLang="zh-TW" sz="1700" dirty="0">
                          <a:latin typeface="微軟正黑體" panose="020B0604030504040204" pitchFamily="34" charset="-120"/>
                          <a:ea typeface="微軟正黑體" panose="020B0604030504040204" pitchFamily="34" charset="-120"/>
                        </a:rPr>
                        <a:t>6</a:t>
                      </a:r>
                      <a:r>
                        <a:rPr lang="zh-TW" altLang="en-US" sz="1700" dirty="0">
                          <a:latin typeface="微軟正黑體" panose="020B0604030504040204" pitchFamily="34" charset="-120"/>
                          <a:ea typeface="微軟正黑體" panose="020B0604030504040204" pitchFamily="34" charset="-120"/>
                        </a:rPr>
                        <a:t>條</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級機關之條件，機關之資安責任等級即為</a:t>
                      </a:r>
                      <a:r>
                        <a:rPr lang="en-US" altLang="zh-TW" sz="1700" dirty="0">
                          <a:latin typeface="微軟正黑體" panose="020B0604030504040204" pitchFamily="34" charset="-120"/>
                          <a:ea typeface="微軟正黑體" panose="020B0604030504040204" pitchFamily="34" charset="-120"/>
                        </a:rPr>
                        <a:t>C</a:t>
                      </a:r>
                      <a:r>
                        <a:rPr lang="zh-TW" altLang="en-US" sz="1700" dirty="0">
                          <a:latin typeface="微軟正黑體" panose="020B0604030504040204" pitchFamily="34" charset="-120"/>
                          <a:ea typeface="微軟正黑體" panose="020B0604030504040204" pitchFamily="34" charset="-120"/>
                        </a:rPr>
                        <a:t>級。</a:t>
                      </a:r>
                      <a:endParaRPr lang="zh-TW" sz="17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554037"/>
                  </a:ext>
                </a:extLst>
              </a:tr>
              <a:tr h="468848">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2.9.</a:t>
                      </a:r>
                      <a:r>
                        <a:rPr lang="zh-TW" altLang="en-US" sz="1700" dirty="0">
                          <a:latin typeface="微軟正黑體" panose="020B0604030504040204" pitchFamily="34" charset="-120"/>
                          <a:ea typeface="微軟正黑體" panose="020B0604030504040204" pitchFamily="34" charset="-120"/>
                        </a:rPr>
                        <a:t>機關只有自行維護個人電腦及印表機等設備，是否可列為</a:t>
                      </a:r>
                      <a:r>
                        <a:rPr lang="en-US" altLang="zh-TW" sz="1700" dirty="0">
                          <a:latin typeface="微軟正黑體" panose="020B0604030504040204" pitchFamily="34" charset="-120"/>
                          <a:ea typeface="微軟正黑體" panose="020B0604030504040204" pitchFamily="34" charset="-120"/>
                        </a:rPr>
                        <a:t>E</a:t>
                      </a:r>
                      <a:r>
                        <a:rPr lang="zh-TW" altLang="en-US" sz="1700" dirty="0">
                          <a:latin typeface="微軟正黑體" panose="020B0604030504040204" pitchFamily="34" charset="-120"/>
                          <a:ea typeface="微軟正黑體" panose="020B0604030504040204" pitchFamily="34" charset="-120"/>
                        </a:rPr>
                        <a:t>級機關？</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機關如僅自行維護個人電腦及印表機等設備，仍屬自行辦理資通業務之一部份，故依資通安全責任等級分級辦法第</a:t>
                      </a:r>
                      <a:r>
                        <a:rPr lang="en-US" altLang="zh-TW" sz="1700" dirty="0">
                          <a:latin typeface="微軟正黑體" panose="020B0604030504040204" pitchFamily="34" charset="-120"/>
                          <a:ea typeface="微軟正黑體" panose="020B0604030504040204" pitchFamily="34" charset="-120"/>
                        </a:rPr>
                        <a:t>7</a:t>
                      </a:r>
                      <a:r>
                        <a:rPr lang="zh-TW" altLang="en-US" sz="1700" dirty="0">
                          <a:latin typeface="微軟正黑體" panose="020B0604030504040204" pitchFamily="34" charset="-120"/>
                          <a:ea typeface="微軟正黑體" panose="020B0604030504040204" pitchFamily="34" charset="-120"/>
                        </a:rPr>
                        <a:t>條規定列為</a:t>
                      </a:r>
                      <a:r>
                        <a:rPr lang="en-US" altLang="zh-TW" sz="1700" dirty="0">
                          <a:latin typeface="微軟正黑體" panose="020B0604030504040204" pitchFamily="34" charset="-120"/>
                          <a:ea typeface="微軟正黑體" panose="020B0604030504040204" pitchFamily="34" charset="-120"/>
                        </a:rPr>
                        <a:t>D</a:t>
                      </a:r>
                      <a:r>
                        <a:rPr lang="zh-TW" altLang="en-US" sz="1700" dirty="0">
                          <a:latin typeface="微軟正黑體" panose="020B0604030504040204" pitchFamily="34" charset="-120"/>
                          <a:ea typeface="微軟正黑體" panose="020B0604030504040204" pitchFamily="34" charset="-120"/>
                        </a:rPr>
                        <a:t>級。</a:t>
                      </a:r>
                      <a:endParaRPr lang="zh-TW" sz="17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2146186"/>
                  </a:ext>
                </a:extLst>
              </a:tr>
              <a:tr h="254253">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2.10.</a:t>
                      </a:r>
                      <a:r>
                        <a:rPr lang="zh-TW" altLang="en-US" sz="1700" dirty="0">
                          <a:latin typeface="微軟正黑體" panose="020B0604030504040204" pitchFamily="34" charset="-120"/>
                          <a:ea typeface="微軟正黑體" panose="020B0604030504040204" pitchFamily="34" charset="-120"/>
                        </a:rPr>
                        <a:t>依責任等級分級辦法第</a:t>
                      </a:r>
                      <a:r>
                        <a:rPr lang="en-US" altLang="zh-TW" sz="1700" dirty="0">
                          <a:latin typeface="微軟正黑體" panose="020B0604030504040204" pitchFamily="34" charset="-120"/>
                          <a:ea typeface="微軟正黑體" panose="020B0604030504040204" pitchFamily="34" charset="-120"/>
                        </a:rPr>
                        <a:t>3</a:t>
                      </a:r>
                      <a:r>
                        <a:rPr lang="zh-TW" altLang="en-US" sz="1700" dirty="0">
                          <a:latin typeface="微軟正黑體" panose="020B0604030504040204" pitchFamily="34" charset="-120"/>
                          <a:ea typeface="微軟正黑體" panose="020B0604030504040204" pitchFamily="34" charset="-120"/>
                        </a:rPr>
                        <a:t>條，直轄市政府應提交所屬機關資通安全責任等級，是否包含學校？</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依資通安全責任等級分級辦法第</a:t>
                      </a:r>
                      <a:r>
                        <a:rPr lang="en-US" altLang="zh-TW" sz="1700" dirty="0">
                          <a:latin typeface="微軟正黑體" panose="020B0604030504040204" pitchFamily="34" charset="-120"/>
                          <a:ea typeface="微軟正黑體" panose="020B0604030504040204" pitchFamily="34" charset="-120"/>
                        </a:rPr>
                        <a:t>3</a:t>
                      </a:r>
                      <a:r>
                        <a:rPr lang="zh-TW" altLang="en-US" sz="1700" dirty="0">
                          <a:latin typeface="微軟正黑體" panose="020B0604030504040204" pitchFamily="34" charset="-120"/>
                          <a:ea typeface="微軟正黑體" panose="020B0604030504040204" pitchFamily="34" charset="-120"/>
                        </a:rPr>
                        <a:t>條第</a:t>
                      </a:r>
                      <a:r>
                        <a:rPr lang="en-US" altLang="zh-TW" sz="1700" dirty="0">
                          <a:latin typeface="微軟正黑體" panose="020B0604030504040204" pitchFamily="34" charset="-120"/>
                          <a:ea typeface="微軟正黑體" panose="020B0604030504040204" pitchFamily="34" charset="-120"/>
                        </a:rPr>
                        <a:t>3</a:t>
                      </a:r>
                      <a:r>
                        <a:rPr lang="zh-TW" altLang="en-US" sz="1700" dirty="0">
                          <a:latin typeface="微軟正黑體" panose="020B0604030504040204" pitchFamily="34" charset="-120"/>
                          <a:ea typeface="微軟正黑體" panose="020B0604030504040204" pitchFamily="34" charset="-120"/>
                        </a:rPr>
                        <a:t>項規定，市立學校的資通安全責任等級由地方政府彙整提交。</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374356"/>
                  </a:ext>
                </a:extLst>
              </a:tr>
              <a:tr h="404178">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2.11.</a:t>
                      </a:r>
                      <a:r>
                        <a:rPr lang="zh-TW" altLang="en-US" sz="1700" dirty="0">
                          <a:latin typeface="微軟正黑體" panose="020B0604030504040204" pitchFamily="34" charset="-120"/>
                          <a:ea typeface="微軟正黑體" panose="020B0604030504040204" pitchFamily="34" charset="-120"/>
                        </a:rPr>
                        <a:t>各機關如有因組織或業務調整致須變更原資通安全責任等級，或新設機關之情形，其上級機關應於多久內提報該機關之資通安全責任等級或解除納管？</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機關如有下列情形，其上級機關應於</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個月內，依資通安全責任等級分級辦法第</a:t>
                      </a:r>
                      <a:r>
                        <a:rPr lang="en-US" altLang="zh-TW" sz="1700" dirty="0">
                          <a:latin typeface="微軟正黑體" panose="020B0604030504040204" pitchFamily="34" charset="-120"/>
                          <a:ea typeface="微軟正黑體" panose="020B0604030504040204" pitchFamily="34" charset="-120"/>
                        </a:rPr>
                        <a:t>3</a:t>
                      </a:r>
                      <a:r>
                        <a:rPr lang="zh-TW" altLang="en-US" sz="1700" dirty="0">
                          <a:latin typeface="微軟正黑體" panose="020B0604030504040204" pitchFamily="34" charset="-120"/>
                          <a:ea typeface="微軟正黑體" panose="020B0604030504040204" pitchFamily="34" charset="-120"/>
                        </a:rPr>
                        <a:t>條第</a:t>
                      </a:r>
                      <a:r>
                        <a:rPr lang="en-US" altLang="zh-TW" sz="1700" dirty="0">
                          <a:latin typeface="微軟正黑體" panose="020B0604030504040204" pitchFamily="34" charset="-120"/>
                          <a:ea typeface="微軟正黑體" panose="020B0604030504040204" pitchFamily="34" charset="-120"/>
                        </a:rPr>
                        <a:t>6</a:t>
                      </a:r>
                      <a:r>
                        <a:rPr lang="zh-TW" altLang="en-US" sz="1700" dirty="0">
                          <a:latin typeface="微軟正黑體" panose="020B0604030504040204" pitchFamily="34" charset="-120"/>
                          <a:ea typeface="微軟正黑體" panose="020B0604030504040204" pitchFamily="34" charset="-120"/>
                        </a:rPr>
                        <a:t>項辦理等級異動作業：</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機關裁撤（自行政院人事行政總處函生效日起）。</a:t>
                      </a:r>
                      <a:r>
                        <a:rPr lang="en-US" altLang="zh-TW" sz="1700" dirty="0">
                          <a:latin typeface="微軟正黑體" panose="020B0604030504040204" pitchFamily="34" charset="-120"/>
                          <a:ea typeface="微軟正黑體" panose="020B0604030504040204" pitchFamily="34" charset="-120"/>
                        </a:rPr>
                        <a:t>2.</a:t>
                      </a:r>
                      <a:r>
                        <a:rPr lang="zh-TW" altLang="en-US" sz="1700" dirty="0">
                          <a:latin typeface="微軟正黑體" panose="020B0604030504040204" pitchFamily="34" charset="-120"/>
                          <a:ea typeface="微軟正黑體" panose="020B0604030504040204" pitchFamily="34" charset="-120"/>
                        </a:rPr>
                        <a:t>機關因組織或業務調整（自行政院人事行政總處函生效日起）。</a:t>
                      </a:r>
                      <a:r>
                        <a:rPr lang="en-US" altLang="zh-TW" sz="1700" dirty="0">
                          <a:latin typeface="微軟正黑體" panose="020B0604030504040204" pitchFamily="34" charset="-120"/>
                          <a:ea typeface="微軟正黑體" panose="020B0604030504040204" pitchFamily="34" charset="-120"/>
                        </a:rPr>
                        <a:t>3.</a:t>
                      </a:r>
                      <a:r>
                        <a:rPr lang="zh-TW" altLang="en-US" sz="1700" dirty="0">
                          <a:latin typeface="微軟正黑體" panose="020B0604030504040204" pitchFamily="34" charset="-120"/>
                          <a:ea typeface="微軟正黑體" panose="020B0604030504040204" pitchFamily="34" charset="-120"/>
                        </a:rPr>
                        <a:t>成立籌備處（自籌備處組織規程發布日起）。</a:t>
                      </a:r>
                      <a:r>
                        <a:rPr lang="en-US" altLang="zh-TW" sz="1700" dirty="0">
                          <a:latin typeface="微軟正黑體" panose="020B0604030504040204" pitchFamily="34" charset="-120"/>
                          <a:ea typeface="微軟正黑體" panose="020B0604030504040204" pitchFamily="34" charset="-120"/>
                        </a:rPr>
                        <a:t>4.</a:t>
                      </a:r>
                      <a:r>
                        <a:rPr lang="zh-TW" altLang="en-US" sz="1700" dirty="0">
                          <a:latin typeface="微軟正黑體" panose="020B0604030504040204" pitchFamily="34" charset="-120"/>
                          <a:ea typeface="微軟正黑體" panose="020B0604030504040204" pitchFamily="34" charset="-120"/>
                        </a:rPr>
                        <a:t>新設機關（自組織法施行日起）。</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0942294"/>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sp>
        <p:nvSpPr>
          <p:cNvPr id="8" name="Freeform 2">
            <a:hlinkClick r:id="" action="ppaction://noaction"/>
            <a:extLst>
              <a:ext uri="{FF2B5EF4-FFF2-40B4-BE49-F238E27FC236}">
                <a16:creationId xmlns:a16="http://schemas.microsoft.com/office/drawing/2014/main" id="{FC45062A-8D63-39F2-5769-C6241E2AA060}"/>
              </a:ext>
            </a:extLst>
          </p:cNvPr>
          <p:cNvSpPr/>
          <p:nvPr/>
        </p:nvSpPr>
        <p:spPr>
          <a:xfrm flipH="1" flipV="1">
            <a:off x="11331107" y="24572"/>
            <a:ext cx="860247" cy="780702"/>
          </a:xfrm>
          <a:custGeom>
            <a:avLst/>
            <a:gdLst/>
            <a:ahLst/>
            <a:cxnLst/>
            <a:rect l="l" t="t" r="r" b="b"/>
            <a:pathLst>
              <a:path w="1446746" h="1454681">
                <a:moveTo>
                  <a:pt x="1446746" y="1454681"/>
                </a:moveTo>
                <a:lnTo>
                  <a:pt x="0" y="1454681"/>
                </a:lnTo>
                <a:lnTo>
                  <a:pt x="0" y="0"/>
                </a:lnTo>
                <a:lnTo>
                  <a:pt x="1446746" y="0"/>
                </a:lnTo>
                <a:lnTo>
                  <a:pt x="1446746" y="1454681"/>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grpSp>
        <p:nvGrpSpPr>
          <p:cNvPr id="9" name="群組 8">
            <a:extLst>
              <a:ext uri="{FF2B5EF4-FFF2-40B4-BE49-F238E27FC236}">
                <a16:creationId xmlns:a16="http://schemas.microsoft.com/office/drawing/2014/main" id="{0C818B79-0622-C7EB-6D1A-2E3117BFEB75}"/>
              </a:ext>
            </a:extLst>
          </p:cNvPr>
          <p:cNvGrpSpPr/>
          <p:nvPr/>
        </p:nvGrpSpPr>
        <p:grpSpPr>
          <a:xfrm>
            <a:off x="191231" y="166860"/>
            <a:ext cx="543944" cy="3312560"/>
            <a:chOff x="182199" y="2697718"/>
            <a:chExt cx="543944" cy="3312560"/>
          </a:xfrm>
        </p:grpSpPr>
        <p:sp>
          <p:nvSpPr>
            <p:cNvPr id="10" name="Freeform 9">
              <a:extLst>
                <a:ext uri="{FF2B5EF4-FFF2-40B4-BE49-F238E27FC236}">
                  <a16:creationId xmlns:a16="http://schemas.microsoft.com/office/drawing/2014/main" id="{6D559642-3EB4-92B6-A0B9-2DCF433B6919}"/>
                </a:ext>
              </a:extLst>
            </p:cNvPr>
            <p:cNvSpPr/>
            <p:nvPr/>
          </p:nvSpPr>
          <p:spPr>
            <a:xfrm rot="5400000">
              <a:off x="-1202109" y="4082026"/>
              <a:ext cx="331256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zh-TW" altLang="en-US" sz="1688"/>
            </a:p>
          </p:txBody>
        </p:sp>
        <p:sp>
          <p:nvSpPr>
            <p:cNvPr id="12" name="文字方塊 11">
              <a:extLst>
                <a:ext uri="{FF2B5EF4-FFF2-40B4-BE49-F238E27FC236}">
                  <a16:creationId xmlns:a16="http://schemas.microsoft.com/office/drawing/2014/main" id="{8952E1BE-6989-4ABE-8B82-6FB5A7C41C42}"/>
                </a:ext>
              </a:extLst>
            </p:cNvPr>
            <p:cNvSpPr txBox="1"/>
            <p:nvPr/>
          </p:nvSpPr>
          <p:spPr>
            <a:xfrm>
              <a:off x="261306" y="2789334"/>
              <a:ext cx="435769" cy="3139321"/>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2.</a:t>
              </a:r>
              <a:r>
                <a:rPr lang="zh-TW" altLang="en-US" b="1" dirty="0">
                  <a:latin typeface="微軟正黑體" panose="020B0604030504040204" pitchFamily="34" charset="-120"/>
                  <a:ea typeface="微軟正黑體" panose="020B0604030504040204" pitchFamily="34" charset="-120"/>
                </a:rPr>
                <a:t>資通安全責任等級分級</a:t>
              </a:r>
            </a:p>
          </p:txBody>
        </p:sp>
      </p:grpSp>
    </p:spTree>
    <p:extLst>
      <p:ext uri="{BB962C8B-B14F-4D97-AF65-F5344CB8AC3E}">
        <p14:creationId xmlns:p14="http://schemas.microsoft.com/office/powerpoint/2010/main" val="129999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7</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extLst>
              <p:ext uri="{D42A27DB-BD31-4B8C-83A1-F6EECF244321}">
                <p14:modId xmlns:p14="http://schemas.microsoft.com/office/powerpoint/2010/main" val="1639502625"/>
              </p:ext>
            </p:extLst>
          </p:nvPr>
        </p:nvGraphicFramePr>
        <p:xfrm>
          <a:off x="1010992" y="448690"/>
          <a:ext cx="10589327" cy="6203817"/>
        </p:xfrm>
        <a:graphic>
          <a:graphicData uri="http://schemas.openxmlformats.org/drawingml/2006/table">
            <a:tbl>
              <a:tblPr firstRow="1" firstCol="1" bandRow="1">
                <a:tableStyleId>{2D5ABB26-0587-4C30-8999-92F81FD0307C}</a:tableStyleId>
              </a:tblPr>
              <a:tblGrid>
                <a:gridCol w="903533">
                  <a:extLst>
                    <a:ext uri="{9D8B030D-6E8A-4147-A177-3AD203B41FA5}">
                      <a16:colId xmlns:a16="http://schemas.microsoft.com/office/drawing/2014/main" val="2525455507"/>
                    </a:ext>
                  </a:extLst>
                </a:gridCol>
                <a:gridCol w="2076450">
                  <a:extLst>
                    <a:ext uri="{9D8B030D-6E8A-4147-A177-3AD203B41FA5}">
                      <a16:colId xmlns:a16="http://schemas.microsoft.com/office/drawing/2014/main" val="2067634182"/>
                    </a:ext>
                  </a:extLst>
                </a:gridCol>
                <a:gridCol w="7609344">
                  <a:extLst>
                    <a:ext uri="{9D8B030D-6E8A-4147-A177-3AD203B41FA5}">
                      <a16:colId xmlns:a16="http://schemas.microsoft.com/office/drawing/2014/main" val="2116157554"/>
                    </a:ext>
                  </a:extLst>
                </a:gridCol>
              </a:tblGrid>
              <a:tr h="407473">
                <a:tc gridSpan="2">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hMerge="1">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altLang="en-US" dirty="0"/>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80082">
                <a:tc gridSpan="2">
                  <a:txBody>
                    <a:bodyPr/>
                    <a:lstStyle/>
                    <a:p>
                      <a:pPr marL="304800" marR="9525" indent="-304800" algn="just">
                        <a:lnSpc>
                          <a:spcPct val="107000"/>
                        </a:lnSpc>
                        <a:spcAft>
                          <a:spcPts val="165"/>
                        </a:spcAft>
                      </a:pPr>
                      <a:r>
                        <a:rPr lang="en-US" altLang="zh-TW" sz="1600" b="0" dirty="0">
                          <a:latin typeface="微軟正黑體" panose="020B0604030504040204" pitchFamily="34" charset="-120"/>
                          <a:ea typeface="微軟正黑體" panose="020B0604030504040204" pitchFamily="34" charset="-120"/>
                        </a:rPr>
                        <a:t>3.1.</a:t>
                      </a:r>
                      <a:r>
                        <a:rPr lang="zh-TW" altLang="en-US" sz="1600" b="0" dirty="0">
                          <a:latin typeface="微軟正黑體" panose="020B0604030504040204" pitchFamily="34" charset="-120"/>
                          <a:ea typeface="微軟正黑體" panose="020B0604030504040204" pitchFamily="34" charset="-120"/>
                        </a:rPr>
                        <a:t>何謂資通安全專職人員？</a:t>
                      </a:r>
                    </a:p>
                    <a:p>
                      <a:pPr marL="635" indent="-6350">
                        <a:lnSpc>
                          <a:spcPct val="107000"/>
                        </a:lnSpc>
                        <a:spcAft>
                          <a:spcPts val="165"/>
                        </a:spcAft>
                      </a:pPr>
                      <a:endParaRPr lang="zh-TW" altLang="en-US" sz="1600" b="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hMerge="1">
                  <a:txBody>
                    <a:bodyPr/>
                    <a:lstStyle/>
                    <a:p>
                      <a:pPr marL="635" indent="-6350">
                        <a:lnSpc>
                          <a:spcPct val="107000"/>
                        </a:lnSpc>
                        <a:spcAft>
                          <a:spcPts val="165"/>
                        </a:spcAft>
                      </a:pPr>
                      <a:r>
                        <a:rPr lang="zh-TW" altLang="en-US" sz="1600" dirty="0"/>
                        <a:t>。</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tc>
                  <a:txBody>
                    <a:bodyPr/>
                    <a:lstStyle/>
                    <a:p>
                      <a:pPr marL="635" indent="-6350">
                        <a:lnSpc>
                          <a:spcPct val="107000"/>
                        </a:lnSpc>
                        <a:spcAft>
                          <a:spcPts val="165"/>
                        </a:spcAft>
                      </a:pPr>
                      <a:r>
                        <a:rPr lang="zh-TW" altLang="en-US" sz="1600" b="0" dirty="0">
                          <a:latin typeface="微軟正黑體" panose="020B0604030504040204" pitchFamily="34" charset="-120"/>
                          <a:ea typeface="微軟正黑體" panose="020B0604030504040204" pitchFamily="34" charset="-120"/>
                        </a:rPr>
                        <a:t>資通安全專職人員，指全職執行資通安全業務者（請參閱資通安全責任等級分級辦法附表一備註三說明）</a:t>
                      </a:r>
                      <a:endParaRPr lang="zh-TW" sz="1600" b="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9960904"/>
                  </a:ext>
                </a:extLst>
              </a:tr>
              <a:tr h="742950">
                <a:tc>
                  <a:txBody>
                    <a:bodyPr/>
                    <a:lstStyle/>
                    <a:p>
                      <a:pPr marL="381000" indent="-381000">
                        <a:lnSpc>
                          <a:spcPct val="107000"/>
                        </a:lnSpc>
                        <a:spcAft>
                          <a:spcPts val="165"/>
                        </a:spcAft>
                      </a:pPr>
                      <a:r>
                        <a:rPr lang="en-US" altLang="zh-TW" sz="1600" b="0" dirty="0">
                          <a:latin typeface="微軟正黑體" panose="020B0604030504040204" pitchFamily="34" charset="-120"/>
                          <a:ea typeface="微軟正黑體" panose="020B0604030504040204" pitchFamily="34" charset="-120"/>
                        </a:rPr>
                        <a:t>3.2.</a:t>
                      </a:r>
                      <a:r>
                        <a:rPr lang="zh-TW" altLang="en-US" sz="1600" b="0" dirty="0">
                          <a:latin typeface="微軟正黑體" panose="020B0604030504040204" pitchFamily="34" charset="-120"/>
                          <a:ea typeface="微軟正黑體" panose="020B0604030504040204" pitchFamily="34" charset="-120"/>
                        </a:rPr>
                        <a:t> 資安專職人員之職務內容為何？</a:t>
                      </a:r>
                      <a:endParaRPr lang="zh-TW" sz="1600" b="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gridSpan="2">
                  <a:txBody>
                    <a:bodyPr/>
                    <a:lstStyle/>
                    <a:p>
                      <a:pPr marL="635" marR="6985" indent="-6350" algn="just">
                        <a:lnSpc>
                          <a:spcPct val="107000"/>
                        </a:lnSpc>
                        <a:spcAft>
                          <a:spcPts val="165"/>
                        </a:spcAft>
                      </a:pPr>
                      <a:r>
                        <a:rPr lang="zh-TW" altLang="en-US" sz="1300" b="0" dirty="0">
                          <a:latin typeface="微軟正黑體" panose="020B0604030504040204" pitchFamily="34" charset="-120"/>
                          <a:ea typeface="微軟正黑體" panose="020B0604030504040204" pitchFamily="34" charset="-120"/>
                        </a:rPr>
                        <a:t>一、資安專職人力之職務內容分策略面、管理面及技術面等三大面向，各面向內容如下：</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一</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策略面：</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機關（及所屬）資安政策、資源分配及整體防護策略之規劃。</a:t>
                      </a:r>
                      <a:r>
                        <a:rPr lang="en-US" altLang="zh-TW" sz="1300" b="0" dirty="0">
                          <a:latin typeface="微軟正黑體" panose="020B0604030504040204" pitchFamily="34" charset="-120"/>
                          <a:ea typeface="微軟正黑體" panose="020B0604030504040204" pitchFamily="34" charset="-120"/>
                        </a:rPr>
                        <a:t>2.</a:t>
                      </a:r>
                      <a:r>
                        <a:rPr lang="zh-TW" altLang="en-US" sz="1300" b="0" dirty="0">
                          <a:latin typeface="微軟正黑體" panose="020B0604030504040204" pitchFamily="34" charset="-120"/>
                          <a:ea typeface="微軟正黑體" panose="020B0604030504040204" pitchFamily="34" charset="-120"/>
                        </a:rPr>
                        <a:t>機關導入資安治理成熟度之協調與推動。</a:t>
                      </a:r>
                      <a:r>
                        <a:rPr lang="en-US" altLang="zh-TW" sz="1300" b="0" dirty="0">
                          <a:latin typeface="微軟正黑體" panose="020B0604030504040204" pitchFamily="34" charset="-120"/>
                          <a:ea typeface="微軟正黑體" panose="020B0604030504040204" pitchFamily="34" charset="-120"/>
                        </a:rPr>
                        <a:t>3.</a:t>
                      </a:r>
                      <a:r>
                        <a:rPr lang="zh-TW" altLang="en-US" sz="1300" b="0" dirty="0">
                          <a:latin typeface="微軟正黑體" panose="020B0604030504040204" pitchFamily="34" charset="-120"/>
                          <a:ea typeface="微軟正黑體" panose="020B0604030504040204" pitchFamily="34" charset="-120"/>
                        </a:rPr>
                        <a:t>資通安全維護計畫實施情形之績效評估與檢討。</a:t>
                      </a:r>
                      <a:r>
                        <a:rPr lang="en-US" altLang="zh-TW" sz="1300" b="0" dirty="0">
                          <a:latin typeface="微軟正黑體" panose="020B0604030504040204" pitchFamily="34" charset="-120"/>
                          <a:ea typeface="微軟正黑體" panose="020B0604030504040204" pitchFamily="34" charset="-120"/>
                        </a:rPr>
                        <a:t>4.</a:t>
                      </a:r>
                      <a:r>
                        <a:rPr lang="zh-TW" altLang="en-US" sz="1300" b="0" dirty="0">
                          <a:latin typeface="微軟正黑體" panose="020B0604030504040204" pitchFamily="34" charset="-120"/>
                          <a:ea typeface="微軟正黑體" panose="020B0604030504040204" pitchFamily="34" charset="-120"/>
                        </a:rPr>
                        <a:t>（屬上級或監督機關者）稽核所屬（或監督）公務機關之資通安全維護計畫實施情形。</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二</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管理面：</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訂定、修正及實施資通安全維護計畫並提出實施情形。</a:t>
                      </a:r>
                      <a:r>
                        <a:rPr lang="en-US" altLang="zh-TW" sz="1300" b="0" dirty="0">
                          <a:latin typeface="微軟正黑體" panose="020B0604030504040204" pitchFamily="34" charset="-120"/>
                          <a:ea typeface="微軟正黑體" panose="020B0604030504040204" pitchFamily="34" charset="-120"/>
                        </a:rPr>
                        <a:t>2.</a:t>
                      </a:r>
                      <a:r>
                        <a:rPr lang="zh-TW" altLang="en-US" sz="1300" b="0" dirty="0">
                          <a:latin typeface="微軟正黑體" panose="020B0604030504040204" pitchFamily="34" charset="-120"/>
                          <a:ea typeface="微軟正黑體" panose="020B0604030504040204" pitchFamily="34" charset="-120"/>
                        </a:rPr>
                        <a:t>訂定及建立資通安全事件通報及應變機制。</a:t>
                      </a:r>
                      <a:r>
                        <a:rPr lang="en-US" altLang="zh-TW" sz="1300" b="0" dirty="0">
                          <a:latin typeface="微軟正黑體" panose="020B0604030504040204" pitchFamily="34" charset="-120"/>
                          <a:ea typeface="微軟正黑體" panose="020B0604030504040204" pitchFamily="34" charset="-120"/>
                        </a:rPr>
                        <a:t>3.</a:t>
                      </a:r>
                      <a:r>
                        <a:rPr lang="zh-TW" altLang="en-US" sz="1300" b="0" dirty="0">
                          <a:latin typeface="微軟正黑體" panose="020B0604030504040204" pitchFamily="34" charset="-120"/>
                          <a:ea typeface="微軟正黑體" panose="020B0604030504040204" pitchFamily="34" charset="-120"/>
                        </a:rPr>
                        <a:t>辦理下列機關資通安全責任等級之應辦事項：資訊安全管理系統之導入及通過公正第三方之驗證、業務持續運作演練、辦理資通安全教育訓練等。</a:t>
                      </a:r>
                      <a:r>
                        <a:rPr lang="en-US" altLang="zh-TW" sz="1300" b="0" dirty="0">
                          <a:latin typeface="微軟正黑體" panose="020B0604030504040204" pitchFamily="34" charset="-120"/>
                          <a:ea typeface="微軟正黑體" panose="020B0604030504040204" pitchFamily="34" charset="-120"/>
                        </a:rPr>
                        <a:t>4.</a:t>
                      </a:r>
                      <a:r>
                        <a:rPr lang="zh-TW" altLang="en-US" sz="1300" b="0" dirty="0">
                          <a:latin typeface="微軟正黑體" panose="020B0604030504040204" pitchFamily="34" charset="-120"/>
                          <a:ea typeface="微軟正黑體" panose="020B0604030504040204" pitchFamily="34" charset="-120"/>
                        </a:rPr>
                        <a:t>（屬上級或監督機關者）針對所屬（或監督）公務機關，審查其資通安全維護計畫及實施情形、辦理其資通安全事件通報之審核、應變協處與改善報告之審核。</a:t>
                      </a:r>
                      <a:r>
                        <a:rPr lang="en-US" altLang="zh-TW" sz="1300" b="0" dirty="0">
                          <a:latin typeface="微軟正黑體" panose="020B0604030504040204" pitchFamily="34" charset="-120"/>
                          <a:ea typeface="微軟正黑體" panose="020B0604030504040204" pitchFamily="34" charset="-120"/>
                        </a:rPr>
                        <a:t>5.</a:t>
                      </a:r>
                      <a:r>
                        <a:rPr lang="zh-TW" altLang="en-US" sz="1300" b="0" dirty="0">
                          <a:latin typeface="微軟正黑體" panose="020B0604030504040204" pitchFamily="34" charset="-120"/>
                          <a:ea typeface="微軟正黑體" panose="020B0604030504040204" pitchFamily="34" charset="-120"/>
                        </a:rPr>
                        <a:t>委外廠商管理與稽核。</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三</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技術面：</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整合、分析與分享資通安全情資。</a:t>
                      </a:r>
                      <a:r>
                        <a:rPr lang="en-US" altLang="zh-TW" sz="1300" b="0" dirty="0">
                          <a:latin typeface="微軟正黑體" panose="020B0604030504040204" pitchFamily="34" charset="-120"/>
                          <a:ea typeface="微軟正黑體" panose="020B0604030504040204" pitchFamily="34" charset="-120"/>
                        </a:rPr>
                        <a:t>2.</a:t>
                      </a:r>
                      <a:r>
                        <a:rPr lang="zh-TW" altLang="en-US" sz="1300" b="0" dirty="0">
                          <a:latin typeface="微軟正黑體" panose="020B0604030504040204" pitchFamily="34" charset="-120"/>
                          <a:ea typeface="微軟正黑體" panose="020B0604030504040204" pitchFamily="34" charset="-120"/>
                        </a:rPr>
                        <a:t>配合主管機關辦理機關資通安全演練作業。</a:t>
                      </a:r>
                      <a:r>
                        <a:rPr lang="en-US" altLang="zh-TW" sz="1300" b="0" dirty="0">
                          <a:latin typeface="微軟正黑體" panose="020B0604030504040204" pitchFamily="34" charset="-120"/>
                          <a:ea typeface="微軟正黑體" panose="020B0604030504040204" pitchFamily="34" charset="-120"/>
                        </a:rPr>
                        <a:t>3.</a:t>
                      </a:r>
                      <a:r>
                        <a:rPr lang="zh-TW" altLang="en-US" sz="1300" b="0" dirty="0">
                          <a:latin typeface="微軟正黑體" panose="020B0604030504040204" pitchFamily="34" charset="-120"/>
                          <a:ea typeface="微軟正黑體" panose="020B0604030504040204" pitchFamily="34" charset="-120"/>
                        </a:rPr>
                        <a:t>辦理下列機關資通安全責任等級之應辦事項：安全性檢測、資通安全健診、資通安全威脅偵測管理機制、政府組態基準、資通安全防護等。</a:t>
                      </a:r>
                      <a:r>
                        <a:rPr lang="en-US" altLang="zh-TW" sz="1300" b="0" dirty="0">
                          <a:latin typeface="微軟正黑體" panose="020B0604030504040204" pitchFamily="34" charset="-120"/>
                          <a:ea typeface="微軟正黑體" panose="020B0604030504040204" pitchFamily="34" charset="-120"/>
                        </a:rPr>
                        <a:t>4.</a:t>
                      </a:r>
                      <a:r>
                        <a:rPr lang="zh-TW" altLang="en-US" sz="1300" b="0" dirty="0">
                          <a:latin typeface="微軟正黑體" panose="020B0604030504040204" pitchFamily="34" charset="-120"/>
                          <a:ea typeface="微軟正黑體" panose="020B0604030504040204" pitchFamily="34" charset="-120"/>
                        </a:rPr>
                        <a:t>（屬上級或監督機關者）針對所屬（或監督）公務機關，規劃及辦理資通安全演練</a:t>
                      </a:r>
                      <a:r>
                        <a:rPr lang="en-US" altLang="zh-TW" sz="1300" b="0" dirty="0">
                          <a:latin typeface="微軟正黑體" panose="020B0604030504040204" pitchFamily="34" charset="-120"/>
                          <a:ea typeface="微軟正黑體" panose="020B0604030504040204" pitchFamily="34" charset="-120"/>
                        </a:rPr>
                        <a:t>6</a:t>
                      </a:r>
                      <a:r>
                        <a:rPr lang="zh-TW" altLang="en-US" sz="1300" b="0" dirty="0">
                          <a:latin typeface="微軟正黑體" panose="020B0604030504040204" pitchFamily="34" charset="-120"/>
                          <a:ea typeface="微軟正黑體" panose="020B0604030504040204" pitchFamily="34" charset="-120"/>
                        </a:rPr>
                        <a:t>議題回應作業。</a:t>
                      </a:r>
                      <a:endParaRPr lang="en-US" altLang="zh-TW" sz="1300" b="0" dirty="0">
                        <a:latin typeface="微軟正黑體" panose="020B0604030504040204" pitchFamily="34" charset="-120"/>
                        <a:ea typeface="微軟正黑體" panose="020B0604030504040204" pitchFamily="34" charset="-120"/>
                      </a:endParaRPr>
                    </a:p>
                    <a:p>
                      <a:pPr marL="635" marR="6985" indent="-6350" algn="just">
                        <a:lnSpc>
                          <a:spcPct val="107000"/>
                        </a:lnSpc>
                        <a:spcAft>
                          <a:spcPts val="165"/>
                        </a:spcAft>
                      </a:pPr>
                      <a:r>
                        <a:rPr lang="zh-TW" altLang="en-US" sz="1300" b="0" dirty="0">
                          <a:latin typeface="微軟正黑體" panose="020B0604030504040204" pitchFamily="34" charset="-120"/>
                          <a:ea typeface="微軟正黑體" panose="020B0604030504040204" pitchFamily="34" charset="-120"/>
                        </a:rPr>
                        <a:t>二、機關資安專職人力之職務分工建議如下：</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一</a:t>
                      </a:r>
                      <a:r>
                        <a:rPr lang="en-US" altLang="zh-TW" sz="1300" b="0" dirty="0">
                          <a:latin typeface="微軟正黑體" panose="020B0604030504040204" pitchFamily="34" charset="-120"/>
                          <a:ea typeface="微軟正黑體" panose="020B0604030504040204" pitchFamily="34" charset="-120"/>
                        </a:rPr>
                        <a:t>)A</a:t>
                      </a:r>
                      <a:r>
                        <a:rPr lang="zh-TW" altLang="en-US" sz="1300" b="0" dirty="0">
                          <a:latin typeface="微軟正黑體" panose="020B0604030504040204" pitchFamily="34" charset="-120"/>
                          <a:ea typeface="微軟正黑體" panose="020B0604030504040204" pitchFamily="34" charset="-120"/>
                        </a:rPr>
                        <a:t>級機關置</a:t>
                      </a:r>
                      <a:r>
                        <a:rPr lang="en-US" altLang="zh-TW" sz="1300" b="0" dirty="0">
                          <a:latin typeface="微軟正黑體" panose="020B0604030504040204" pitchFamily="34" charset="-120"/>
                          <a:ea typeface="微軟正黑體" panose="020B0604030504040204" pitchFamily="34" charset="-120"/>
                        </a:rPr>
                        <a:t>4</a:t>
                      </a:r>
                      <a:r>
                        <a:rPr lang="zh-TW" altLang="en-US" sz="1300" b="0" dirty="0">
                          <a:latin typeface="微軟正黑體" panose="020B0604030504040204" pitchFamily="34" charset="-120"/>
                          <a:ea typeface="微軟正黑體" panose="020B0604030504040204" pitchFamily="34" charset="-120"/>
                        </a:rPr>
                        <a:t>名專職人力：</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名負責策略面工作，</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至</a:t>
                      </a:r>
                      <a:r>
                        <a:rPr lang="en-US" altLang="zh-TW" sz="1300" b="0" dirty="0">
                          <a:latin typeface="微軟正黑體" panose="020B0604030504040204" pitchFamily="34" charset="-120"/>
                          <a:ea typeface="微軟正黑體" panose="020B0604030504040204" pitchFamily="34" charset="-120"/>
                        </a:rPr>
                        <a:t>2</a:t>
                      </a:r>
                      <a:r>
                        <a:rPr lang="zh-TW" altLang="en-US" sz="1300" b="0" dirty="0">
                          <a:latin typeface="微軟正黑體" panose="020B0604030504040204" pitchFamily="34" charset="-120"/>
                          <a:ea typeface="微軟正黑體" panose="020B0604030504040204" pitchFamily="34" charset="-120"/>
                        </a:rPr>
                        <a:t>名負責管理面工作，另</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至</a:t>
                      </a:r>
                      <a:r>
                        <a:rPr lang="en-US" altLang="zh-TW" sz="1300" b="0" dirty="0">
                          <a:latin typeface="微軟正黑體" panose="020B0604030504040204" pitchFamily="34" charset="-120"/>
                          <a:ea typeface="微軟正黑體" panose="020B0604030504040204" pitchFamily="34" charset="-120"/>
                        </a:rPr>
                        <a:t>2</a:t>
                      </a:r>
                      <a:r>
                        <a:rPr lang="zh-TW" altLang="en-US" sz="1300" b="0" dirty="0">
                          <a:latin typeface="微軟正黑體" panose="020B0604030504040204" pitchFamily="34" charset="-120"/>
                          <a:ea typeface="微軟正黑體" panose="020B0604030504040204" pitchFamily="34" charset="-120"/>
                        </a:rPr>
                        <a:t>名負責技術面工作。</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二</a:t>
                      </a:r>
                      <a:r>
                        <a:rPr lang="en-US" altLang="zh-TW" sz="1300" b="0" dirty="0">
                          <a:latin typeface="微軟正黑體" panose="020B0604030504040204" pitchFamily="34" charset="-120"/>
                          <a:ea typeface="微軟正黑體" panose="020B0604030504040204" pitchFamily="34" charset="-120"/>
                        </a:rPr>
                        <a:t>)B</a:t>
                      </a:r>
                      <a:r>
                        <a:rPr lang="zh-TW" altLang="en-US" sz="1300" b="0" dirty="0">
                          <a:latin typeface="微軟正黑體" panose="020B0604030504040204" pitchFamily="34" charset="-120"/>
                          <a:ea typeface="微軟正黑體" panose="020B0604030504040204" pitchFamily="34" charset="-120"/>
                        </a:rPr>
                        <a:t>級機關置</a:t>
                      </a:r>
                      <a:r>
                        <a:rPr lang="en-US" altLang="zh-TW" sz="1300" b="0" dirty="0">
                          <a:latin typeface="微軟正黑體" panose="020B0604030504040204" pitchFamily="34" charset="-120"/>
                          <a:ea typeface="微軟正黑體" panose="020B0604030504040204" pitchFamily="34" charset="-120"/>
                        </a:rPr>
                        <a:t>2</a:t>
                      </a:r>
                      <a:r>
                        <a:rPr lang="zh-TW" altLang="en-US" sz="1300" b="0" dirty="0">
                          <a:latin typeface="微軟正黑體" panose="020B0604030504040204" pitchFamily="34" charset="-120"/>
                          <a:ea typeface="微軟正黑體" panose="020B0604030504040204" pitchFamily="34" charset="-120"/>
                        </a:rPr>
                        <a:t>名專職人力：</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名負責策略面及管理面工作，另</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名負責技術面工作。</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三</a:t>
                      </a:r>
                      <a:r>
                        <a:rPr lang="en-US" altLang="zh-TW" sz="1300" b="0" dirty="0">
                          <a:latin typeface="微軟正黑體" panose="020B0604030504040204" pitchFamily="34" charset="-120"/>
                          <a:ea typeface="微軟正黑體" panose="020B0604030504040204" pitchFamily="34" charset="-120"/>
                        </a:rPr>
                        <a:t>)C</a:t>
                      </a:r>
                      <a:r>
                        <a:rPr lang="zh-TW" altLang="en-US" sz="1300" b="0" dirty="0">
                          <a:latin typeface="微軟正黑體" panose="020B0604030504040204" pitchFamily="34" charset="-120"/>
                          <a:ea typeface="微軟正黑體" panose="020B0604030504040204" pitchFamily="34" charset="-120"/>
                        </a:rPr>
                        <a:t>級機關置</a:t>
                      </a:r>
                      <a:r>
                        <a:rPr lang="en-US" altLang="zh-TW" sz="1300" b="0" dirty="0">
                          <a:latin typeface="微軟正黑體" panose="020B0604030504040204" pitchFamily="34" charset="-120"/>
                          <a:ea typeface="微軟正黑體" panose="020B0604030504040204" pitchFamily="34" charset="-120"/>
                        </a:rPr>
                        <a:t>1</a:t>
                      </a:r>
                      <a:r>
                        <a:rPr lang="zh-TW" altLang="en-US" sz="1300" b="0" dirty="0">
                          <a:latin typeface="微軟正黑體" panose="020B0604030504040204" pitchFamily="34" charset="-120"/>
                          <a:ea typeface="微軟正黑體" panose="020B0604030504040204" pitchFamily="34" charset="-120"/>
                        </a:rPr>
                        <a:t>名專職人力：統籌機關資安業務。</a:t>
                      </a:r>
                      <a:endParaRPr lang="en-US" altLang="zh-TW" sz="1300" b="0" dirty="0">
                        <a:latin typeface="微軟正黑體" panose="020B0604030504040204" pitchFamily="34" charset="-120"/>
                        <a:ea typeface="微軟正黑體" panose="020B0604030504040204" pitchFamily="34" charset="-120"/>
                      </a:endParaRPr>
                    </a:p>
                    <a:p>
                      <a:pPr marL="635" marR="6985" indent="-6350" algn="just">
                        <a:lnSpc>
                          <a:spcPct val="107000"/>
                        </a:lnSpc>
                        <a:spcAft>
                          <a:spcPts val="165"/>
                        </a:spcAft>
                      </a:pPr>
                      <a:r>
                        <a:rPr lang="zh-TW" altLang="en-US" sz="1300" b="0" dirty="0">
                          <a:latin typeface="微軟正黑體" panose="020B0604030504040204" pitchFamily="34" charset="-120"/>
                          <a:ea typeface="微軟正黑體" panose="020B0604030504040204" pitchFamily="34" charset="-120"/>
                        </a:rPr>
                        <a:t>三、機關如兼屬資安法之中央目的事業主管機關，應對所轄之特定非公務機關辦理下列事項，如資安專職人力無法容納，建議由機關權責單位另派人力辦理，資安專職人員提供必要之協助。</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一</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審查其資通安全維護計畫及其實施情形。</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二</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稽核其資通安全維護計畫實施情形。</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三</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辦理其資通安全事件之通報審核、應變協處、改善報告審核。</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四</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訂定及修正機關特定非公務機關管理辦法。</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五</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指定關鍵基礎設施提供者及訂定其防護基準。</a:t>
                      </a:r>
                      <a:endParaRPr lang="en-US" altLang="zh-TW" sz="1300" b="0" dirty="0">
                        <a:latin typeface="微軟正黑體" panose="020B0604030504040204" pitchFamily="34" charset="-120"/>
                        <a:ea typeface="微軟正黑體" panose="020B0604030504040204" pitchFamily="34" charset="-120"/>
                      </a:endParaRPr>
                    </a:p>
                    <a:p>
                      <a:pPr marL="457835" marR="6985" lvl="1" indent="-6350" algn="just">
                        <a:lnSpc>
                          <a:spcPct val="107000"/>
                        </a:lnSpc>
                        <a:spcAft>
                          <a:spcPts val="165"/>
                        </a:spcAft>
                      </a:pP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六</a:t>
                      </a:r>
                      <a:r>
                        <a:rPr lang="en-US" altLang="zh-TW" sz="1300" b="0" dirty="0">
                          <a:latin typeface="微軟正黑體" panose="020B0604030504040204" pitchFamily="34" charset="-120"/>
                          <a:ea typeface="微軟正黑體" panose="020B0604030504040204" pitchFamily="34" charset="-120"/>
                        </a:rPr>
                        <a:t>)</a:t>
                      </a:r>
                      <a:r>
                        <a:rPr lang="zh-TW" altLang="en-US" sz="1300" b="0" dirty="0">
                          <a:latin typeface="微軟正黑體" panose="020B0604030504040204" pitchFamily="34" charset="-120"/>
                          <a:ea typeface="微軟正黑體" panose="020B0604030504040204" pitchFamily="34" charset="-120"/>
                        </a:rPr>
                        <a:t>分享資通安全情資。</a:t>
                      </a:r>
                      <a:endParaRPr lang="zh-TW" sz="1300" b="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49281066"/>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153131" y="173593"/>
            <a:ext cx="543944" cy="3047580"/>
            <a:chOff x="182199" y="2697718"/>
            <a:chExt cx="543944" cy="3047580"/>
          </a:xfrm>
        </p:grpSpPr>
        <p:sp>
          <p:nvSpPr>
            <p:cNvPr id="5" name="Freeform 9">
              <a:extLst>
                <a:ext uri="{FF2B5EF4-FFF2-40B4-BE49-F238E27FC236}">
                  <a16:creationId xmlns:a16="http://schemas.microsoft.com/office/drawing/2014/main" id="{977CE111-6D40-79DB-D68F-B564A2BE2D11}"/>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2862322"/>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資安專職人力及證照</a:t>
              </a:r>
            </a:p>
          </p:txBody>
        </p:sp>
      </p:grpSp>
    </p:spTree>
    <p:extLst>
      <p:ext uri="{BB962C8B-B14F-4D97-AF65-F5344CB8AC3E}">
        <p14:creationId xmlns:p14="http://schemas.microsoft.com/office/powerpoint/2010/main" val="3054888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8</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1010992" y="556351"/>
          <a:ext cx="10589326" cy="5548244"/>
        </p:xfrm>
        <a:graphic>
          <a:graphicData uri="http://schemas.openxmlformats.org/drawingml/2006/table">
            <a:tbl>
              <a:tblPr firstRow="1" firstCol="1" bandRow="1">
                <a:tableStyleId>{2D5ABB26-0587-4C30-8999-92F81FD0307C}</a:tableStyleId>
              </a:tblPr>
              <a:tblGrid>
                <a:gridCol w="3291187">
                  <a:extLst>
                    <a:ext uri="{9D8B030D-6E8A-4147-A177-3AD203B41FA5}">
                      <a16:colId xmlns:a16="http://schemas.microsoft.com/office/drawing/2014/main" val="2525455507"/>
                    </a:ext>
                  </a:extLst>
                </a:gridCol>
                <a:gridCol w="729813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572587">
                <a:tc>
                  <a:txBody>
                    <a:bodyPr/>
                    <a:lstStyle/>
                    <a:p>
                      <a:pPr marL="304800" marR="9525" indent="-304800" algn="just">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3.3.</a:t>
                      </a:r>
                      <a:r>
                        <a:rPr lang="zh-TW" altLang="en-US" sz="1700" dirty="0">
                          <a:latin typeface="微軟正黑體" panose="020B0604030504040204" pitchFamily="34" charset="-120"/>
                          <a:ea typeface="微軟正黑體" panose="020B0604030504040204" pitchFamily="34" charset="-120"/>
                        </a:rPr>
                        <a:t>機關規模不大且沒有資訊單位，如何在短時間配置資通安全專職人員？</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indent="-6350">
                        <a:lnSpc>
                          <a:spcPct val="107000"/>
                        </a:lnSpc>
                        <a:spcAft>
                          <a:spcPts val="165"/>
                        </a:spcAft>
                      </a:pPr>
                      <a:r>
                        <a:rPr lang="zh-TW" altLang="en-US" sz="1700" dirty="0">
                          <a:latin typeface="微軟正黑體" panose="020B0604030504040204" pitchFamily="34" charset="-120"/>
                          <a:ea typeface="微軟正黑體" panose="020B0604030504040204" pitchFamily="34" charset="-120"/>
                        </a:rPr>
                        <a:t>一、資安法施行後，各機關應優先於機關總員額內配置資安專職人力，惟為解決機關人力短時間調配問題，並配合數位專責機關籌設，如暫無缺額人力可支配，得先以約聘僱或委外人員擔任。二、此外，建議資訊業務規模小之機關可考慮將資通系統及資源向上集中，由上級機關統籌辦理，減少機關自行維運之負擔。向上集中辦理之經費，於實務上有上級機關統編或由各使用機關分攤等方式。</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nchor="ctr">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09960904"/>
                  </a:ext>
                </a:extLst>
              </a:tr>
              <a:tr h="742950">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3.4.</a:t>
                      </a:r>
                      <a:r>
                        <a:rPr lang="zh-TW" altLang="en-US" sz="1700" dirty="0">
                          <a:latin typeface="微軟正黑體" panose="020B0604030504040204" pitchFamily="34" charset="-120"/>
                          <a:ea typeface="微軟正黑體" panose="020B0604030504040204" pitchFamily="34" charset="-120"/>
                        </a:rPr>
                        <a:t>資通安全專職人員是否要求要在資訊單位，或是否要求資訊職系？</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solidFill>
                      <a:schemeClr val="accent6">
                        <a:lumMod val="20000"/>
                        <a:lumOff val="80000"/>
                      </a:schemeClr>
                    </a:solidFill>
                  </a:tcPr>
                </a:tc>
                <a:tc>
                  <a:txBody>
                    <a:bodyPr/>
                    <a:lstStyle/>
                    <a:p>
                      <a:pPr marL="635" marR="6985" indent="-6350" algn="just">
                        <a:lnSpc>
                          <a:spcPct val="107000"/>
                        </a:lnSpc>
                        <a:spcAft>
                          <a:spcPts val="165"/>
                        </a:spcAft>
                      </a:pPr>
                      <a:r>
                        <a:rPr lang="zh-TW" altLang="en-US" sz="1700" dirty="0">
                          <a:latin typeface="微軟正黑體" panose="020B0604030504040204" pitchFamily="34" charset="-120"/>
                          <a:ea typeface="微軟正黑體" panose="020B0604030504040204" pitchFamily="34" charset="-120"/>
                        </a:rPr>
                        <a:t>資通安全專職人員並未要求配置在資訊單位，也未要求由資訊職系人員擔任，惟機關應給予資通安全專職人員足夠的教育訓練，取得適當之資通安全專業證照及職能證書。</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tcPr>
                </a:tc>
                <a:extLst>
                  <a:ext uri="{0D108BD9-81ED-4DB2-BD59-A6C34878D82A}">
                    <a16:rowId xmlns:a16="http://schemas.microsoft.com/office/drawing/2014/main" val="149281066"/>
                  </a:ext>
                </a:extLst>
              </a:tr>
              <a:tr h="468847">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3.5.</a:t>
                      </a:r>
                      <a:r>
                        <a:rPr lang="zh-TW" altLang="en-US" sz="1700" dirty="0">
                          <a:latin typeface="微軟正黑體" panose="020B0604030504040204" pitchFamily="34" charset="-120"/>
                          <a:ea typeface="微軟正黑體" panose="020B0604030504040204" pitchFamily="34" charset="-120"/>
                        </a:rPr>
                        <a:t>資通安全專職人力，如果分散在好幾人的身上，可以用</a:t>
                      </a:r>
                      <a:r>
                        <a:rPr lang="en-US" altLang="zh-TW" sz="1700" dirty="0">
                          <a:latin typeface="微軟正黑體" panose="020B0604030504040204" pitchFamily="34" charset="-120"/>
                          <a:ea typeface="微軟正黑體" panose="020B0604030504040204" pitchFamily="34" charset="-120"/>
                        </a:rPr>
                        <a:t>0.5+0.5=1</a:t>
                      </a:r>
                      <a:r>
                        <a:rPr lang="zh-TW" altLang="en-US" sz="1700" dirty="0">
                          <a:latin typeface="微軟正黑體" panose="020B0604030504040204" pitchFamily="34" charset="-120"/>
                          <a:ea typeface="微軟正黑體" panose="020B0604030504040204" pitchFamily="34" charset="-120"/>
                        </a:rPr>
                        <a:t>的方式配置嗎？</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此無法達成專職專人之設置意義，機關應指定專人全職執行資通安全業務。</a:t>
                      </a:r>
                      <a:endParaRPr lang="zh-TW" sz="17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4554037"/>
                  </a:ext>
                </a:extLst>
              </a:tr>
              <a:tr h="468848">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3.6.</a:t>
                      </a:r>
                      <a:r>
                        <a:rPr lang="zh-TW" altLang="en-US" sz="1700" dirty="0">
                          <a:latin typeface="微軟正黑體" panose="020B0604030504040204" pitchFamily="34" charset="-120"/>
                          <a:ea typeface="微軟正黑體" panose="020B0604030504040204" pitchFamily="34" charset="-120"/>
                        </a:rPr>
                        <a:t>有關資通安全專業證照，所指由主管機關認可之資通安全證照，其清單在哪可取得？</a:t>
                      </a:r>
                      <a:endParaRPr lang="zh-TW" sz="1700"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資通安全專業證照清單已公布於數位發展部資通安全署「資安法規專區」之「資安專業證照清單」（網址：</a:t>
                      </a:r>
                      <a:r>
                        <a:rPr lang="en-US" altLang="zh-TW" sz="1700" dirty="0">
                          <a:latin typeface="微軟正黑體" panose="020B0604030504040204" pitchFamily="34" charset="-120"/>
                          <a:ea typeface="微軟正黑體" panose="020B0604030504040204" pitchFamily="34" charset="-120"/>
                        </a:rPr>
                        <a:t>https://moda.gov.tw/ACS/laws/certificates/676</a:t>
                      </a:r>
                      <a:r>
                        <a:rPr lang="zh-TW" altLang="en-US" sz="1700" dirty="0">
                          <a:latin typeface="微軟正黑體" panose="020B0604030504040204" pitchFamily="34" charset="-120"/>
                          <a:ea typeface="微軟正黑體" panose="020B0604030504040204" pitchFamily="34" charset="-120"/>
                        </a:rPr>
                        <a:t>）。各機關如有新增資通安全專業證照或調整建議，請依資通安全專業證照認可審查作業流程，主管機關將按季受理審查，經審查認可之資通安全專業證照，將定期更新資通安全專業證照清單。</a:t>
                      </a:r>
                      <a:endParaRPr lang="zh-TW" sz="1700" u="none" strike="noStrike" kern="100" dirty="0">
                        <a:solidFill>
                          <a:srgbClr val="000000"/>
                        </a:solidFill>
                        <a:effectLst/>
                        <a:uFill>
                          <a:solidFill>
                            <a:srgbClr val="000000"/>
                          </a:solidFill>
                        </a:uFill>
                        <a:latin typeface="微軟正黑體" panose="020B0604030504040204" pitchFamily="34" charset="-120"/>
                        <a:ea typeface="微軟正黑體" panose="020B0604030504040204" pitchFamily="34" charset="-120"/>
                        <a:cs typeface="標楷體" panose="03000509000000000000" pitchFamily="65" charset="-120"/>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2146186"/>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8" name="群組 7">
            <a:extLst>
              <a:ext uri="{FF2B5EF4-FFF2-40B4-BE49-F238E27FC236}">
                <a16:creationId xmlns:a16="http://schemas.microsoft.com/office/drawing/2014/main" id="{65A2647B-04CE-0D9F-38F0-2342185CE9AC}"/>
              </a:ext>
            </a:extLst>
          </p:cNvPr>
          <p:cNvGrpSpPr/>
          <p:nvPr/>
        </p:nvGrpSpPr>
        <p:grpSpPr>
          <a:xfrm>
            <a:off x="191231" y="173593"/>
            <a:ext cx="543944" cy="3047580"/>
            <a:chOff x="182199" y="2697718"/>
            <a:chExt cx="543944" cy="3047580"/>
          </a:xfrm>
        </p:grpSpPr>
        <p:sp>
          <p:nvSpPr>
            <p:cNvPr id="9" name="Freeform 9">
              <a:extLst>
                <a:ext uri="{FF2B5EF4-FFF2-40B4-BE49-F238E27FC236}">
                  <a16:creationId xmlns:a16="http://schemas.microsoft.com/office/drawing/2014/main" id="{1B5DE3B9-D26E-F72B-A587-ACA24EBFFF93}"/>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10" name="文字方塊 9">
              <a:extLst>
                <a:ext uri="{FF2B5EF4-FFF2-40B4-BE49-F238E27FC236}">
                  <a16:creationId xmlns:a16="http://schemas.microsoft.com/office/drawing/2014/main" id="{9563E561-D777-1A96-87AA-D40501060E87}"/>
                </a:ext>
              </a:extLst>
            </p:cNvPr>
            <p:cNvSpPr txBox="1"/>
            <p:nvPr/>
          </p:nvSpPr>
          <p:spPr>
            <a:xfrm>
              <a:off x="261306" y="2789334"/>
              <a:ext cx="435769" cy="2862322"/>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資安專職人力及證照</a:t>
              </a:r>
            </a:p>
          </p:txBody>
        </p:sp>
      </p:grpSp>
    </p:spTree>
    <p:extLst>
      <p:ext uri="{BB962C8B-B14F-4D97-AF65-F5344CB8AC3E}">
        <p14:creationId xmlns:p14="http://schemas.microsoft.com/office/powerpoint/2010/main" val="1707962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a:extLst>
              <a:ext uri="{FF2B5EF4-FFF2-40B4-BE49-F238E27FC236}">
                <a16:creationId xmlns:a16="http://schemas.microsoft.com/office/drawing/2014/main" id="{22B2519F-7E17-0FBC-52F4-628C5E2A6B34}"/>
              </a:ext>
            </a:extLst>
          </p:cNvPr>
          <p:cNvSpPr>
            <a:spLocks noGrp="1"/>
          </p:cNvSpPr>
          <p:nvPr>
            <p:ph type="sldNum" sz="quarter" idx="12"/>
          </p:nvPr>
        </p:nvSpPr>
        <p:spPr/>
        <p:txBody>
          <a:bodyPr/>
          <a:lstStyle/>
          <a:p>
            <a:pPr rtl="0"/>
            <a:fld id="{401CF334-2D5C-4859-84A6-CA7E6E43FAEB}" type="slidenum">
              <a:rPr lang="en-US" altLang="zh-TW" smtClean="0"/>
              <a:t>9</a:t>
            </a:fld>
            <a:endParaRPr lang="zh-TW" altLang="en-US" dirty="0"/>
          </a:p>
        </p:txBody>
      </p:sp>
      <p:graphicFrame>
        <p:nvGraphicFramePr>
          <p:cNvPr id="7" name="表格 6">
            <a:extLst>
              <a:ext uri="{FF2B5EF4-FFF2-40B4-BE49-F238E27FC236}">
                <a16:creationId xmlns:a16="http://schemas.microsoft.com/office/drawing/2014/main" id="{DC96C9BF-BC54-1789-BA61-8262CD0D0222}"/>
              </a:ext>
            </a:extLst>
          </p:cNvPr>
          <p:cNvGraphicFramePr>
            <a:graphicFrameLocks noGrp="1"/>
          </p:cNvGraphicFramePr>
          <p:nvPr/>
        </p:nvGraphicFramePr>
        <p:xfrm>
          <a:off x="959943" y="395355"/>
          <a:ext cx="10589326" cy="6039988"/>
        </p:xfrm>
        <a:graphic>
          <a:graphicData uri="http://schemas.openxmlformats.org/drawingml/2006/table">
            <a:tbl>
              <a:tblPr firstRow="1" firstCol="1" bandRow="1">
                <a:tableStyleId>{2D5ABB26-0587-4C30-8999-92F81FD0307C}</a:tableStyleId>
              </a:tblPr>
              <a:tblGrid>
                <a:gridCol w="3291187">
                  <a:extLst>
                    <a:ext uri="{9D8B030D-6E8A-4147-A177-3AD203B41FA5}">
                      <a16:colId xmlns:a16="http://schemas.microsoft.com/office/drawing/2014/main" val="2525455507"/>
                    </a:ext>
                  </a:extLst>
                </a:gridCol>
                <a:gridCol w="7298139">
                  <a:extLst>
                    <a:ext uri="{9D8B030D-6E8A-4147-A177-3AD203B41FA5}">
                      <a16:colId xmlns:a16="http://schemas.microsoft.com/office/drawing/2014/main" val="2067634182"/>
                    </a:ext>
                  </a:extLst>
                </a:gridCol>
              </a:tblGrid>
              <a:tr h="407473">
                <a:tc>
                  <a:txBody>
                    <a:bodyPr/>
                    <a:lstStyle/>
                    <a:p>
                      <a:pPr marL="6350" marR="39370"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Q</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議題</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tc>
                  <a:txBody>
                    <a:bodyPr/>
                    <a:lstStyle/>
                    <a:p>
                      <a:pPr marL="6350" marR="38735" indent="-6350" algn="ctr">
                        <a:lnSpc>
                          <a:spcPct val="107000"/>
                        </a:lnSpc>
                        <a:spcAft>
                          <a:spcPts val="165"/>
                        </a:spcAft>
                      </a:pPr>
                      <a:r>
                        <a:rPr lang="en-US" altLang="zh-TW" sz="2000" b="1" kern="100" dirty="0">
                          <a:effectLst/>
                          <a:latin typeface="微軟正黑體" panose="020B0604030504040204" pitchFamily="34" charset="-120"/>
                          <a:ea typeface="微軟正黑體" panose="020B0604030504040204" pitchFamily="34" charset="-120"/>
                        </a:rPr>
                        <a:t>A</a:t>
                      </a:r>
                      <a:r>
                        <a:rPr lang="zh-TW" altLang="en-US" sz="2000" b="1" kern="100" dirty="0">
                          <a:effectLst/>
                          <a:latin typeface="微軟正黑體" panose="020B0604030504040204" pitchFamily="34" charset="-120"/>
                          <a:ea typeface="微軟正黑體" panose="020B0604030504040204" pitchFamily="34" charset="-120"/>
                        </a:rPr>
                        <a:t>：</a:t>
                      </a:r>
                      <a:r>
                        <a:rPr lang="zh-TW" sz="2000" b="1" kern="100" dirty="0">
                          <a:effectLst/>
                          <a:latin typeface="微軟正黑體" panose="020B0604030504040204" pitchFamily="34" charset="-120"/>
                          <a:ea typeface="微軟正黑體" panose="020B0604030504040204" pitchFamily="34" charset="-120"/>
                        </a:rPr>
                        <a:t>回應</a:t>
                      </a:r>
                      <a:endParaRPr lang="zh-TW" sz="2000" b="1" kern="100" dirty="0">
                        <a:solidFill>
                          <a:srgbClr val="000000"/>
                        </a:solidFill>
                        <a:effectLst/>
                        <a:latin typeface="微軟正黑體" panose="020B0604030504040204" pitchFamily="34" charset="-120"/>
                        <a:ea typeface="微軟正黑體" panose="020B0604030504040204" pitchFamily="34" charset="-120"/>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EC7E9"/>
                    </a:solidFill>
                  </a:tcPr>
                </a:tc>
                <a:extLst>
                  <a:ext uri="{0D108BD9-81ED-4DB2-BD59-A6C34878D82A}">
                    <a16:rowId xmlns:a16="http://schemas.microsoft.com/office/drawing/2014/main" val="3392849176"/>
                  </a:ext>
                </a:extLst>
              </a:tr>
              <a:tr h="366681">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3.7.</a:t>
                      </a:r>
                      <a:r>
                        <a:rPr lang="zh-TW" altLang="en-US" sz="1700" dirty="0">
                          <a:latin typeface="微軟正黑體" panose="020B0604030504040204" pitchFamily="34" charset="-120"/>
                          <a:ea typeface="微軟正黑體" panose="020B0604030504040204" pitchFamily="34" charset="-120"/>
                        </a:rPr>
                        <a:t>資通安全職能訓練證書如何取得？</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一、各機關可透過參加主管機關委由國家資通安全研究院統籌辦理之資通安全職能訓練，且完成指定上課時數並通過評量測驗後，即可取得資通安全職能訓練證書。二、各機關亦可逕洽經主管機關認證之教育訓練機構申請開設資通安全職能訓練專班課程，相關申請資訊：資安人才培訓服務網</a:t>
                      </a:r>
                      <a:r>
                        <a:rPr lang="en-US" altLang="zh-TW" sz="1700" dirty="0">
                          <a:latin typeface="微軟正黑體" panose="020B0604030504040204" pitchFamily="34" charset="-120"/>
                          <a:ea typeface="微軟正黑體" panose="020B0604030504040204" pitchFamily="34" charset="-120"/>
                        </a:rPr>
                        <a:t>https://ctts.nics.nat.gov.tw/DownloadDetail/66</a:t>
                      </a:r>
                      <a:r>
                        <a:rPr lang="zh-TW" altLang="en-US" sz="1700" dirty="0">
                          <a:latin typeface="微軟正黑體" panose="020B0604030504040204" pitchFamily="34" charset="-120"/>
                          <a:ea typeface="微軟正黑體" panose="020B0604030504040204" pitchFamily="34" charset="-120"/>
                        </a:rPr>
                        <a:t>。</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7374356"/>
                  </a:ext>
                </a:extLst>
              </a:tr>
              <a:tr h="1100042">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3.8.</a:t>
                      </a:r>
                      <a:r>
                        <a:rPr lang="zh-TW" altLang="en-US" sz="1700" dirty="0">
                          <a:latin typeface="微軟正黑體" panose="020B0604030504040204" pitchFamily="34" charset="-120"/>
                          <a:ea typeface="微軟正黑體" panose="020B0604030504040204" pitchFamily="34" charset="-120"/>
                        </a:rPr>
                        <a:t>資通安全專業證照及資通安全職能訓練評量證書應由誰取得？需不需要每人</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張？</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公務機關資通安全專職（責）人員至少持有資通安全專業證照及資通安全職能訓練證書各</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張以上、特定非公務機關資通安全專責人員至少持有資通安全專業證照</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張以上，並維持其證照或證書之有效性。至於其他資訊或資安相關人員，機關也應鼓勵同仁踴躍參加資安相關教育訓練，提升專業能力。</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869411"/>
                  </a:ext>
                </a:extLst>
              </a:tr>
              <a:tr h="733362">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3.9.</a:t>
                      </a:r>
                      <a:r>
                        <a:rPr lang="zh-TW" altLang="en-US" sz="1700" dirty="0">
                          <a:latin typeface="微軟正黑體" panose="020B0604030504040204" pitchFamily="34" charset="-120"/>
                          <a:ea typeface="微軟正黑體" panose="020B0604030504040204" pitchFamily="34" charset="-120"/>
                        </a:rPr>
                        <a:t>資通安全職能訓練是否可開放特定非公務機關參加？</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資通安全職能訓練係針對公務機關專職人員開設，將優先提供名額予公務機關同仁，其次開放給特定非公務機關人員參加，惟無法進行相關補助。</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001300"/>
                  </a:ext>
                </a:extLst>
              </a:tr>
              <a:tr h="532702">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3.10.108</a:t>
                      </a:r>
                      <a:r>
                        <a:rPr lang="zh-TW" altLang="en-US" sz="1700" dirty="0">
                          <a:latin typeface="微軟正黑體" panose="020B0604030504040204" pitchFamily="34" charset="-120"/>
                          <a:ea typeface="微軟正黑體" panose="020B0604030504040204" pitchFamily="34" charset="-120"/>
                        </a:rPr>
                        <a:t>年</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月</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日正式施行後，針對資安專職人力應取得之資通安全專業證照及職能訓練證書，是否有緩衝期？</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資安法規定專業證照及職能訓練證書之取得於初次受核定或等級變更後</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年內完成，故有</a:t>
                      </a:r>
                      <a:r>
                        <a:rPr lang="en-US" altLang="zh-TW" sz="1700" dirty="0">
                          <a:latin typeface="微軟正黑體" panose="020B0604030504040204" pitchFamily="34" charset="-120"/>
                          <a:ea typeface="微軟正黑體" panose="020B0604030504040204" pitchFamily="34" charset="-120"/>
                        </a:rPr>
                        <a:t>1</a:t>
                      </a:r>
                      <a:r>
                        <a:rPr lang="zh-TW" altLang="en-US" sz="1700" dirty="0">
                          <a:latin typeface="微軟正黑體" panose="020B0604030504040204" pitchFamily="34" charset="-120"/>
                          <a:ea typeface="微軟正黑體" panose="020B0604030504040204" pitchFamily="34" charset="-120"/>
                        </a:rPr>
                        <a:t>年緩衝期</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9012935"/>
                  </a:ext>
                </a:extLst>
              </a:tr>
              <a:tr h="532702">
                <a:tc>
                  <a:txBody>
                    <a:bodyPr/>
                    <a:lstStyle/>
                    <a:p>
                      <a:pPr marL="381000" indent="-381000">
                        <a:lnSpc>
                          <a:spcPct val="107000"/>
                        </a:lnSpc>
                        <a:spcAft>
                          <a:spcPts val="165"/>
                        </a:spcAft>
                      </a:pPr>
                      <a:r>
                        <a:rPr lang="en-US" altLang="zh-TW" sz="1700" dirty="0">
                          <a:latin typeface="微軟正黑體" panose="020B0604030504040204" pitchFamily="34" charset="-120"/>
                          <a:ea typeface="微軟正黑體" panose="020B0604030504040204" pitchFamily="34" charset="-120"/>
                        </a:rPr>
                        <a:t>3.11.</a:t>
                      </a:r>
                      <a:r>
                        <a:rPr lang="zh-TW" altLang="en-US" sz="1700" dirty="0">
                          <a:latin typeface="微軟正黑體" panose="020B0604030504040204" pitchFamily="34" charset="-120"/>
                          <a:ea typeface="微軟正黑體" panose="020B0604030504040204" pitchFamily="34" charset="-120"/>
                        </a:rPr>
                        <a:t>機關與所屬機關之資安專職人力是否可以共用？證照可否上級和所屬機關加起來一起算，還是分開算？</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lvl="0" indent="0" fontAlgn="base">
                        <a:lnSpc>
                          <a:spcPct val="112000"/>
                        </a:lnSpc>
                        <a:spcAft>
                          <a:spcPts val="165"/>
                        </a:spcAft>
                        <a:buClr>
                          <a:srgbClr val="000000"/>
                        </a:buClr>
                        <a:buSzPts val="1200"/>
                        <a:buFont typeface="+mj-ea"/>
                        <a:buNone/>
                      </a:pPr>
                      <a:r>
                        <a:rPr lang="zh-TW" altLang="en-US" sz="1700" dirty="0">
                          <a:latin typeface="微軟正黑體" panose="020B0604030504040204" pitchFamily="34" charset="-120"/>
                          <a:ea typeface="微軟正黑體" panose="020B0604030504040204" pitchFamily="34" charset="-120"/>
                        </a:rPr>
                        <a:t>專職人力配置的要求是以機關為單位，人力不能共用計算，證照部分亦須以機關為單位分開計算。</a:t>
                      </a:r>
                      <a:endParaRPr lang="zh-TW" altLang="en-US" sz="1700" kern="1200" dirty="0">
                        <a:solidFill>
                          <a:schemeClr val="tx1"/>
                        </a:solidFill>
                        <a:latin typeface="微軟正黑體" panose="020B0604030504040204" pitchFamily="34" charset="-120"/>
                        <a:ea typeface="微軟正黑體" panose="020B0604030504040204" pitchFamily="34" charset="-120"/>
                        <a:cs typeface="+mn-cs"/>
                      </a:endParaRPr>
                    </a:p>
                  </a:txBody>
                  <a:tcPr marL="67945" marR="29845" marT="38735" marB="0">
                    <a:lnL w="12700" cap="flat" cmpd="sng" algn="ctr">
                      <a:solidFill>
                        <a:schemeClr val="tx1"/>
                      </a:solidFill>
                      <a:prstDash val="sys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1966697"/>
                  </a:ext>
                </a:extLst>
              </a:tr>
            </a:tbl>
          </a:graphicData>
        </a:graphic>
      </p:graphicFrame>
      <p:grpSp>
        <p:nvGrpSpPr>
          <p:cNvPr id="11" name="群組 10">
            <a:extLst>
              <a:ext uri="{FF2B5EF4-FFF2-40B4-BE49-F238E27FC236}">
                <a16:creationId xmlns:a16="http://schemas.microsoft.com/office/drawing/2014/main" id="{E5677F3F-564F-D4E8-A4A7-EF88587F3287}"/>
              </a:ext>
            </a:extLst>
          </p:cNvPr>
          <p:cNvGrpSpPr/>
          <p:nvPr/>
        </p:nvGrpSpPr>
        <p:grpSpPr>
          <a:xfrm>
            <a:off x="11082080" y="0"/>
            <a:ext cx="1109920" cy="1112702"/>
            <a:chOff x="11082080" y="0"/>
            <a:chExt cx="1109920" cy="1112702"/>
          </a:xfrm>
        </p:grpSpPr>
        <p:sp>
          <p:nvSpPr>
            <p:cNvPr id="13" name="Freeform 62">
              <a:extLst>
                <a:ext uri="{FF2B5EF4-FFF2-40B4-BE49-F238E27FC236}">
                  <a16:creationId xmlns:a16="http://schemas.microsoft.com/office/drawing/2014/main" id="{CC37821F-31EC-9D7E-CCE6-0BC5BA950383}"/>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4" name="Freeform 63">
              <a:extLst>
                <a:ext uri="{FF2B5EF4-FFF2-40B4-BE49-F238E27FC236}">
                  <a16:creationId xmlns:a16="http://schemas.microsoft.com/office/drawing/2014/main" id="{DE7BA924-C00D-C135-D9C6-626438671CF5}"/>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15" name="群組 14">
            <a:extLst>
              <a:ext uri="{FF2B5EF4-FFF2-40B4-BE49-F238E27FC236}">
                <a16:creationId xmlns:a16="http://schemas.microsoft.com/office/drawing/2014/main" id="{74B09DEF-3656-E298-C375-D946A200A239}"/>
              </a:ext>
            </a:extLst>
          </p:cNvPr>
          <p:cNvGrpSpPr/>
          <p:nvPr/>
        </p:nvGrpSpPr>
        <p:grpSpPr>
          <a:xfrm rot="10800000">
            <a:off x="-11016" y="5745298"/>
            <a:ext cx="1109920" cy="1112702"/>
            <a:chOff x="11082080" y="0"/>
            <a:chExt cx="1109920" cy="1112702"/>
          </a:xfrm>
        </p:grpSpPr>
        <p:sp>
          <p:nvSpPr>
            <p:cNvPr id="16" name="Freeform 62">
              <a:extLst>
                <a:ext uri="{FF2B5EF4-FFF2-40B4-BE49-F238E27FC236}">
                  <a16:creationId xmlns:a16="http://schemas.microsoft.com/office/drawing/2014/main" id="{E82DE599-18B8-0C24-4C57-03F856D6ABF4}"/>
                </a:ext>
              </a:extLst>
            </p:cNvPr>
            <p:cNvSpPr/>
            <p:nvPr/>
          </p:nvSpPr>
          <p:spPr>
            <a:xfrm flipH="1">
              <a:off x="11082080" y="0"/>
              <a:ext cx="1109920" cy="1112702"/>
            </a:xfrm>
            <a:custGeom>
              <a:avLst/>
              <a:gdLst/>
              <a:ahLst/>
              <a:cxnLst/>
              <a:rect l="l" t="t" r="r" b="b"/>
              <a:pathLst>
                <a:path w="1183915" h="1186882">
                  <a:moveTo>
                    <a:pt x="1183915" y="0"/>
                  </a:moveTo>
                  <a:lnTo>
                    <a:pt x="0" y="0"/>
                  </a:lnTo>
                  <a:lnTo>
                    <a:pt x="0" y="1186882"/>
                  </a:lnTo>
                  <a:lnTo>
                    <a:pt x="1183915" y="1186882"/>
                  </a:lnTo>
                  <a:lnTo>
                    <a:pt x="1183915"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TW" altLang="en-US" sz="1688"/>
            </a:p>
          </p:txBody>
        </p:sp>
        <p:sp>
          <p:nvSpPr>
            <p:cNvPr id="17" name="Freeform 63">
              <a:extLst>
                <a:ext uri="{FF2B5EF4-FFF2-40B4-BE49-F238E27FC236}">
                  <a16:creationId xmlns:a16="http://schemas.microsoft.com/office/drawing/2014/main" id="{F325422B-3528-ED12-48D7-8A5886CB7751}"/>
                </a:ext>
              </a:extLst>
            </p:cNvPr>
            <p:cNvSpPr/>
            <p:nvPr/>
          </p:nvSpPr>
          <p:spPr>
            <a:xfrm>
              <a:off x="11089735" y="285573"/>
              <a:ext cx="788348" cy="779748"/>
            </a:xfrm>
            <a:custGeom>
              <a:avLst/>
              <a:gdLst/>
              <a:ahLst/>
              <a:cxnLst/>
              <a:rect l="l" t="t" r="r" b="b"/>
              <a:pathLst>
                <a:path w="840904" h="831731">
                  <a:moveTo>
                    <a:pt x="0" y="0"/>
                  </a:moveTo>
                  <a:lnTo>
                    <a:pt x="840904" y="0"/>
                  </a:lnTo>
                  <a:lnTo>
                    <a:pt x="840904" y="831731"/>
                  </a:lnTo>
                  <a:lnTo>
                    <a:pt x="0" y="8317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TW" altLang="en-US" sz="1688"/>
            </a:p>
          </p:txBody>
        </p:sp>
      </p:grpSp>
      <p:grpSp>
        <p:nvGrpSpPr>
          <p:cNvPr id="2" name="群組 1">
            <a:extLst>
              <a:ext uri="{FF2B5EF4-FFF2-40B4-BE49-F238E27FC236}">
                <a16:creationId xmlns:a16="http://schemas.microsoft.com/office/drawing/2014/main" id="{661C5408-52E6-6ABD-09B3-1522E2F93331}"/>
              </a:ext>
            </a:extLst>
          </p:cNvPr>
          <p:cNvGrpSpPr/>
          <p:nvPr/>
        </p:nvGrpSpPr>
        <p:grpSpPr>
          <a:xfrm>
            <a:off x="213036" y="211693"/>
            <a:ext cx="543944" cy="3047580"/>
            <a:chOff x="182199" y="2697718"/>
            <a:chExt cx="543944" cy="3047580"/>
          </a:xfrm>
        </p:grpSpPr>
        <p:sp>
          <p:nvSpPr>
            <p:cNvPr id="5" name="Freeform 9">
              <a:extLst>
                <a:ext uri="{FF2B5EF4-FFF2-40B4-BE49-F238E27FC236}">
                  <a16:creationId xmlns:a16="http://schemas.microsoft.com/office/drawing/2014/main" id="{977CE111-6D40-79DB-D68F-B564A2BE2D11}"/>
                </a:ext>
              </a:extLst>
            </p:cNvPr>
            <p:cNvSpPr/>
            <p:nvPr/>
          </p:nvSpPr>
          <p:spPr>
            <a:xfrm rot="5400000">
              <a:off x="-1069619" y="3949536"/>
              <a:ext cx="3047580" cy="543944"/>
            </a:xfrm>
            <a:custGeom>
              <a:avLst/>
              <a:gdLst/>
              <a:ahLst/>
              <a:cxnLst/>
              <a:rect l="l" t="t" r="r" b="b"/>
              <a:pathLst>
                <a:path w="3901440" h="1360627">
                  <a:moveTo>
                    <a:pt x="0" y="0"/>
                  </a:moveTo>
                  <a:lnTo>
                    <a:pt x="3901440" y="0"/>
                  </a:lnTo>
                  <a:lnTo>
                    <a:pt x="3901440" y="1360628"/>
                  </a:lnTo>
                  <a:lnTo>
                    <a:pt x="0" y="13606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TW" altLang="en-US" sz="1688"/>
            </a:p>
          </p:txBody>
        </p:sp>
        <p:sp>
          <p:nvSpPr>
            <p:cNvPr id="6" name="文字方塊 5">
              <a:extLst>
                <a:ext uri="{FF2B5EF4-FFF2-40B4-BE49-F238E27FC236}">
                  <a16:creationId xmlns:a16="http://schemas.microsoft.com/office/drawing/2014/main" id="{363F849A-0D0A-8242-8415-9805877A0DDC}"/>
                </a:ext>
              </a:extLst>
            </p:cNvPr>
            <p:cNvSpPr txBox="1"/>
            <p:nvPr/>
          </p:nvSpPr>
          <p:spPr>
            <a:xfrm>
              <a:off x="261306" y="2789334"/>
              <a:ext cx="435769" cy="2862322"/>
            </a:xfrm>
            <a:prstGeom prst="rect">
              <a:avLst/>
            </a:prstGeom>
            <a:noFill/>
          </p:spPr>
          <p:txBody>
            <a:bodyPr wrap="square">
              <a:spAutoFit/>
            </a:bodyPr>
            <a:lstStyle/>
            <a:p>
              <a:r>
                <a:rPr lang="en-US" altLang="zh-TW" b="1" dirty="0">
                  <a:latin typeface="微軟正黑體" panose="020B0604030504040204" pitchFamily="34" charset="-120"/>
                  <a:ea typeface="微軟正黑體" panose="020B0604030504040204" pitchFamily="34" charset="-120"/>
                </a:rPr>
                <a:t>3.</a:t>
              </a:r>
              <a:r>
                <a:rPr lang="zh-TW" altLang="en-US" b="1" dirty="0">
                  <a:latin typeface="微軟正黑體" panose="020B0604030504040204" pitchFamily="34" charset="-120"/>
                  <a:ea typeface="微軟正黑體" panose="020B0604030504040204" pitchFamily="34" charset="-120"/>
                </a:rPr>
                <a:t>資安專職人力及證照</a:t>
              </a:r>
            </a:p>
          </p:txBody>
        </p:sp>
      </p:grpSp>
    </p:spTree>
    <p:extLst>
      <p:ext uri="{BB962C8B-B14F-4D97-AF65-F5344CB8AC3E}">
        <p14:creationId xmlns:p14="http://schemas.microsoft.com/office/powerpoint/2010/main" val="400267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TotalTime>
  <Words>11928</Words>
  <Application>Microsoft Office PowerPoint</Application>
  <PresentationFormat>寬螢幕</PresentationFormat>
  <Paragraphs>419</Paragraphs>
  <Slides>28</Slides>
  <Notes>3</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28</vt:i4>
      </vt:variant>
    </vt:vector>
  </HeadingPairs>
  <TitlesOfParts>
    <vt:vector size="34" baseType="lpstr">
      <vt:lpstr>微軟正黑體</vt:lpstr>
      <vt:lpstr>Aptos</vt:lpstr>
      <vt:lpstr>Aptos Display</vt:lpstr>
      <vt:lpstr>Arial</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金賢 羅</dc:creator>
  <cp:lastModifiedBy>金賢 羅</cp:lastModifiedBy>
  <cp:revision>5</cp:revision>
  <dcterms:created xsi:type="dcterms:W3CDTF">2025-02-04T10:08:01Z</dcterms:created>
  <dcterms:modified xsi:type="dcterms:W3CDTF">2025-02-07T10:55:20Z</dcterms:modified>
</cp:coreProperties>
</file>