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AC767-5209-4C88-B81D-8D05A882299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22C7C3-D62C-43CC-BA1B-EC9EAE8F91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Construir uma linguagem fácil de aprendizado e com sintaxe que seja intuitiva aos olhos humanos. A ideia principal é ter clareza do que é cada coisa ao olhar o código</a:t>
          </a:r>
          <a:endParaRPr lang="en-US" sz="1400" dirty="0"/>
        </a:p>
      </dgm:t>
    </dgm:pt>
    <dgm:pt modelId="{45648FD9-3268-44F3-90A7-FBCFE72BAE0C}" type="parTrans" cxnId="{293C7512-3A7F-4F6F-9994-3CF2EB287049}">
      <dgm:prSet/>
      <dgm:spPr/>
      <dgm:t>
        <a:bodyPr/>
        <a:lstStyle/>
        <a:p>
          <a:endParaRPr lang="en-US"/>
        </a:p>
      </dgm:t>
    </dgm:pt>
    <dgm:pt modelId="{40AEB3C5-4D0A-4808-A38B-5CA1CA81C7A1}" type="sibTrans" cxnId="{293C7512-3A7F-4F6F-9994-3CF2EB2870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EAF192-4E49-4C12-B6D3-122D5ADD57E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Explorar elementos de outras linguagens como Javascript, principalmente, mas com a exigência de tipagens.</a:t>
          </a:r>
          <a:endParaRPr lang="en-US" dirty="0"/>
        </a:p>
      </dgm:t>
    </dgm:pt>
    <dgm:pt modelId="{2827FBF7-F9A8-402A-A00B-6BFF6195F553}" type="parTrans" cxnId="{5F6B09CF-75E6-4584-A9B8-E4555015750D}">
      <dgm:prSet/>
      <dgm:spPr/>
      <dgm:t>
        <a:bodyPr/>
        <a:lstStyle/>
        <a:p>
          <a:endParaRPr lang="en-US"/>
        </a:p>
      </dgm:t>
    </dgm:pt>
    <dgm:pt modelId="{B549F356-B51F-49D7-8AB0-C16D94EB82EE}" type="sibTrans" cxnId="{5F6B09CF-75E6-4584-A9B8-E4555015750D}">
      <dgm:prSet/>
      <dgm:spPr/>
      <dgm:t>
        <a:bodyPr/>
        <a:lstStyle/>
        <a:p>
          <a:endParaRPr lang="en-US"/>
        </a:p>
      </dgm:t>
    </dgm:pt>
    <dgm:pt modelId="{6A87DCFB-C924-450D-B033-8298B44C1FBC}" type="pres">
      <dgm:prSet presAssocID="{BC9AC767-5209-4C88-B81D-8D05A882299A}" presName="root" presStyleCnt="0">
        <dgm:presLayoutVars>
          <dgm:dir/>
          <dgm:resizeHandles val="exact"/>
        </dgm:presLayoutVars>
      </dgm:prSet>
      <dgm:spPr/>
    </dgm:pt>
    <dgm:pt modelId="{A931F275-F741-4F38-BB95-E3C4147D9140}" type="pres">
      <dgm:prSet presAssocID="{3C22C7C3-D62C-43CC-BA1B-EC9EAE8F91EC}" presName="compNode" presStyleCnt="0"/>
      <dgm:spPr/>
    </dgm:pt>
    <dgm:pt modelId="{56E0DAA5-3906-4D11-B00C-98F47B8BE032}" type="pres">
      <dgm:prSet presAssocID="{3C22C7C3-D62C-43CC-BA1B-EC9EAE8F91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18F36DAC-7D5D-4184-B374-5ACAAA8940FA}" type="pres">
      <dgm:prSet presAssocID="{3C22C7C3-D62C-43CC-BA1B-EC9EAE8F91EC}" presName="spaceRect" presStyleCnt="0"/>
      <dgm:spPr/>
    </dgm:pt>
    <dgm:pt modelId="{0E15E676-9743-496A-8E9C-9047AD82D267}" type="pres">
      <dgm:prSet presAssocID="{3C22C7C3-D62C-43CC-BA1B-EC9EAE8F91EC}" presName="textRect" presStyleLbl="revTx" presStyleIdx="0" presStyleCnt="2" custScaleX="161798">
        <dgm:presLayoutVars>
          <dgm:chMax val="1"/>
          <dgm:chPref val="1"/>
        </dgm:presLayoutVars>
      </dgm:prSet>
      <dgm:spPr/>
    </dgm:pt>
    <dgm:pt modelId="{E49A024F-E8F6-4DA7-96AC-530FDD5E3B71}" type="pres">
      <dgm:prSet presAssocID="{40AEB3C5-4D0A-4808-A38B-5CA1CA81C7A1}" presName="sibTrans" presStyleCnt="0"/>
      <dgm:spPr/>
    </dgm:pt>
    <dgm:pt modelId="{C83022E0-85DE-4294-A3B8-7676C84850EB}" type="pres">
      <dgm:prSet presAssocID="{0DEAF192-4E49-4C12-B6D3-122D5ADD57EF}" presName="compNode" presStyleCnt="0"/>
      <dgm:spPr/>
    </dgm:pt>
    <dgm:pt modelId="{95940D49-1A7A-4EB2-9A6A-F4B2E2E0C59B}" type="pres">
      <dgm:prSet presAssocID="{0DEAF192-4E49-4C12-B6D3-122D5ADD57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0B3DFA-5C82-4C67-ADD8-2C2EC56F68FD}" type="pres">
      <dgm:prSet presAssocID="{0DEAF192-4E49-4C12-B6D3-122D5ADD57EF}" presName="spaceRect" presStyleCnt="0"/>
      <dgm:spPr/>
    </dgm:pt>
    <dgm:pt modelId="{B716DCF7-BA81-4BC2-A085-B1B7ECBE1469}" type="pres">
      <dgm:prSet presAssocID="{0DEAF192-4E49-4C12-B6D3-122D5ADD57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5ECB09-E108-4F28-8A51-1A1B3BF66D4D}" type="presOf" srcId="{3C22C7C3-D62C-43CC-BA1B-EC9EAE8F91EC}" destId="{0E15E676-9743-496A-8E9C-9047AD82D267}" srcOrd="0" destOrd="0" presId="urn:microsoft.com/office/officeart/2018/2/layout/IconLabelList"/>
    <dgm:cxn modelId="{293C7512-3A7F-4F6F-9994-3CF2EB287049}" srcId="{BC9AC767-5209-4C88-B81D-8D05A882299A}" destId="{3C22C7C3-D62C-43CC-BA1B-EC9EAE8F91EC}" srcOrd="0" destOrd="0" parTransId="{45648FD9-3268-44F3-90A7-FBCFE72BAE0C}" sibTransId="{40AEB3C5-4D0A-4808-A38B-5CA1CA81C7A1}"/>
    <dgm:cxn modelId="{B176DA15-A635-4DF5-BE8A-D14718828FF3}" type="presOf" srcId="{0DEAF192-4E49-4C12-B6D3-122D5ADD57EF}" destId="{B716DCF7-BA81-4BC2-A085-B1B7ECBE1469}" srcOrd="0" destOrd="0" presId="urn:microsoft.com/office/officeart/2018/2/layout/IconLabelList"/>
    <dgm:cxn modelId="{806138BA-126F-46A6-B668-86E3FB24B75F}" type="presOf" srcId="{BC9AC767-5209-4C88-B81D-8D05A882299A}" destId="{6A87DCFB-C924-450D-B033-8298B44C1FBC}" srcOrd="0" destOrd="0" presId="urn:microsoft.com/office/officeart/2018/2/layout/IconLabelList"/>
    <dgm:cxn modelId="{5F6B09CF-75E6-4584-A9B8-E4555015750D}" srcId="{BC9AC767-5209-4C88-B81D-8D05A882299A}" destId="{0DEAF192-4E49-4C12-B6D3-122D5ADD57EF}" srcOrd="1" destOrd="0" parTransId="{2827FBF7-F9A8-402A-A00B-6BFF6195F553}" sibTransId="{B549F356-B51F-49D7-8AB0-C16D94EB82EE}"/>
    <dgm:cxn modelId="{C767E742-551A-48E3-B1C3-561AF37C62B5}" type="presParOf" srcId="{6A87DCFB-C924-450D-B033-8298B44C1FBC}" destId="{A931F275-F741-4F38-BB95-E3C4147D9140}" srcOrd="0" destOrd="0" presId="urn:microsoft.com/office/officeart/2018/2/layout/IconLabelList"/>
    <dgm:cxn modelId="{F0E93ED0-5D71-4B07-9617-2DA83E74AC65}" type="presParOf" srcId="{A931F275-F741-4F38-BB95-E3C4147D9140}" destId="{56E0DAA5-3906-4D11-B00C-98F47B8BE032}" srcOrd="0" destOrd="0" presId="urn:microsoft.com/office/officeart/2018/2/layout/IconLabelList"/>
    <dgm:cxn modelId="{ED76E4AB-C14C-42FC-8068-0EBF50227996}" type="presParOf" srcId="{A931F275-F741-4F38-BB95-E3C4147D9140}" destId="{18F36DAC-7D5D-4184-B374-5ACAAA8940FA}" srcOrd="1" destOrd="0" presId="urn:microsoft.com/office/officeart/2018/2/layout/IconLabelList"/>
    <dgm:cxn modelId="{4CE0774E-8586-4654-951C-DE22D64106DD}" type="presParOf" srcId="{A931F275-F741-4F38-BB95-E3C4147D9140}" destId="{0E15E676-9743-496A-8E9C-9047AD82D267}" srcOrd="2" destOrd="0" presId="urn:microsoft.com/office/officeart/2018/2/layout/IconLabelList"/>
    <dgm:cxn modelId="{C8BDE4C9-2D7F-4B0C-9F1F-6C527814F273}" type="presParOf" srcId="{6A87DCFB-C924-450D-B033-8298B44C1FBC}" destId="{E49A024F-E8F6-4DA7-96AC-530FDD5E3B71}" srcOrd="1" destOrd="0" presId="urn:microsoft.com/office/officeart/2018/2/layout/IconLabelList"/>
    <dgm:cxn modelId="{03428CA7-97B7-4BBC-82E4-D818B13F2026}" type="presParOf" srcId="{6A87DCFB-C924-450D-B033-8298B44C1FBC}" destId="{C83022E0-85DE-4294-A3B8-7676C84850EB}" srcOrd="2" destOrd="0" presId="urn:microsoft.com/office/officeart/2018/2/layout/IconLabelList"/>
    <dgm:cxn modelId="{3A641C77-7E65-4C4F-BFDD-4A13D98745BF}" type="presParOf" srcId="{C83022E0-85DE-4294-A3B8-7676C84850EB}" destId="{95940D49-1A7A-4EB2-9A6A-F4B2E2E0C59B}" srcOrd="0" destOrd="0" presId="urn:microsoft.com/office/officeart/2018/2/layout/IconLabelList"/>
    <dgm:cxn modelId="{659CF5B5-93B4-4491-A0CC-5C0676337E57}" type="presParOf" srcId="{C83022E0-85DE-4294-A3B8-7676C84850EB}" destId="{F70B3DFA-5C82-4C67-ADD8-2C2EC56F68FD}" srcOrd="1" destOrd="0" presId="urn:microsoft.com/office/officeart/2018/2/layout/IconLabelList"/>
    <dgm:cxn modelId="{6D7A173A-28C2-4F8C-8272-E2F1F4814265}" type="presParOf" srcId="{C83022E0-85DE-4294-A3B8-7676C84850EB}" destId="{B716DCF7-BA81-4BC2-A085-B1B7ECBE14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0DAA5-3906-4D11-B00C-98F47B8BE032}">
      <dsp:nvSpPr>
        <dsp:cNvPr id="0" name=""/>
        <dsp:cNvSpPr/>
      </dsp:nvSpPr>
      <dsp:spPr>
        <a:xfrm>
          <a:off x="1768331" y="66808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5E676-9743-496A-8E9C-9047AD82D267}">
      <dsp:nvSpPr>
        <dsp:cNvPr id="0" name=""/>
        <dsp:cNvSpPr/>
      </dsp:nvSpPr>
      <dsp:spPr>
        <a:xfrm>
          <a:off x="349235" y="1508378"/>
          <a:ext cx="3931691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Construir uma linguagem fácil de aprendizado e com sintaxe que seja intuitiva aos olhos humanos. A ideia principal é ter clareza do que é cada coisa ao olhar o código</a:t>
          </a:r>
          <a:endParaRPr lang="en-US" sz="1400" kern="1200" dirty="0"/>
        </a:p>
      </dsp:txBody>
      <dsp:txXfrm>
        <a:off x="349235" y="1508378"/>
        <a:ext cx="3931691" cy="877500"/>
      </dsp:txXfrm>
    </dsp:sp>
    <dsp:sp modelId="{95940D49-1A7A-4EB2-9A6A-F4B2E2E0C59B}">
      <dsp:nvSpPr>
        <dsp:cNvPr id="0" name=""/>
        <dsp:cNvSpPr/>
      </dsp:nvSpPr>
      <dsp:spPr>
        <a:xfrm>
          <a:off x="5374427" y="66808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6DCF7-BA81-4BC2-A085-B1B7ECBE1469}">
      <dsp:nvSpPr>
        <dsp:cNvPr id="0" name=""/>
        <dsp:cNvSpPr/>
      </dsp:nvSpPr>
      <dsp:spPr>
        <a:xfrm>
          <a:off x="4706177" y="1508378"/>
          <a:ext cx="243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Explorar elementos de outras linguagens como Javascript, principalmente, mas com a exigência de tipagens.</a:t>
          </a:r>
          <a:endParaRPr lang="en-US" sz="1400" kern="1200" dirty="0"/>
        </a:p>
      </dsp:txBody>
      <dsp:txXfrm>
        <a:off x="4706177" y="1508378"/>
        <a:ext cx="243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8198-2157-1DFF-86DD-642CAC8C1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85355-B870-2C2C-C8C8-C7066FAA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FCAA6-0A05-D14A-7B2F-6830FA83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5CD5-70CD-0576-161F-591D291E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618CA7-87D0-EF66-8C32-F0071DED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9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7C5C5-ED14-1415-7023-945B683B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BFA503-EAD6-AFF1-E917-98833773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384AD-C582-A2D9-42ED-5A81589C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416DC-D983-DFF2-2E25-4A7095B7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A2B1F-0334-38E0-E1AB-DFF6894D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41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14F1B2-9539-BB35-8AEE-098C6B19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1071D1-4155-831F-4B5F-B1BBE81D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B099C-82B5-1707-327C-D6D6B71A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E09A6-2C2D-41E4-190C-433D310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182DD-8823-EDBB-2ADD-50B45096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3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0BB5-C1D1-5E35-FCC6-1D38BED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98973-66B8-AA1A-EB05-5EA71378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05477-5AF6-319F-707E-B6AC2620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8BBEA-1E39-9FA9-7C7B-D6917DCA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3BF63-F0CF-CD0B-88BE-804F96CA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5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15D6-918D-BAE6-7CBC-E64CF716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0F12C5-0418-8B85-AD56-B22696FF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9D1497-AF90-084E-F048-2AEB0AF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A1F09A-3F50-FD8F-C987-4D8FCC55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00EE64-8F93-2C32-9233-C568DBD5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04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88AAB-F9C4-6743-D6A5-578B49EE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79231-5B04-A5C3-7E51-69505C3F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6F4E7D-BA7F-552B-9D4E-021BF081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B241F-7FF8-5E19-8B1D-3F1BEC0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10A89-FBA9-E8DE-1DE7-CC94A3D0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EF484E-F550-51D3-2BEE-42D2485A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CEBA-67A8-3E48-6F88-8726E5CB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AE6C1-1D99-C11C-0EE9-4A9F3D42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2FC1D4-C8C9-0554-E730-E69D077A1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F954BF-E707-8AAE-2D10-381AB2F2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A826F0-995D-4485-49FF-317452687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D0B610-7328-BC85-C9BF-237053DC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950032-D566-EDF8-2454-A41AC619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173B94-EE5E-628E-4351-6B8E2662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ADB0-DE48-447C-199B-F215AB01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C8C64E-E02B-71F5-CCFC-D2DEC206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BF69EC-BBCB-AA81-7525-6EE60243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B6DD69-B7DC-5493-F7A2-29564981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1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659073-0775-775E-860B-B5A60AAF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8CFB14-5E9C-BB8B-7430-52F877CD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108E31-20B3-2601-14E3-0E4D23B9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7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3DEE-3B97-30D8-7030-3A8C2DE2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E6A88-D2CA-CDD0-BD49-F063A3FF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9EDDE6-A220-868B-E63E-4B9C1D8B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75E7B4-7FFC-01DB-242D-8687D70D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BD81C-3B3A-0BB2-4A6B-01BA5D5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B155A-7715-3C77-E07D-32695023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0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22C2B-C5A0-B287-669F-08AEDC87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CBD40D-EEA3-77C3-F4D5-3C58DC03C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BC3175-29A7-3D10-1438-E6C42C1A6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DE920E-77D4-4278-F06C-3778B74B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4C4AF4-0C6C-94FF-2ECD-C3FD5DA8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F6EDB-6EAE-1DD6-54D0-300C2ABF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50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EA4256-6C21-E168-A664-E0A23939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E54026-3D22-6F1D-8700-D1E2448E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F2FE2-B35F-37F9-B364-5D9E9E6C2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BB45-C9A2-4319-B136-060BB4E2450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45ED7-B109-70A6-9CF2-39EEC272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30F2C-5A94-92AB-DB8B-E6F179FC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FD8B-9ADC-4DE7-A1D1-D536E530E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3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Programming Evolution: How Coding Has Grown Easier In the Past Decade |  ITPro Today: IT News, How-Tos, Trends, Case Studies, Career Tips, More">
            <a:extLst>
              <a:ext uri="{FF2B5EF4-FFF2-40B4-BE49-F238E27FC236}">
                <a16:creationId xmlns:a16="http://schemas.microsoft.com/office/drawing/2014/main" id="{2341FDDD-DD36-598D-6835-BCC4B97BF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32517" b="1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DD545B-504C-434D-014C-8D44E7164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pt-BR" sz="5000">
                <a:solidFill>
                  <a:schemeClr val="bg1"/>
                </a:solidFill>
              </a:rPr>
              <a:t>Lógica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8A9DB-80C9-BCEB-30E1-8BB6B05E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304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pt-BR" sz="2000" b="1" i="1" dirty="0" err="1">
                <a:solidFill>
                  <a:schemeClr val="bg1"/>
                </a:solidFill>
              </a:rPr>
              <a:t>jamescript</a:t>
            </a:r>
            <a:endParaRPr lang="pt-BR" sz="2000" b="1" i="1" dirty="0">
              <a:solidFill>
                <a:schemeClr val="bg1"/>
              </a:solidFill>
            </a:endParaRPr>
          </a:p>
        </p:txBody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4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31064-5B60-57F2-E7CB-83E85A1D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pt-BR" b="1"/>
              <a:t>Motivação</a:t>
            </a:r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65D2D7E-8006-803C-F368-342E3538C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19" r="2" b="2062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5D022EE1-2424-87F8-772B-6E92E0549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45152"/>
              </p:ext>
            </p:extLst>
          </p:nvPr>
        </p:nvGraphicFramePr>
        <p:xfrm>
          <a:off x="4223982" y="3752850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8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6C9377-7F8C-E82C-113E-EB37CBAB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027"/>
            <a:ext cx="8397239" cy="1093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Linguagem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0C2F5C-5ECE-3228-1535-CF61182B08D7}"/>
              </a:ext>
            </a:extLst>
          </p:cNvPr>
          <p:cNvSpPr txBox="1"/>
          <p:nvPr/>
        </p:nvSpPr>
        <p:spPr>
          <a:xfrm>
            <a:off x="838200" y="1755648"/>
            <a:ext cx="10162032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 err="1"/>
              <a:t>Simplicidade</a:t>
            </a:r>
            <a:endParaRPr lang="en-US" sz="16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Sintaxe</a:t>
            </a:r>
            <a:r>
              <a:rPr lang="en-US" sz="1600" dirty="0"/>
              <a:t> intuitive (</a:t>
            </a:r>
            <a:r>
              <a:rPr lang="en-US" sz="1600" dirty="0" err="1"/>
              <a:t>pelo</a:t>
            </a:r>
            <a:r>
              <a:rPr lang="en-US" sz="1600" dirty="0"/>
              <a:t>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bem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que Java).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Uso</a:t>
            </a:r>
            <a:r>
              <a:rPr lang="en-US" sz="1600" dirty="0"/>
              <a:t> de </a:t>
            </a:r>
            <a:r>
              <a:rPr lang="en-US" sz="1600" dirty="0" err="1"/>
              <a:t>palavras-chave</a:t>
            </a:r>
            <a:r>
              <a:rPr lang="en-US" sz="1600" dirty="0"/>
              <a:t> </a:t>
            </a:r>
            <a:r>
              <a:rPr lang="en-US" sz="1600" dirty="0" err="1"/>
              <a:t>fáceis</a:t>
            </a:r>
            <a:r>
              <a:rPr lang="en-US" sz="1600" dirty="0"/>
              <a:t> de </a:t>
            </a:r>
            <a:r>
              <a:rPr lang="en-US" sz="1600" dirty="0" err="1"/>
              <a:t>entender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Estrutura</a:t>
            </a:r>
            <a:r>
              <a:rPr lang="en-US" sz="1600" dirty="0"/>
              <a:t> </a:t>
            </a:r>
            <a:r>
              <a:rPr lang="en-US" sz="1600" dirty="0" err="1"/>
              <a:t>clara</a:t>
            </a:r>
            <a:r>
              <a:rPr lang="en-US" sz="1600" dirty="0"/>
              <a:t> de </a:t>
            </a:r>
            <a:r>
              <a:rPr lang="en-US" sz="1600" dirty="0" err="1"/>
              <a:t>blocos</a:t>
            </a:r>
            <a:r>
              <a:rPr lang="en-US" sz="1600" dirty="0"/>
              <a:t> de Código.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Declarações</a:t>
            </a:r>
            <a:r>
              <a:rPr lang="en-US" sz="1600" dirty="0"/>
              <a:t> simples de </a:t>
            </a:r>
            <a:r>
              <a:rPr lang="en-US" sz="1600" dirty="0" err="1"/>
              <a:t>tipos</a:t>
            </a:r>
            <a:r>
              <a:rPr lang="en-US" sz="1600" dirty="0"/>
              <a:t> (</a:t>
            </a:r>
            <a:r>
              <a:rPr lang="en-US" sz="1600" dirty="0" err="1"/>
              <a:t>variáveis</a:t>
            </a:r>
            <a:r>
              <a:rPr lang="en-US" sz="1600" dirty="0"/>
              <a:t> e </a:t>
            </a:r>
            <a:r>
              <a:rPr lang="en-US" sz="1600" dirty="0" err="1"/>
              <a:t>retornos</a:t>
            </a:r>
            <a:r>
              <a:rPr lang="en-US" sz="1600" dirty="0"/>
              <a:t> de </a:t>
            </a:r>
            <a:r>
              <a:rPr lang="en-US" sz="1600" dirty="0" err="1"/>
              <a:t>funções</a:t>
            </a:r>
            <a:r>
              <a:rPr lang="en-US" sz="1600" dirty="0"/>
              <a:t>).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 err="1"/>
              <a:t>Extensibilidade</a:t>
            </a:r>
            <a:endParaRPr lang="en-US" sz="16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Permite</a:t>
            </a:r>
            <a:r>
              <a:rPr lang="en-US" sz="1600" dirty="0"/>
              <a:t> que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programadores</a:t>
            </a:r>
            <a:r>
              <a:rPr lang="en-US" sz="1600" dirty="0"/>
              <a:t> </a:t>
            </a:r>
            <a:r>
              <a:rPr lang="en-US" sz="1600" dirty="0" err="1"/>
              <a:t>definam</a:t>
            </a:r>
            <a:r>
              <a:rPr lang="en-US" sz="1600" dirty="0"/>
              <a:t>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próprias</a:t>
            </a:r>
            <a:r>
              <a:rPr lang="en-US" sz="1600" dirty="0"/>
              <a:t> </a:t>
            </a:r>
            <a:r>
              <a:rPr lang="en-US" sz="1600" dirty="0" err="1"/>
              <a:t>funções</a:t>
            </a:r>
            <a:r>
              <a:rPr lang="en-US" sz="1600" dirty="0"/>
              <a:t> e </a:t>
            </a:r>
            <a:r>
              <a:rPr lang="en-US" sz="1600" dirty="0" err="1"/>
              <a:t>variáveis</a:t>
            </a:r>
            <a:r>
              <a:rPr lang="en-US" sz="1600" dirty="0"/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Definir</a:t>
            </a:r>
            <a:r>
              <a:rPr lang="en-US" sz="1600" dirty="0"/>
              <a:t> </a:t>
            </a:r>
            <a:r>
              <a:rPr lang="en-US" sz="1600" dirty="0" err="1"/>
              <a:t>funções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formatos</a:t>
            </a:r>
            <a:r>
              <a:rPr lang="en-US" sz="1600" dirty="0"/>
              <a:t> </a:t>
            </a:r>
            <a:r>
              <a:rPr lang="en-US" sz="1600" dirty="0" err="1"/>
              <a:t>diferentes</a:t>
            </a:r>
            <a:r>
              <a:rPr lang="en-US" sz="1600" dirty="0"/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77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6C9377-7F8C-E82C-113E-EB37CBAB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10710332" cy="7464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Estrutura da linguagem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7DF8A479-6D1D-2E2D-E8C1-6D013680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602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Variáveis</a:t>
            </a:r>
            <a:r>
              <a:rPr lang="pt-BR" dirty="0"/>
              <a:t>: Uma variável pode conter um valor numérico ou uma sequência de caracteres. Podem ser definidas pelo programador ou automaticamente.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Condicionais</a:t>
            </a:r>
            <a:r>
              <a:rPr lang="pt-BR" dirty="0"/>
              <a:t>: Permite que o programa faça diferentes ações dependendo do valor de uma expressão.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Loops</a:t>
            </a:r>
            <a:r>
              <a:rPr lang="pt-BR" dirty="0"/>
              <a:t>: Permite que o programa execute o mesmo bloco de código várias vezes, de acordo com uma condição.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Funções</a:t>
            </a:r>
            <a:r>
              <a:rPr lang="pt-BR" dirty="0"/>
              <a:t>: Permite que o programa organize seu código em pequenas unidades reutilizáveis, que aceitam parâmetros e retornam valores.</a:t>
            </a:r>
          </a:p>
        </p:txBody>
      </p:sp>
    </p:spTree>
    <p:extLst>
      <p:ext uri="{BB962C8B-B14F-4D97-AF65-F5344CB8AC3E}">
        <p14:creationId xmlns:p14="http://schemas.microsoft.com/office/powerpoint/2010/main" val="132308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6C9377-7F8C-E82C-113E-EB37CBAB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10710332" cy="7464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Exemplos de código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88F030B-6B52-6DCB-FD42-CB21FE71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26" y="2033355"/>
            <a:ext cx="3810532" cy="3362794"/>
          </a:xfrm>
          <a:prstGeom prst="rect">
            <a:avLst/>
          </a:prstGeom>
        </p:spPr>
      </p:pic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882F299-F109-7D01-4290-7624AE48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623" y="1696022"/>
            <a:ext cx="54941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Funções e operações matemáticas simples.</a:t>
            </a:r>
          </a:p>
          <a:p>
            <a:pPr>
              <a:lnSpc>
                <a:spcPct val="150000"/>
              </a:lnSpc>
            </a:pPr>
            <a:r>
              <a:rPr lang="pt-BR" dirty="0"/>
              <a:t>Blocos “</a:t>
            </a:r>
            <a:r>
              <a:rPr lang="pt-BR" dirty="0" err="1"/>
              <a:t>while</a:t>
            </a:r>
            <a:r>
              <a:rPr lang="pt-BR" dirty="0"/>
              <a:t>” e “</a:t>
            </a:r>
            <a:r>
              <a:rPr lang="pt-BR" dirty="0" err="1"/>
              <a:t>function</a:t>
            </a:r>
            <a:r>
              <a:rPr lang="pt-BR" dirty="0"/>
              <a:t>” bem delimitados por chaves.</a:t>
            </a:r>
          </a:p>
          <a:p>
            <a:pPr>
              <a:lnSpc>
                <a:spcPct val="150000"/>
              </a:lnSpc>
            </a:pPr>
            <a:r>
              <a:rPr lang="pt-BR" dirty="0"/>
              <a:t>Print de múltiplos valores</a:t>
            </a:r>
          </a:p>
        </p:txBody>
      </p:sp>
    </p:spTree>
    <p:extLst>
      <p:ext uri="{BB962C8B-B14F-4D97-AF65-F5344CB8AC3E}">
        <p14:creationId xmlns:p14="http://schemas.microsoft.com/office/powerpoint/2010/main" val="20220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6C9377-7F8C-E82C-113E-EB37CBAB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Exemplos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2F835A-BCA0-911E-C283-EF72C970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982" y="2008641"/>
            <a:ext cx="5461847" cy="2744577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DE369889-6299-AB3D-30A4-12824BA5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90" y="1844445"/>
            <a:ext cx="54941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Aceita </a:t>
            </a:r>
            <a:r>
              <a:rPr lang="pt-BR" dirty="0" err="1"/>
              <a:t>strings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Operações entre </a:t>
            </a:r>
            <a:r>
              <a:rPr lang="pt-BR" dirty="0" err="1"/>
              <a:t>strings</a:t>
            </a:r>
            <a:r>
              <a:rPr lang="pt-BR" dirty="0"/>
              <a:t> (comparações, concatenação)</a:t>
            </a:r>
          </a:p>
        </p:txBody>
      </p:sp>
    </p:spTree>
    <p:extLst>
      <p:ext uri="{BB962C8B-B14F-4D97-AF65-F5344CB8AC3E}">
        <p14:creationId xmlns:p14="http://schemas.microsoft.com/office/powerpoint/2010/main" val="251850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6C9377-7F8C-E82C-113E-EB37CBAB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10710332" cy="7464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Exemplos de código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882F299-F109-7D01-4290-7624AE48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623" y="1696022"/>
            <a:ext cx="54941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Funções podem ser criadas com “</a:t>
            </a:r>
            <a:r>
              <a:rPr lang="pt-BR" dirty="0" err="1"/>
              <a:t>def</a:t>
            </a:r>
            <a:r>
              <a:rPr lang="pt-BR" dirty="0"/>
              <a:t>” com estrutura de “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” como em Javascript.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If</a:t>
            </a:r>
            <a:r>
              <a:rPr lang="pt-BR" dirty="0"/>
              <a:t>/Else bem delimitados por chaves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B57F7B-1116-7309-F62E-556EFB0F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51" y="1557176"/>
            <a:ext cx="3961911" cy="48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03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Lógica da Computação</vt:lpstr>
      <vt:lpstr>Motivação</vt:lpstr>
      <vt:lpstr>Características da Linguagem</vt:lpstr>
      <vt:lpstr>Estrutura da linguagem</vt:lpstr>
      <vt:lpstr>Exemplos de código</vt:lpstr>
      <vt:lpstr>Exemplos de código</vt:lpstr>
      <vt:lpstr>Exemplos de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da Computação</dc:title>
  <dc:creator>Jamesson Leandro Paiva Santos</dc:creator>
  <cp:lastModifiedBy>Jamesson Leandro Paiva Santos</cp:lastModifiedBy>
  <cp:revision>7</cp:revision>
  <dcterms:created xsi:type="dcterms:W3CDTF">2023-06-12T00:22:09Z</dcterms:created>
  <dcterms:modified xsi:type="dcterms:W3CDTF">2023-06-12T12:52:41Z</dcterms:modified>
</cp:coreProperties>
</file>