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5" r:id="rId1"/>
  </p:sldMasterIdLst>
  <p:sldIdLst>
    <p:sldId id="256" r:id="rId2"/>
    <p:sldId id="257" r:id="rId3"/>
    <p:sldId id="258" r:id="rId4"/>
    <p:sldId id="260" r:id="rId5"/>
    <p:sldId id="263" r:id="rId6"/>
    <p:sldId id="259" r:id="rId7"/>
    <p:sldId id="261" r:id="rId8"/>
    <p:sldId id="264" r:id="rId9"/>
    <p:sldId id="265"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BDD617-6EEC-9A00-C673-0ACBFD6755E0}" v="126" dt="2024-04-29T18:02:48.7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5A069CB8-F204-4D06-B913-C5A26A89888A}" type="datetimeFigureOut">
              <a:rPr lang="en-US" dirty="0"/>
              <a:t>4/29/2024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5422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0B6E300-0A13-4A81-945A-7333C271A069}" type="datetimeFigureOut">
              <a:rPr lang="en-US" dirty="0"/>
              <a:t>4/29/2024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428411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4671962-1EA4-46E7-BCB0-F36CE46D1A59}" type="datetimeFigureOut">
              <a:rPr lang="en-US" dirty="0"/>
              <a:t>4/29/2024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9147073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910222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30BB376-B19C-488D-ABEB-03C7E6E9E3E0}" type="datetimeFigureOut">
              <a:rPr lang="en-US" dirty="0"/>
              <a:t>4/29/2024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dirty="0"/>
              <a:t>‹#›</a:t>
            </a:fld>
            <a:endParaRPr lang="en-US" dirty="0"/>
          </a:p>
        </p:txBody>
      </p:sp>
    </p:spTree>
    <p:extLst>
      <p:ext uri="{BB962C8B-B14F-4D97-AF65-F5344CB8AC3E}">
        <p14:creationId xmlns:p14="http://schemas.microsoft.com/office/powerpoint/2010/main" val="2906442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dirty="0"/>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86F077B-A50F-4D64-8574-E2D6A98A5553}" type="datetimeFigureOut">
              <a:rPr lang="en-US" dirty="0"/>
              <a:t>4/29/2024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9786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dirty="0"/>
              <a:t>Click to edit Master title style</a:t>
            </a:r>
          </a:p>
        </p:txBody>
      </p:sp>
      <p:sp>
        <p:nvSpPr>
          <p:cNvPr id="3" name="Content Placeholder 2"/>
          <p:cNvSpPr>
            <a:spLocks noGrp="1"/>
          </p:cNvSpPr>
          <p:nvPr>
            <p:ph sz="half" idx="1"/>
          </p:nvPr>
        </p:nvSpPr>
        <p:spPr>
          <a:xfrm>
            <a:off x="1097278" y="1845734"/>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7D9E2A62-1983-43A1-A163-D8AA46534C80}" type="datetimeFigureOut">
              <a:rPr lang="en-US" dirty="0"/>
              <a:t>4/29/2024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046881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dirty="0"/>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98F3E3B-34E3-4345-B2A1-994B83598A9C}" type="datetimeFigureOut">
              <a:rPr lang="en-US" dirty="0"/>
              <a:t>4/29/2024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875007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FD816C96-82A1-4D77-8ADA-627AC6FE3D65}" type="datetimeFigureOut">
              <a:rPr lang="en-US" dirty="0"/>
              <a:t>4/29/2024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292313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102C1E-28F2-47E9-802D-339E64E2F920}" type="datetimeFigureOut">
              <a:rPr lang="en-US" dirty="0"/>
              <a:t>4/29/2024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071682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4271A48-F18A-45B3-BC05-1E27DA3F88AF}" type="datetimeFigureOut">
              <a:rPr lang="en-US" dirty="0"/>
              <a:t>4/29/2024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142060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dirty="0"/>
              <a:t>Click to edit Master title style</a:t>
            </a:r>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5B747F8-9654-4282-85D2-65F41AAE7A75}" type="datetimeFigureOut">
              <a:rPr lang="en-US" dirty="0"/>
              <a:t>4/29/2024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112213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DC5B261-8843-42D1-AAFC-05E20E2D9B97}" type="datetimeFigureOut">
              <a:rPr lang="en-US" dirty="0"/>
              <a:t>4/29/2024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0525598"/>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3B3B6C5-748F-437C-AE76-DB11FEA99E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97CEB5D-9BB2-475C-BA8D-AC88BB8C97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2"/>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380588" y="965199"/>
            <a:ext cx="6766078" cy="4927601"/>
          </a:xfrm>
        </p:spPr>
        <p:txBody>
          <a:bodyPr anchor="ctr">
            <a:normAutofit/>
          </a:bodyPr>
          <a:lstStyle/>
          <a:p>
            <a:r>
              <a:rPr lang="en-US" sz="5400" dirty="0">
                <a:ea typeface="Calibri Light"/>
                <a:cs typeface="Calibri Light"/>
              </a:rPr>
              <a:t>Cervical Cancer Predictive Analysis</a:t>
            </a:r>
            <a:endParaRPr lang="en-US" sz="5400" dirty="0"/>
          </a:p>
        </p:txBody>
      </p:sp>
      <p:sp>
        <p:nvSpPr>
          <p:cNvPr id="3" name="Subtitle 2"/>
          <p:cNvSpPr>
            <a:spLocks noGrp="1"/>
          </p:cNvSpPr>
          <p:nvPr>
            <p:ph type="subTitle" idx="1"/>
          </p:nvPr>
        </p:nvSpPr>
        <p:spPr>
          <a:xfrm>
            <a:off x="1023257" y="965198"/>
            <a:ext cx="2707937" cy="4927602"/>
          </a:xfrm>
        </p:spPr>
        <p:txBody>
          <a:bodyPr vert="horz" lIns="91440" tIns="45720" rIns="91440" bIns="45720" rtlCol="0" anchor="ctr">
            <a:normAutofit/>
          </a:bodyPr>
          <a:lstStyle/>
          <a:p>
            <a:pPr algn="r"/>
            <a:r>
              <a:rPr lang="en-US" sz="2000" dirty="0"/>
              <a:t>Ryan Winder &amp; James Spalding</a:t>
            </a:r>
          </a:p>
        </p:txBody>
      </p:sp>
      <p:cxnSp>
        <p:nvCxnSpPr>
          <p:cNvPr id="12" name="Straight Connector 11">
            <a:extLst>
              <a:ext uri="{FF2B5EF4-FFF2-40B4-BE49-F238E27FC236}">
                <a16:creationId xmlns:a16="http://schemas.microsoft.com/office/drawing/2014/main" id="{BB14AD1F-ADD5-46E7-966F-4C0290232F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2371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C4483-542B-6EB9-2BD0-2B2FAFD9F0A2}"/>
              </a:ext>
            </a:extLst>
          </p:cNvPr>
          <p:cNvSpPr>
            <a:spLocks noGrp="1"/>
          </p:cNvSpPr>
          <p:nvPr>
            <p:ph type="title"/>
          </p:nvPr>
        </p:nvSpPr>
        <p:spPr>
          <a:xfrm>
            <a:off x="2895600" y="573873"/>
            <a:ext cx="8610600" cy="1293028"/>
          </a:xfrm>
        </p:spPr>
        <p:txBody>
          <a:bodyPr/>
          <a:lstStyle/>
          <a:p>
            <a:r>
              <a:rPr lang="en-US" dirty="0"/>
              <a:t>Results &amp; conclusion</a:t>
            </a:r>
          </a:p>
        </p:txBody>
      </p:sp>
      <p:sp>
        <p:nvSpPr>
          <p:cNvPr id="3" name="Picture Placeholder 2">
            <a:extLst>
              <a:ext uri="{FF2B5EF4-FFF2-40B4-BE49-F238E27FC236}">
                <a16:creationId xmlns:a16="http://schemas.microsoft.com/office/drawing/2014/main" id="{714EC506-44E6-C703-5194-5FCC797B8F06}"/>
              </a:ext>
            </a:extLst>
          </p:cNvPr>
          <p:cNvSpPr>
            <a:spLocks noGrp="1"/>
          </p:cNvSpPr>
          <p:nvPr>
            <p:ph idx="1"/>
          </p:nvPr>
        </p:nvSpPr>
        <p:spPr>
          <a:xfrm>
            <a:off x="685800" y="1866900"/>
            <a:ext cx="10820400" cy="4024125"/>
          </a:xfrm>
        </p:spPr>
        <p:txBody>
          <a:bodyPr vert="horz" lIns="91440" tIns="45720" rIns="91440" bIns="45720" rtlCol="0" anchor="t">
            <a:noAutofit/>
          </a:bodyPr>
          <a:lstStyle/>
          <a:p>
            <a:pPr>
              <a:lnSpc>
                <a:spcPct val="150000"/>
              </a:lnSpc>
              <a:buFont typeface="Arial" panose="020F0502020204030204" pitchFamily="34" charset="0"/>
              <a:buChar char="•"/>
            </a:pPr>
            <a:r>
              <a:rPr lang="en-US" dirty="0"/>
              <a:t> </a:t>
            </a:r>
            <a:r>
              <a:rPr lang="en-US" sz="2000" dirty="0"/>
              <a:t>6 variables found to have high correlation with our variable for cervical cancer</a:t>
            </a:r>
            <a:r>
              <a:rPr lang="en-US" dirty="0"/>
              <a:t> </a:t>
            </a:r>
            <a:r>
              <a:rPr lang="en-US" sz="2000" dirty="0"/>
              <a:t>(Biopsy)</a:t>
            </a:r>
            <a:endParaRPr lang="en-US" dirty="0">
              <a:ea typeface="Calibri" panose="020F0502020204030204"/>
              <a:cs typeface="Calibri" panose="020F0502020204030204"/>
            </a:endParaRPr>
          </a:p>
          <a:p>
            <a:pPr>
              <a:lnSpc>
                <a:spcPct val="150000"/>
              </a:lnSpc>
              <a:buFont typeface="Arial" panose="020F0502020204030204" pitchFamily="34" charset="0"/>
              <a:buChar char="•"/>
            </a:pPr>
            <a:r>
              <a:rPr lang="en-US" dirty="0"/>
              <a:t> </a:t>
            </a:r>
            <a:r>
              <a:rPr lang="en-US" sz="2000" dirty="0"/>
              <a:t>Only Years</a:t>
            </a:r>
            <a:r>
              <a:rPr lang="en-US" sz="2000" dirty="0">
                <a:ea typeface="+mn-lt"/>
                <a:cs typeface="+mn-lt"/>
              </a:rPr>
              <a:t> using Hormonal Contraceptives variance is statistically different</a:t>
            </a:r>
            <a:r>
              <a:rPr lang="en-US" dirty="0">
                <a:ea typeface="+mn-lt"/>
                <a:cs typeface="+mn-lt"/>
              </a:rPr>
              <a:t> (Quantitative)</a:t>
            </a:r>
            <a:endParaRPr lang="en-US" sz="2000" dirty="0">
              <a:ea typeface="+mn-lt"/>
              <a:cs typeface="+mn-lt"/>
            </a:endParaRPr>
          </a:p>
          <a:p>
            <a:pPr>
              <a:lnSpc>
                <a:spcPct val="150000"/>
              </a:lnSpc>
              <a:buFont typeface="Arial" panose="020F0502020204030204" pitchFamily="34" charset="0"/>
              <a:buChar char="•"/>
            </a:pPr>
            <a:r>
              <a:rPr lang="en-US" dirty="0">
                <a:ea typeface="+mn-lt"/>
                <a:cs typeface="+mn-lt"/>
              </a:rPr>
              <a:t> </a:t>
            </a:r>
            <a:r>
              <a:rPr lang="en-US" sz="2000" dirty="0">
                <a:ea typeface="+mn-lt"/>
                <a:cs typeface="+mn-lt"/>
              </a:rPr>
              <a:t>STDs, </a:t>
            </a:r>
            <a:r>
              <a:rPr lang="en-US" sz="2000" dirty="0" err="1">
                <a:ea typeface="+mn-lt"/>
                <a:cs typeface="+mn-lt"/>
              </a:rPr>
              <a:t>Condylomatosis</a:t>
            </a:r>
            <a:r>
              <a:rPr lang="en-US" sz="2000" dirty="0">
                <a:ea typeface="+mn-lt"/>
                <a:cs typeface="+mn-lt"/>
              </a:rPr>
              <a:t>, and Genital Herpes found to be significant</a:t>
            </a:r>
            <a:r>
              <a:rPr lang="en-US" dirty="0">
                <a:ea typeface="+mn-lt"/>
                <a:cs typeface="+mn-lt"/>
              </a:rPr>
              <a:t> (Qualitative)</a:t>
            </a:r>
            <a:endParaRPr lang="en-US" sz="2000" dirty="0">
              <a:ea typeface="+mn-lt"/>
              <a:cs typeface="+mn-lt"/>
            </a:endParaRPr>
          </a:p>
          <a:p>
            <a:pPr>
              <a:lnSpc>
                <a:spcPct val="150000"/>
              </a:lnSpc>
              <a:buFont typeface="Arial" panose="020F0502020204030204" pitchFamily="34" charset="0"/>
              <a:buChar char="•"/>
            </a:pPr>
            <a:r>
              <a:rPr lang="en-US" dirty="0">
                <a:ea typeface="+mn-lt"/>
                <a:cs typeface="+mn-lt"/>
              </a:rPr>
              <a:t> </a:t>
            </a:r>
            <a:r>
              <a:rPr lang="en-US" sz="2000" dirty="0">
                <a:ea typeface="+mn-lt"/>
                <a:cs typeface="+mn-lt"/>
              </a:rPr>
              <a:t>Only Molluscum Contagiosum found to be significant in predicting presence of cervical cancer</a:t>
            </a:r>
            <a:r>
              <a:rPr lang="en-US" dirty="0">
                <a:ea typeface="+mn-lt"/>
                <a:cs typeface="+mn-lt"/>
              </a:rPr>
              <a:t> (Regression)</a:t>
            </a:r>
            <a:endParaRPr lang="en-US" sz="2000" dirty="0">
              <a:ea typeface="+mn-lt"/>
              <a:cs typeface="+mn-lt"/>
            </a:endParaRPr>
          </a:p>
          <a:p>
            <a:pPr>
              <a:lnSpc>
                <a:spcPct val="150000"/>
              </a:lnSpc>
              <a:buFont typeface="Arial" panose="020F0502020204030204" pitchFamily="34" charset="0"/>
              <a:buChar char="•"/>
            </a:pPr>
            <a:r>
              <a:rPr lang="en-US" dirty="0">
                <a:ea typeface="+mn-lt"/>
                <a:cs typeface="+mn-lt"/>
              </a:rPr>
              <a:t> </a:t>
            </a:r>
            <a:r>
              <a:rPr lang="en-US" sz="2000" dirty="0">
                <a:ea typeface="+mn-lt"/>
                <a:cs typeface="+mn-lt"/>
              </a:rPr>
              <a:t>In the end, we suggest scientists and doctors to be on the lookout for cervical cancer in patients' that are diagnosed with the diseases that we found to be significant for detection.</a:t>
            </a:r>
          </a:p>
        </p:txBody>
      </p:sp>
    </p:spTree>
    <p:extLst>
      <p:ext uri="{BB962C8B-B14F-4D97-AF65-F5344CB8AC3E}">
        <p14:creationId xmlns:p14="http://schemas.microsoft.com/office/powerpoint/2010/main" val="846279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5B077-C900-23BA-89A2-5B67352FDB91}"/>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E3958FFA-E7D7-A6A5-954C-38A087A10082}"/>
              </a:ext>
            </a:extLst>
          </p:cNvPr>
          <p:cNvSpPr>
            <a:spLocks noGrp="1"/>
          </p:cNvSpPr>
          <p:nvPr>
            <p:ph idx="1"/>
          </p:nvPr>
        </p:nvSpPr>
        <p:spPr/>
        <p:txBody>
          <a:bodyPr vert="horz" lIns="91440" tIns="45720" rIns="91440" bIns="45720" rtlCol="0" anchor="t">
            <a:normAutofit/>
          </a:bodyPr>
          <a:lstStyle/>
          <a:p>
            <a:r>
              <a:rPr lang="en-US" sz="2800" dirty="0"/>
              <a:t>Cervical cancer affects around 200,000 women per year in the US</a:t>
            </a:r>
          </a:p>
          <a:p>
            <a:r>
              <a:rPr lang="en-US" sz="2800" dirty="0"/>
              <a:t>Difficult to detect without a specific screening</a:t>
            </a:r>
          </a:p>
          <a:p>
            <a:pPr lvl="1">
              <a:buFont typeface="Courier New" panose="020B0604020202020204" pitchFamily="34" charset="0"/>
              <a:buChar char="o"/>
            </a:pPr>
            <a:r>
              <a:rPr lang="en-US" sz="2800" dirty="0"/>
              <a:t>If detected in the first year, 80% survival rate</a:t>
            </a:r>
          </a:p>
          <a:p>
            <a:r>
              <a:rPr lang="en-US" sz="2800" dirty="0"/>
              <a:t>Main goal of study:</a:t>
            </a:r>
          </a:p>
          <a:p>
            <a:pPr lvl="1">
              <a:buFont typeface="Courier New" panose="020B0604020202020204" pitchFamily="34" charset="0"/>
              <a:buChar char="o"/>
            </a:pPr>
            <a:r>
              <a:rPr lang="en-US" sz="2800" dirty="0">
                <a:ea typeface="+mn-lt"/>
                <a:cs typeface="+mn-lt"/>
              </a:rPr>
              <a:t>Determine which factors can contribute to detecting cervical cancer</a:t>
            </a:r>
          </a:p>
          <a:p>
            <a:pPr marL="0" indent="0">
              <a:buNone/>
            </a:pPr>
            <a:endParaRPr lang="en-US">
              <a:ea typeface="+mn-lt"/>
              <a:cs typeface="+mn-lt"/>
            </a:endParaRPr>
          </a:p>
          <a:p>
            <a:endParaRPr lang="en-US" dirty="0"/>
          </a:p>
        </p:txBody>
      </p:sp>
    </p:spTree>
    <p:extLst>
      <p:ext uri="{BB962C8B-B14F-4D97-AF65-F5344CB8AC3E}">
        <p14:creationId xmlns:p14="http://schemas.microsoft.com/office/powerpoint/2010/main" val="3023702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1DC63-81FA-60A9-B43E-FC3927914083}"/>
              </a:ext>
            </a:extLst>
          </p:cNvPr>
          <p:cNvSpPr>
            <a:spLocks noGrp="1"/>
          </p:cNvSpPr>
          <p:nvPr>
            <p:ph type="title"/>
          </p:nvPr>
        </p:nvSpPr>
        <p:spPr>
          <a:xfrm>
            <a:off x="685800" y="272992"/>
            <a:ext cx="10828019" cy="820735"/>
          </a:xfrm>
        </p:spPr>
        <p:txBody>
          <a:bodyPr/>
          <a:lstStyle/>
          <a:p>
            <a:pPr algn="ctr"/>
            <a:r>
              <a:rPr lang="en-US" dirty="0"/>
              <a:t>Exploring the data</a:t>
            </a:r>
          </a:p>
        </p:txBody>
      </p:sp>
      <p:pic>
        <p:nvPicPr>
          <p:cNvPr id="4" name="Picture 3" descr="A table of statistics with numbers and percentages&#10;&#10;Description automatically generated">
            <a:extLst>
              <a:ext uri="{FF2B5EF4-FFF2-40B4-BE49-F238E27FC236}">
                <a16:creationId xmlns:a16="http://schemas.microsoft.com/office/drawing/2014/main" id="{08565C99-2F63-ACDE-C8EB-DAAAA3B6CB2E}"/>
              </a:ext>
            </a:extLst>
          </p:cNvPr>
          <p:cNvPicPr>
            <a:picLocks noChangeAspect="1"/>
          </p:cNvPicPr>
          <p:nvPr/>
        </p:nvPicPr>
        <p:blipFill rotWithShape="1">
          <a:blip r:embed="rId2"/>
          <a:srcRect t="1286" r="77" b="-601"/>
          <a:stretch/>
        </p:blipFill>
        <p:spPr>
          <a:xfrm>
            <a:off x="1120835" y="1119701"/>
            <a:ext cx="9958786" cy="4149483"/>
          </a:xfrm>
          <a:prstGeom prst="roundRect">
            <a:avLst/>
          </a:prstGeom>
        </p:spPr>
      </p:pic>
      <p:sp>
        <p:nvSpPr>
          <p:cNvPr id="3" name="TextBox 2">
            <a:extLst>
              <a:ext uri="{FF2B5EF4-FFF2-40B4-BE49-F238E27FC236}">
                <a16:creationId xmlns:a16="http://schemas.microsoft.com/office/drawing/2014/main" id="{E3DE3C88-A3AB-BC4A-CE4E-AF6426D911FB}"/>
              </a:ext>
            </a:extLst>
          </p:cNvPr>
          <p:cNvSpPr txBox="1"/>
          <p:nvPr/>
        </p:nvSpPr>
        <p:spPr>
          <a:xfrm>
            <a:off x="3398107" y="5320270"/>
            <a:ext cx="173406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ea typeface="Calibri" panose="020F0502020204030204"/>
                <a:cs typeface="Calibri" panose="020F0502020204030204"/>
              </a:rPr>
              <a:t>647 Patients</a:t>
            </a:r>
          </a:p>
          <a:p>
            <a:pPr marL="285750" indent="-285750">
              <a:buFont typeface="Arial"/>
              <a:buChar char="•"/>
            </a:pPr>
            <a:r>
              <a:rPr lang="en-US" dirty="0">
                <a:ea typeface="Calibri" panose="020F0502020204030204"/>
                <a:cs typeface="Calibri" panose="020F0502020204030204"/>
              </a:rPr>
              <a:t>24 Positive</a:t>
            </a:r>
          </a:p>
        </p:txBody>
      </p:sp>
      <p:sp>
        <p:nvSpPr>
          <p:cNvPr id="6" name="TextBox 5">
            <a:extLst>
              <a:ext uri="{FF2B5EF4-FFF2-40B4-BE49-F238E27FC236}">
                <a16:creationId xmlns:a16="http://schemas.microsoft.com/office/drawing/2014/main" id="{94623FBF-77B1-AF6C-4046-E2AE2732F213}"/>
              </a:ext>
            </a:extLst>
          </p:cNvPr>
          <p:cNvSpPr txBox="1"/>
          <p:nvPr/>
        </p:nvSpPr>
        <p:spPr>
          <a:xfrm>
            <a:off x="6006756" y="5320270"/>
            <a:ext cx="356011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ea typeface="Calibri" panose="020F0502020204030204"/>
                <a:cs typeface="Calibri" panose="020F0502020204030204"/>
              </a:rPr>
              <a:t>High % Hormonal Contraceptive</a:t>
            </a:r>
          </a:p>
          <a:p>
            <a:pPr marL="285750" indent="-285750">
              <a:buFont typeface="Arial"/>
              <a:buChar char="•"/>
            </a:pPr>
            <a:r>
              <a:rPr lang="en-US" dirty="0">
                <a:ea typeface="Calibri" panose="020F0502020204030204"/>
                <a:cs typeface="Calibri" panose="020F0502020204030204"/>
              </a:rPr>
              <a:t>At least 1 sexual partner</a:t>
            </a:r>
          </a:p>
        </p:txBody>
      </p:sp>
    </p:spTree>
    <p:extLst>
      <p:ext uri="{BB962C8B-B14F-4D97-AF65-F5344CB8AC3E}">
        <p14:creationId xmlns:p14="http://schemas.microsoft.com/office/powerpoint/2010/main" val="657045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47A9F236-ED85-44D3-91B8-E8952AD3FE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a:extLst>
              <a:ext uri="{FF2B5EF4-FFF2-40B4-BE49-F238E27FC236}">
                <a16:creationId xmlns:a16="http://schemas.microsoft.com/office/drawing/2014/main" id="{4E89E1FD-9FA0-4E24-89E8-540A0AC2C6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7" name="Straight Connector 26">
            <a:extLst>
              <a:ext uri="{FF2B5EF4-FFF2-40B4-BE49-F238E27FC236}">
                <a16:creationId xmlns:a16="http://schemas.microsoft.com/office/drawing/2014/main" id="{388D1F77-20AC-463C-A15D-F38BE420733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9" name="Rectangle 28">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47A89A-0398-19E9-65C5-E25DF621C236}"/>
              </a:ext>
            </a:extLst>
          </p:cNvPr>
          <p:cNvSpPr>
            <a:spLocks noGrp="1"/>
          </p:cNvSpPr>
          <p:nvPr>
            <p:ph type="title"/>
          </p:nvPr>
        </p:nvSpPr>
        <p:spPr>
          <a:xfrm>
            <a:off x="965201" y="643467"/>
            <a:ext cx="6255026" cy="5054008"/>
          </a:xfrm>
        </p:spPr>
        <p:txBody>
          <a:bodyPr vert="horz" lIns="91440" tIns="45720" rIns="91440" bIns="45720" rtlCol="0" anchor="ctr">
            <a:normAutofit/>
          </a:bodyPr>
          <a:lstStyle/>
          <a:p>
            <a:pPr algn="r"/>
            <a:r>
              <a:rPr lang="en-US"/>
              <a:t>Statistical methods</a:t>
            </a:r>
          </a:p>
        </p:txBody>
      </p:sp>
      <p:sp>
        <p:nvSpPr>
          <p:cNvPr id="3" name="Text Placeholder 2">
            <a:extLst>
              <a:ext uri="{FF2B5EF4-FFF2-40B4-BE49-F238E27FC236}">
                <a16:creationId xmlns:a16="http://schemas.microsoft.com/office/drawing/2014/main" id="{99388E08-DC8F-CF0F-DB9E-AF9992E4BB57}"/>
              </a:ext>
            </a:extLst>
          </p:cNvPr>
          <p:cNvSpPr>
            <a:spLocks noGrp="1"/>
          </p:cNvSpPr>
          <p:nvPr>
            <p:ph type="body" idx="1"/>
          </p:nvPr>
        </p:nvSpPr>
        <p:spPr>
          <a:xfrm>
            <a:off x="7870995" y="643467"/>
            <a:ext cx="3341488" cy="5054008"/>
          </a:xfrm>
        </p:spPr>
        <p:txBody>
          <a:bodyPr vert="horz" lIns="91440" tIns="45720" rIns="91440" bIns="45720" rtlCol="0" anchor="ctr">
            <a:normAutofit/>
          </a:bodyPr>
          <a:lstStyle/>
          <a:p>
            <a:r>
              <a:rPr lang="en-US" sz="1900" dirty="0"/>
              <a:t>Correlation of variables</a:t>
            </a:r>
          </a:p>
          <a:p>
            <a:r>
              <a:rPr lang="en-US" sz="1900" dirty="0"/>
              <a:t>Two-sided two-sample permutation test</a:t>
            </a:r>
            <a:endParaRPr lang="en-US" sz="1900" dirty="0">
              <a:ea typeface="Calibri Light"/>
              <a:cs typeface="Calibri Light"/>
            </a:endParaRPr>
          </a:p>
          <a:p>
            <a:r>
              <a:rPr lang="en-US" sz="1900" dirty="0"/>
              <a:t>Fisher's Exact Test</a:t>
            </a:r>
            <a:endParaRPr lang="en-US" sz="1900" dirty="0">
              <a:ea typeface="Calibri Light"/>
              <a:cs typeface="Calibri Light"/>
            </a:endParaRPr>
          </a:p>
          <a:p>
            <a:r>
              <a:rPr lang="en-US" sz="1900" dirty="0"/>
              <a:t>Bootstrapping for Regression</a:t>
            </a:r>
            <a:endParaRPr lang="en-US" sz="1900" dirty="0">
              <a:ea typeface="Calibri Light"/>
              <a:cs typeface="Calibri Light"/>
            </a:endParaRPr>
          </a:p>
        </p:txBody>
      </p:sp>
      <p:cxnSp>
        <p:nvCxnSpPr>
          <p:cNvPr id="31" name="Straight Connector 30">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C22D9B36-9BE7-472B-8808-7E0D68107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40942"/>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Rectangle 34">
            <a:extLst>
              <a:ext uri="{FF2B5EF4-FFF2-40B4-BE49-F238E27FC236}">
                <a16:creationId xmlns:a16="http://schemas.microsoft.com/office/drawing/2014/main" id="{8A549DE7-671D-4575-AF43-858FD999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86484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47A9F236-ED85-44D3-91B8-E8952AD3FE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4E89E1FD-9FA0-4E24-89E8-540A0AC2C6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7" name="Straight Connector 36">
            <a:extLst>
              <a:ext uri="{FF2B5EF4-FFF2-40B4-BE49-F238E27FC236}">
                <a16:creationId xmlns:a16="http://schemas.microsoft.com/office/drawing/2014/main" id="{388D1F77-20AC-463C-A15D-F38BE420733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8" name="Rectangle 37">
            <a:extLst>
              <a:ext uri="{FF2B5EF4-FFF2-40B4-BE49-F238E27FC236}">
                <a16:creationId xmlns:a16="http://schemas.microsoft.com/office/drawing/2014/main" id="{88C4CF77-7AF8-4122-A7B0-041ABDF16B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D509D458-5758-41CE-89DE-485C1BBCD8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tx1">
              <a:lumMod val="75000"/>
              <a:lumOff val="25000"/>
              <a:alpha val="8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40" name="Rectangle 39">
            <a:extLst>
              <a:ext uri="{FF2B5EF4-FFF2-40B4-BE49-F238E27FC236}">
                <a16:creationId xmlns:a16="http://schemas.microsoft.com/office/drawing/2014/main" id="{1D38966F-378A-47DC-83CC-D5A783224D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8656" y="0"/>
            <a:ext cx="4653776"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FA898872-FB31-CD3B-D1E7-55B4F4FE994B}"/>
              </a:ext>
            </a:extLst>
          </p:cNvPr>
          <p:cNvSpPr>
            <a:spLocks noGrp="1"/>
          </p:cNvSpPr>
          <p:nvPr>
            <p:ph type="body" idx="1"/>
          </p:nvPr>
        </p:nvSpPr>
        <p:spPr>
          <a:xfrm>
            <a:off x="6343774" y="1532584"/>
            <a:ext cx="4793396" cy="4880518"/>
          </a:xfrm>
          <a:ln w="25400" cap="sq">
            <a:noFill/>
            <a:miter lim="800000"/>
          </a:ln>
        </p:spPr>
        <p:txBody>
          <a:bodyPr vert="horz" lIns="91440" tIns="45720" rIns="91440" bIns="45720" rtlCol="0" anchor="ctr">
            <a:normAutofit/>
          </a:bodyPr>
          <a:lstStyle/>
          <a:p>
            <a:r>
              <a:rPr lang="en-US" dirty="0">
                <a:solidFill>
                  <a:schemeClr val="tx1"/>
                </a:solidFill>
                <a:ea typeface="Calibri Light"/>
                <a:cs typeface="Calibri Light"/>
              </a:rPr>
              <a:t>Spearman's</a:t>
            </a:r>
          </a:p>
          <a:p>
            <a:pPr marL="342900" indent="-342900">
              <a:buFont typeface="Arial" panose="020F0502020204030204" pitchFamily="34" charset="0"/>
              <a:buChar char="•"/>
            </a:pPr>
            <a:r>
              <a:rPr lang="en-US" sz="2000" dirty="0">
                <a:solidFill>
                  <a:schemeClr val="tx1"/>
                </a:solidFill>
                <a:latin typeface="Calibri Light"/>
                <a:ea typeface="Calibri Light"/>
                <a:cs typeface="Calibri Light"/>
              </a:rPr>
              <a:t>Ranked correlation</a:t>
            </a:r>
            <a:endParaRPr lang="en-US" sz="2000" dirty="0">
              <a:solidFill>
                <a:schemeClr val="tx1"/>
              </a:solidFill>
              <a:latin typeface="Calibri Light"/>
              <a:ea typeface="Calibri"/>
              <a:cs typeface="Calibri"/>
            </a:endParaRPr>
          </a:p>
          <a:p>
            <a:pPr marL="342900" indent="-342900">
              <a:buFont typeface="Arial" panose="020F0502020204030204" pitchFamily="34" charset="0"/>
              <a:buChar char="•"/>
            </a:pPr>
            <a:r>
              <a:rPr lang="en-US" sz="2000" dirty="0">
                <a:solidFill>
                  <a:schemeClr val="tx1"/>
                </a:solidFill>
                <a:latin typeface="Calibri Light"/>
                <a:ea typeface="Calibri Light"/>
                <a:cs typeface="Calibri Light"/>
              </a:rPr>
              <a:t>441 Tests</a:t>
            </a:r>
          </a:p>
          <a:p>
            <a:pPr marL="342900" indent="-342900">
              <a:buFont typeface="Arial" panose="020F0502020204030204" pitchFamily="34" charset="0"/>
              <a:buChar char="•"/>
            </a:pPr>
            <a:r>
              <a:rPr lang="en-US" sz="2000" dirty="0">
                <a:solidFill>
                  <a:schemeClr val="tx1"/>
                </a:solidFill>
                <a:latin typeface="Calibri Light"/>
                <a:ea typeface="Calibri Light"/>
                <a:cs typeface="Calibri Light"/>
              </a:rPr>
              <a:t>1,000</a:t>
            </a:r>
            <a:r>
              <a:rPr lang="en-US" sz="2000" dirty="0">
                <a:solidFill>
                  <a:schemeClr val="tx1"/>
                </a:solidFill>
                <a:ea typeface="Calibri Light"/>
                <a:cs typeface="Calibri Light"/>
              </a:rPr>
              <a:t>  permutations per test</a:t>
            </a:r>
            <a:endParaRPr lang="en-US">
              <a:solidFill>
                <a:schemeClr val="tx1"/>
              </a:solidFill>
              <a:ea typeface="Calibri Light" panose="020F0302020204030204"/>
              <a:cs typeface="Calibri Light" panose="020F0302020204030204"/>
            </a:endParaRPr>
          </a:p>
          <a:p>
            <a:pPr marL="342900" indent="-342900">
              <a:buFont typeface="Arial" panose="020F0502020204030204" pitchFamily="34" charset="0"/>
              <a:buChar char="•"/>
            </a:pPr>
            <a:r>
              <a:rPr lang="en-US" sz="2000" dirty="0">
                <a:solidFill>
                  <a:schemeClr val="tx1"/>
                </a:solidFill>
                <a:ea typeface="Calibri Light"/>
                <a:cs typeface="Calibri Light"/>
              </a:rPr>
              <a:t>Significant correlation with biopsy (   &gt; 0.7):</a:t>
            </a:r>
          </a:p>
          <a:p>
            <a:pPr lvl="1">
              <a:buFont typeface="Arial" panose="020F0502020204030204" pitchFamily="34" charset="0"/>
              <a:buChar char="•"/>
            </a:pPr>
            <a:r>
              <a:rPr lang="en-US" sz="1400" cap="all" spc="200" dirty="0">
                <a:solidFill>
                  <a:schemeClr val="tx1"/>
                </a:solidFill>
                <a:latin typeface="Calibri Light"/>
                <a:ea typeface="Calibri Light"/>
                <a:cs typeface="Calibri Light"/>
              </a:rPr>
              <a:t>HPV</a:t>
            </a:r>
          </a:p>
          <a:p>
            <a:pPr lvl="1">
              <a:buFont typeface="Arial" panose="020F0502020204030204" pitchFamily="34" charset="0"/>
              <a:buChar char="•"/>
            </a:pPr>
            <a:r>
              <a:rPr lang="en-US" sz="1400" cap="all" spc="200" dirty="0">
                <a:solidFill>
                  <a:schemeClr val="tx1"/>
                </a:solidFill>
                <a:latin typeface="Calibri Light"/>
                <a:ea typeface="Calibri Light"/>
                <a:cs typeface="Calibri Light"/>
              </a:rPr>
              <a:t>Hepatitis</a:t>
            </a:r>
          </a:p>
          <a:p>
            <a:pPr lvl="1">
              <a:buFont typeface="Arial" panose="020F0502020204030204" pitchFamily="34" charset="0"/>
              <a:buChar char="•"/>
            </a:pPr>
            <a:r>
              <a:rPr lang="en-US" sz="1400" cap="all" spc="200" dirty="0">
                <a:solidFill>
                  <a:schemeClr val="tx1"/>
                </a:solidFill>
                <a:latin typeface="Calibri Light"/>
                <a:ea typeface="Calibri Light"/>
                <a:cs typeface="Calibri Light"/>
              </a:rPr>
              <a:t>Pelvic Inflammatory Disease</a:t>
            </a:r>
            <a:endParaRPr lang="en-US" dirty="0">
              <a:solidFill>
                <a:schemeClr val="tx1"/>
              </a:solidFill>
              <a:latin typeface="Calibri" panose="020F0502020204030204"/>
              <a:ea typeface="Calibri" panose="020F0502020204030204"/>
              <a:cs typeface="Calibri" panose="020F0502020204030204"/>
            </a:endParaRPr>
          </a:p>
          <a:p>
            <a:pPr lvl="1">
              <a:buFont typeface="Arial" panose="020F0502020204030204" pitchFamily="34" charset="0"/>
              <a:buChar char="•"/>
            </a:pPr>
            <a:r>
              <a:rPr lang="en-US" sz="1400" cap="all" spc="200" dirty="0">
                <a:solidFill>
                  <a:schemeClr val="tx1"/>
                </a:solidFill>
                <a:latin typeface="Calibri Light"/>
                <a:ea typeface="Calibri Light"/>
                <a:cs typeface="Calibri Light"/>
              </a:rPr>
              <a:t>Molluscum Contagiosum</a:t>
            </a:r>
            <a:endParaRPr lang="en-US" dirty="0">
              <a:solidFill>
                <a:schemeClr val="tx1"/>
              </a:solidFill>
              <a:latin typeface="Calibri" panose="020F0502020204030204"/>
              <a:ea typeface="Calibri"/>
              <a:cs typeface="Calibri"/>
            </a:endParaRPr>
          </a:p>
          <a:p>
            <a:pPr lvl="1">
              <a:buFont typeface="Arial" panose="020F0502020204030204" pitchFamily="34" charset="0"/>
              <a:buChar char="•"/>
            </a:pPr>
            <a:r>
              <a:rPr lang="en-US" sz="1400" cap="all" spc="200" dirty="0">
                <a:solidFill>
                  <a:schemeClr val="tx1"/>
                </a:solidFill>
                <a:latin typeface="Calibri Light"/>
                <a:ea typeface="Calibri Light"/>
                <a:cs typeface="Calibri Light"/>
              </a:rPr>
              <a:t>Syphilis </a:t>
            </a:r>
            <a:endParaRPr lang="en-US">
              <a:solidFill>
                <a:schemeClr val="tx1"/>
              </a:solidFill>
              <a:latin typeface="Calibri" panose="020F0502020204030204"/>
              <a:ea typeface="Calibri"/>
              <a:cs typeface="Calibri"/>
            </a:endParaRPr>
          </a:p>
          <a:p>
            <a:pPr lvl="1">
              <a:buFont typeface="Arial" panose="020F0502020204030204" pitchFamily="34" charset="0"/>
              <a:buChar char="•"/>
            </a:pPr>
            <a:r>
              <a:rPr lang="en-US" sz="1400" cap="all" spc="200" dirty="0">
                <a:solidFill>
                  <a:schemeClr val="tx1"/>
                </a:solidFill>
                <a:latin typeface="Calibri Light"/>
                <a:ea typeface="Calibri Light"/>
                <a:cs typeface="Calibri Light"/>
              </a:rPr>
              <a:t>Number of Sexual Partners</a:t>
            </a:r>
            <a:endParaRPr lang="en-US" dirty="0">
              <a:solidFill>
                <a:schemeClr val="tx1"/>
              </a:solidFill>
              <a:ea typeface="Calibri"/>
              <a:cs typeface="Calibri"/>
            </a:endParaRPr>
          </a:p>
          <a:p>
            <a:pPr marL="342900" indent="-342900" algn="ctr">
              <a:buFont typeface="Arial" panose="020F0502020204030204" pitchFamily="34" charset="0"/>
              <a:buChar char="•"/>
            </a:pPr>
            <a:endParaRPr lang="en-US" sz="2000" dirty="0">
              <a:solidFill>
                <a:schemeClr val="tx1"/>
              </a:solidFill>
              <a:latin typeface="Calibri Light"/>
              <a:ea typeface="Calibri Light"/>
              <a:cs typeface="Calibri Light"/>
            </a:endParaRPr>
          </a:p>
        </p:txBody>
      </p:sp>
      <p:sp>
        <p:nvSpPr>
          <p:cNvPr id="2" name="Title 1">
            <a:extLst>
              <a:ext uri="{FF2B5EF4-FFF2-40B4-BE49-F238E27FC236}">
                <a16:creationId xmlns:a16="http://schemas.microsoft.com/office/drawing/2014/main" id="{45998950-753C-EC05-2024-A08271282DC4}"/>
              </a:ext>
            </a:extLst>
          </p:cNvPr>
          <p:cNvSpPr>
            <a:spLocks noGrp="1"/>
          </p:cNvSpPr>
          <p:nvPr>
            <p:ph type="title"/>
          </p:nvPr>
        </p:nvSpPr>
        <p:spPr>
          <a:xfrm>
            <a:off x="1932760" y="988741"/>
            <a:ext cx="4813935" cy="4880518"/>
          </a:xfrm>
          <a:noFill/>
          <a:ln>
            <a:noFill/>
          </a:ln>
        </p:spPr>
        <p:txBody>
          <a:bodyPr vert="horz" wrap="square" lIns="91440" tIns="45720" rIns="91440" bIns="45720" rtlCol="0" anchor="ctr">
            <a:normAutofit/>
          </a:bodyPr>
          <a:lstStyle/>
          <a:p>
            <a:r>
              <a:rPr lang="en-US" sz="5400" dirty="0">
                <a:solidFill>
                  <a:schemeClr val="bg2"/>
                </a:solidFill>
              </a:rPr>
              <a:t>Correlation</a:t>
            </a:r>
            <a:endParaRPr lang="en-US" sz="5400">
              <a:solidFill>
                <a:schemeClr val="bg2"/>
              </a:solidFill>
              <a:ea typeface="Calibri Light"/>
              <a:cs typeface="Calibri Light"/>
            </a:endParaRPr>
          </a:p>
        </p:txBody>
      </p:sp>
      <p:pic>
        <p:nvPicPr>
          <p:cNvPr id="4" name="Picture 3" descr="File:Greek rho.png - Wikimedia Commons">
            <a:extLst>
              <a:ext uri="{FF2B5EF4-FFF2-40B4-BE49-F238E27FC236}">
                <a16:creationId xmlns:a16="http://schemas.microsoft.com/office/drawing/2014/main" id="{6B7BB893-F66F-1C0F-0FBA-5A6121CDA5DF}"/>
              </a:ext>
            </a:extLst>
          </p:cNvPr>
          <p:cNvPicPr>
            <a:picLocks noChangeAspect="1"/>
          </p:cNvPicPr>
          <p:nvPr/>
        </p:nvPicPr>
        <p:blipFill rotWithShape="1">
          <a:blip r:embed="rId2"/>
          <a:srcRect l="54342" t="29412" r="280"/>
          <a:stretch/>
        </p:blipFill>
        <p:spPr>
          <a:xfrm>
            <a:off x="8449712" y="1754771"/>
            <a:ext cx="259604" cy="307258"/>
          </a:xfrm>
          <a:prstGeom prst="rect">
            <a:avLst/>
          </a:prstGeom>
        </p:spPr>
      </p:pic>
      <p:pic>
        <p:nvPicPr>
          <p:cNvPr id="5" name="Picture 4" descr="File:Greek rho.png - Wikimedia Commons">
            <a:extLst>
              <a:ext uri="{FF2B5EF4-FFF2-40B4-BE49-F238E27FC236}">
                <a16:creationId xmlns:a16="http://schemas.microsoft.com/office/drawing/2014/main" id="{6104F136-3AE0-A565-6997-C20CD2A4FEF1}"/>
              </a:ext>
            </a:extLst>
          </p:cNvPr>
          <p:cNvPicPr>
            <a:picLocks noChangeAspect="1"/>
          </p:cNvPicPr>
          <p:nvPr/>
        </p:nvPicPr>
        <p:blipFill rotWithShape="1">
          <a:blip r:embed="rId2"/>
          <a:srcRect l="54342" t="29412" r="280"/>
          <a:stretch/>
        </p:blipFill>
        <p:spPr>
          <a:xfrm>
            <a:off x="7857933" y="3871214"/>
            <a:ext cx="244951" cy="285279"/>
          </a:xfrm>
          <a:prstGeom prst="rect">
            <a:avLst/>
          </a:prstGeom>
        </p:spPr>
      </p:pic>
    </p:spTree>
    <p:extLst>
      <p:ext uri="{BB962C8B-B14F-4D97-AF65-F5344CB8AC3E}">
        <p14:creationId xmlns:p14="http://schemas.microsoft.com/office/powerpoint/2010/main" val="2171646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E940D-F8D6-62F7-F916-F3E1052385E7}"/>
              </a:ext>
            </a:extLst>
          </p:cNvPr>
          <p:cNvSpPr>
            <a:spLocks noGrp="1"/>
          </p:cNvSpPr>
          <p:nvPr>
            <p:ph type="title"/>
          </p:nvPr>
        </p:nvSpPr>
        <p:spPr>
          <a:xfrm>
            <a:off x="575939" y="4237414"/>
            <a:ext cx="3078467" cy="819355"/>
          </a:xfrm>
        </p:spPr>
        <p:txBody>
          <a:bodyPr/>
          <a:lstStyle/>
          <a:p>
            <a:pPr algn="ctr"/>
            <a:r>
              <a:rPr lang="en-US" dirty="0"/>
              <a:t>Permutation Test</a:t>
            </a:r>
          </a:p>
        </p:txBody>
      </p:sp>
      <p:sp>
        <p:nvSpPr>
          <p:cNvPr id="3" name="Text Placeholder 2">
            <a:extLst>
              <a:ext uri="{FF2B5EF4-FFF2-40B4-BE49-F238E27FC236}">
                <a16:creationId xmlns:a16="http://schemas.microsoft.com/office/drawing/2014/main" id="{6215D856-843E-D4B0-067B-FC769B1A000A}"/>
              </a:ext>
            </a:extLst>
          </p:cNvPr>
          <p:cNvSpPr>
            <a:spLocks noGrp="1"/>
          </p:cNvSpPr>
          <p:nvPr>
            <p:ph type="body" sz="half" idx="2"/>
          </p:nvPr>
        </p:nvSpPr>
        <p:spPr>
          <a:xfrm>
            <a:off x="685800" y="5060476"/>
            <a:ext cx="10820400" cy="701969"/>
          </a:xfrm>
        </p:spPr>
        <p:txBody>
          <a:bodyPr vert="horz" lIns="91440" tIns="45720" rIns="91440" bIns="45720" rtlCol="0" anchor="t">
            <a:noAutofit/>
          </a:bodyPr>
          <a:lstStyle/>
          <a:p>
            <a:pPr marL="285750" indent="-285750">
              <a:lnSpc>
                <a:spcPct val="150000"/>
              </a:lnSpc>
              <a:buFont typeface="Calibri" panose="020B0604020202020204" pitchFamily="34" charset="0"/>
              <a:buChar char="-"/>
            </a:pPr>
            <a:r>
              <a:rPr lang="en-US" sz="1800" dirty="0"/>
              <a:t>Only the variance for Years using Hormonal Contraceptives is found to be significant</a:t>
            </a:r>
            <a:endParaRPr lang="en-US" sz="1800" dirty="0">
              <a:ea typeface="Calibri"/>
              <a:cs typeface="Calibri"/>
            </a:endParaRPr>
          </a:p>
          <a:p>
            <a:pPr marL="742950" lvl="1" indent="-285750">
              <a:lnSpc>
                <a:spcPct val="150000"/>
              </a:lnSpc>
              <a:buFont typeface="Courier New" panose="020B0604020202020204" pitchFamily="34" charset="0"/>
              <a:buChar char="o"/>
            </a:pPr>
            <a:r>
              <a:rPr lang="en-US" sz="1800" dirty="0"/>
              <a:t>This variable also gives the lowest p-value for a difference in means</a:t>
            </a:r>
            <a:endParaRPr lang="en-US" sz="1800" dirty="0">
              <a:solidFill>
                <a:srgbClr val="E8E8E8"/>
              </a:solidFill>
              <a:ea typeface="+mn-lt"/>
              <a:cs typeface="+mn-lt"/>
            </a:endParaRPr>
          </a:p>
        </p:txBody>
      </p:sp>
      <p:pic>
        <p:nvPicPr>
          <p:cNvPr id="8" name="Picture 7" descr="A table with numbers and text&#10;&#10;Description automatically generated">
            <a:extLst>
              <a:ext uri="{FF2B5EF4-FFF2-40B4-BE49-F238E27FC236}">
                <a16:creationId xmlns:a16="http://schemas.microsoft.com/office/drawing/2014/main" id="{7FB1ABAE-8A2A-DF49-4ED7-77BE7910D7B8}"/>
              </a:ext>
            </a:extLst>
          </p:cNvPr>
          <p:cNvPicPr>
            <a:picLocks noChangeAspect="1"/>
          </p:cNvPicPr>
          <p:nvPr/>
        </p:nvPicPr>
        <p:blipFill>
          <a:blip r:embed="rId2"/>
          <a:stretch>
            <a:fillRect/>
          </a:stretch>
        </p:blipFill>
        <p:spPr>
          <a:xfrm>
            <a:off x="882610" y="305244"/>
            <a:ext cx="10430386" cy="4208759"/>
          </a:xfrm>
          <a:prstGeom prst="roundRect">
            <a:avLst/>
          </a:prstGeom>
        </p:spPr>
      </p:pic>
    </p:spTree>
    <p:extLst>
      <p:ext uri="{BB962C8B-B14F-4D97-AF65-F5344CB8AC3E}">
        <p14:creationId xmlns:p14="http://schemas.microsoft.com/office/powerpoint/2010/main" val="2287652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F1FBD9ED-634D-4A6C-B5FE-A2D45EC48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A78A33AE-58B7-4282-8E4F-4824411525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8" name="Straight Connector 17">
            <a:extLst>
              <a:ext uri="{FF2B5EF4-FFF2-40B4-BE49-F238E27FC236}">
                <a16:creationId xmlns:a16="http://schemas.microsoft.com/office/drawing/2014/main" id="{4D4D9825-BF05-4FC7-94DE-0E7C866993C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0" name="Rectangle 19">
            <a:extLst>
              <a:ext uri="{FF2B5EF4-FFF2-40B4-BE49-F238E27FC236}">
                <a16:creationId xmlns:a16="http://schemas.microsoft.com/office/drawing/2014/main" id="{34D33442-D148-4775-BF80-91F053E57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B9D7C8-A1F8-DED7-33A7-EEAF4DB50D34}"/>
              </a:ext>
            </a:extLst>
          </p:cNvPr>
          <p:cNvSpPr>
            <a:spLocks noGrp="1"/>
          </p:cNvSpPr>
          <p:nvPr>
            <p:ph type="title"/>
          </p:nvPr>
        </p:nvSpPr>
        <p:spPr>
          <a:xfrm>
            <a:off x="6411685" y="634946"/>
            <a:ext cx="5127171" cy="1450757"/>
          </a:xfrm>
        </p:spPr>
        <p:txBody>
          <a:bodyPr vert="horz" lIns="91440" tIns="45720" rIns="91440" bIns="45720" rtlCol="0" anchor="b">
            <a:normAutofit/>
          </a:bodyPr>
          <a:lstStyle/>
          <a:p>
            <a:r>
              <a:rPr lang="en-US" sz="4800" dirty="0"/>
              <a:t>Fisher's Test</a:t>
            </a:r>
            <a:endParaRPr lang="en-US" dirty="0"/>
          </a:p>
        </p:txBody>
      </p:sp>
      <p:cxnSp>
        <p:nvCxnSpPr>
          <p:cNvPr id="22" name="Straight Connector 21">
            <a:extLst>
              <a:ext uri="{FF2B5EF4-FFF2-40B4-BE49-F238E27FC236}">
                <a16:creationId xmlns:a16="http://schemas.microsoft.com/office/drawing/2014/main" id="{E8EF2C47-53DA-4F9F-918A-F6057C8EB8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6C24E9EF-32D6-764C-F37E-BFAED2F625BF}"/>
              </a:ext>
            </a:extLst>
          </p:cNvPr>
          <p:cNvSpPr>
            <a:spLocks noGrp="1"/>
          </p:cNvSpPr>
          <p:nvPr>
            <p:ph type="body" sz="half" idx="2"/>
          </p:nvPr>
        </p:nvSpPr>
        <p:spPr>
          <a:xfrm>
            <a:off x="6411684" y="2198914"/>
            <a:ext cx="5127172" cy="3670180"/>
          </a:xfrm>
        </p:spPr>
        <p:txBody>
          <a:bodyPr vert="horz" lIns="0" tIns="45720" rIns="0" bIns="45720" rtlCol="0" anchor="t">
            <a:normAutofit/>
          </a:bodyPr>
          <a:lstStyle/>
          <a:p>
            <a:pPr marL="285750" indent="-285750">
              <a:buFont typeface="Calibri" panose="020F0502020204030204" pitchFamily="34" charset="0"/>
              <a:buChar char="-"/>
            </a:pPr>
            <a:r>
              <a:rPr lang="en-US" sz="1800" dirty="0"/>
              <a:t>Significant variables: </a:t>
            </a:r>
            <a:endParaRPr lang="en-US" sz="1800" dirty="0">
              <a:ea typeface="Calibri"/>
              <a:cs typeface="Calibri"/>
            </a:endParaRPr>
          </a:p>
          <a:p>
            <a:pPr marL="742950" lvl="1" indent="-285750">
              <a:buFont typeface="Courier New" panose="020F0502020204030204" pitchFamily="34" charset="0"/>
              <a:buChar char="o"/>
            </a:pPr>
            <a:r>
              <a:rPr lang="en-US" sz="1800" dirty="0"/>
              <a:t>STDs </a:t>
            </a:r>
            <a:endParaRPr lang="en-US" sz="1800">
              <a:ea typeface="Calibri"/>
              <a:cs typeface="Calibri"/>
            </a:endParaRPr>
          </a:p>
          <a:p>
            <a:pPr marL="742950" lvl="1" indent="-285750">
              <a:buFont typeface="Courier New" panose="020F0502020204030204" pitchFamily="34" charset="0"/>
              <a:buChar char="o"/>
            </a:pPr>
            <a:r>
              <a:rPr lang="en-US" sz="1800" err="1"/>
              <a:t>Condylomatosis</a:t>
            </a:r>
            <a:endParaRPr lang="en-US" sz="1800">
              <a:ea typeface="Calibri"/>
              <a:cs typeface="Calibri"/>
            </a:endParaRPr>
          </a:p>
          <a:p>
            <a:pPr marL="742950" lvl="1" indent="-285750">
              <a:buFont typeface="Courier New" panose="020F0502020204030204" pitchFamily="34" charset="0"/>
              <a:buChar char="o"/>
            </a:pPr>
            <a:r>
              <a:rPr lang="en-US" sz="1800" dirty="0"/>
              <a:t> Genital Herpes</a:t>
            </a:r>
            <a:endParaRPr lang="en-US" sz="1800">
              <a:ea typeface="Calibri"/>
              <a:cs typeface="Calibri"/>
            </a:endParaRPr>
          </a:p>
        </p:txBody>
      </p:sp>
      <p:sp>
        <p:nvSpPr>
          <p:cNvPr id="24" name="Rectangle 23">
            <a:extLst>
              <a:ext uri="{FF2B5EF4-FFF2-40B4-BE49-F238E27FC236}">
                <a16:creationId xmlns:a16="http://schemas.microsoft.com/office/drawing/2014/main" id="{BD5E068D-E677-4E1B-8CE2-8CE1826A1D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a:extLst>
              <a:ext uri="{FF2B5EF4-FFF2-40B4-BE49-F238E27FC236}">
                <a16:creationId xmlns:a16="http://schemas.microsoft.com/office/drawing/2014/main" id="{F9AD6E12-8A58-4D86-AACD-D58C4B2566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a:extLst>
              <a:ext uri="{FF2B5EF4-FFF2-40B4-BE49-F238E27FC236}">
                <a16:creationId xmlns:a16="http://schemas.microsoft.com/office/drawing/2014/main" id="{3A865E76-F736-EDEF-EE63-7EA6ED01574D}"/>
              </a:ext>
            </a:extLst>
          </p:cNvPr>
          <p:cNvGrpSpPr/>
          <p:nvPr/>
        </p:nvGrpSpPr>
        <p:grpSpPr>
          <a:xfrm>
            <a:off x="382327" y="535026"/>
            <a:ext cx="5451627" cy="5165855"/>
            <a:chOff x="382327" y="535026"/>
            <a:chExt cx="5451627" cy="5165855"/>
          </a:xfrm>
        </p:grpSpPr>
        <p:sp>
          <p:nvSpPr>
            <p:cNvPr id="3" name="Rectangle 2">
              <a:extLst>
                <a:ext uri="{FF2B5EF4-FFF2-40B4-BE49-F238E27FC236}">
                  <a16:creationId xmlns:a16="http://schemas.microsoft.com/office/drawing/2014/main" id="{AC6F47E5-91F2-04FC-316C-D74DDD82AD22}"/>
                </a:ext>
              </a:extLst>
            </p:cNvPr>
            <p:cNvSpPr/>
            <p:nvPr/>
          </p:nvSpPr>
          <p:spPr>
            <a:xfrm>
              <a:off x="485315" y="4910310"/>
              <a:ext cx="5348214" cy="78572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D5E865D-57F7-F3EE-2891-E9639C9E3CBC}"/>
                </a:ext>
              </a:extLst>
            </p:cNvPr>
            <p:cNvPicPr>
              <a:picLocks noChangeAspect="1"/>
            </p:cNvPicPr>
            <p:nvPr/>
          </p:nvPicPr>
          <p:blipFill rotWithShape="1">
            <a:blip r:embed="rId2"/>
            <a:srcRect l="-1978" t="-4006" r="-124" b="359"/>
            <a:stretch/>
          </p:blipFill>
          <p:spPr>
            <a:xfrm>
              <a:off x="382327" y="535026"/>
              <a:ext cx="5451627" cy="4445083"/>
            </a:xfrm>
            <a:prstGeom prst="rect">
              <a:avLst/>
            </a:prstGeom>
          </p:spPr>
        </p:pic>
        <p:pic>
          <p:nvPicPr>
            <p:cNvPr id="6" name="Picture 5" descr="A close-up of a number&#10;&#10;Description automatically generated">
              <a:extLst>
                <a:ext uri="{FF2B5EF4-FFF2-40B4-BE49-F238E27FC236}">
                  <a16:creationId xmlns:a16="http://schemas.microsoft.com/office/drawing/2014/main" id="{DEEBDACE-4CF0-C5E6-BD65-49B2BA09990A}"/>
                </a:ext>
              </a:extLst>
            </p:cNvPr>
            <p:cNvPicPr>
              <a:picLocks noChangeAspect="1"/>
            </p:cNvPicPr>
            <p:nvPr/>
          </p:nvPicPr>
          <p:blipFill rotWithShape="1">
            <a:blip r:embed="rId3"/>
            <a:srcRect l="649" t="7563" r="9091"/>
            <a:stretch/>
          </p:blipFill>
          <p:spPr>
            <a:xfrm>
              <a:off x="1469647" y="4973407"/>
              <a:ext cx="915789" cy="727474"/>
            </a:xfrm>
            <a:prstGeom prst="rect">
              <a:avLst/>
            </a:prstGeom>
          </p:spPr>
        </p:pic>
        <p:pic>
          <p:nvPicPr>
            <p:cNvPr id="7" name="Picture 6" descr="A close-up of numbers&#10;&#10;Description automatically generated">
              <a:extLst>
                <a:ext uri="{FF2B5EF4-FFF2-40B4-BE49-F238E27FC236}">
                  <a16:creationId xmlns:a16="http://schemas.microsoft.com/office/drawing/2014/main" id="{55AA1875-EF3D-1936-70FC-80116E706B51}"/>
                </a:ext>
              </a:extLst>
            </p:cNvPr>
            <p:cNvPicPr>
              <a:picLocks noChangeAspect="1"/>
            </p:cNvPicPr>
            <p:nvPr/>
          </p:nvPicPr>
          <p:blipFill rotWithShape="1">
            <a:blip r:embed="rId4"/>
            <a:srcRect l="-1901" r="7534"/>
            <a:stretch/>
          </p:blipFill>
          <p:spPr>
            <a:xfrm>
              <a:off x="3936730" y="4962882"/>
              <a:ext cx="913589" cy="688715"/>
            </a:xfrm>
            <a:prstGeom prst="rect">
              <a:avLst/>
            </a:prstGeom>
          </p:spPr>
        </p:pic>
      </p:grpSp>
    </p:spTree>
    <p:extLst>
      <p:ext uri="{BB962C8B-B14F-4D97-AF65-F5344CB8AC3E}">
        <p14:creationId xmlns:p14="http://schemas.microsoft.com/office/powerpoint/2010/main" val="1045715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CA7A88D-1D29-4C2E-8E04-411C18DB1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4862BD95-BE80-4CCD-B3C5-778687DE19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7E980882-9F71-4735-B550-09F0FB4AA2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603967D-BB8D-8CEA-F89E-1C258F8B9FAB}"/>
              </a:ext>
            </a:extLst>
          </p:cNvPr>
          <p:cNvSpPr>
            <a:spLocks noGrp="1"/>
          </p:cNvSpPr>
          <p:nvPr>
            <p:ph type="title"/>
          </p:nvPr>
        </p:nvSpPr>
        <p:spPr>
          <a:xfrm>
            <a:off x="1066800" y="5252936"/>
            <a:ext cx="10058400" cy="1028715"/>
          </a:xfrm>
        </p:spPr>
        <p:txBody>
          <a:bodyPr vert="horz" lIns="91440" tIns="45720" rIns="91440" bIns="45720" rtlCol="0" anchor="ctr">
            <a:normAutofit/>
          </a:bodyPr>
          <a:lstStyle/>
          <a:p>
            <a:pPr algn="ctr"/>
            <a:r>
              <a:rPr lang="en-US" sz="4800" dirty="0">
                <a:solidFill>
                  <a:srgbClr val="FFFFFF"/>
                </a:solidFill>
                <a:ea typeface="Calibri Light"/>
                <a:cs typeface="Calibri Light"/>
              </a:rPr>
              <a:t>Regression</a:t>
            </a:r>
            <a:endParaRPr lang="en-US" dirty="0"/>
          </a:p>
        </p:txBody>
      </p:sp>
      <p:sp>
        <p:nvSpPr>
          <p:cNvPr id="4" name="Text Placeholder 3">
            <a:extLst>
              <a:ext uri="{FF2B5EF4-FFF2-40B4-BE49-F238E27FC236}">
                <a16:creationId xmlns:a16="http://schemas.microsoft.com/office/drawing/2014/main" id="{31D73036-EC9D-4690-D02A-66825ECB2C99}"/>
              </a:ext>
            </a:extLst>
          </p:cNvPr>
          <p:cNvSpPr>
            <a:spLocks noGrp="1"/>
          </p:cNvSpPr>
          <p:nvPr>
            <p:ph type="body" sz="half" idx="2"/>
          </p:nvPr>
        </p:nvSpPr>
        <p:spPr>
          <a:xfrm>
            <a:off x="1097280" y="1086678"/>
            <a:ext cx="10027920" cy="3471467"/>
          </a:xfrm>
        </p:spPr>
        <p:txBody>
          <a:bodyPr vert="horz" lIns="0" tIns="45720" rIns="0" bIns="45720" rtlCol="0" anchor="t">
            <a:normAutofit/>
          </a:bodyPr>
          <a:lstStyle/>
          <a:p>
            <a:r>
              <a:rPr lang="en-US" sz="1800" dirty="0">
                <a:ea typeface="Calibri" panose="020F0502020204030204"/>
                <a:cs typeface="Calibri" panose="020F0502020204030204"/>
              </a:rPr>
              <a:t>H0: All β values = 0 and are thus useless in predicting biopsy.</a:t>
            </a:r>
          </a:p>
          <a:p>
            <a:r>
              <a:rPr lang="en-US" sz="1800" dirty="0">
                <a:ea typeface="Calibri" panose="020F0502020204030204"/>
                <a:cs typeface="Calibri" panose="020F0502020204030204"/>
              </a:rPr>
              <a:t>Ha: At least one β is not 0.</a:t>
            </a:r>
          </a:p>
          <a:p>
            <a:endParaRPr lang="en-US" b="1" dirty="0">
              <a:ea typeface="Calibri" panose="020F0502020204030204"/>
              <a:cs typeface="Calibri" panose="020F0502020204030204"/>
            </a:endParaRPr>
          </a:p>
          <a:p>
            <a:r>
              <a:rPr lang="en-US" sz="1800" b="1" u="sng" dirty="0">
                <a:ea typeface="Calibri" panose="020F0502020204030204"/>
                <a:cs typeface="Calibri" panose="020F0502020204030204"/>
              </a:rPr>
              <a:t>Bootstrap test</a:t>
            </a:r>
          </a:p>
          <a:p>
            <a:pPr marL="285750" indent="-285750">
              <a:buFont typeface="Arial" panose="020F0502020204030204" pitchFamily="34" charset="0"/>
              <a:buChar char="•"/>
            </a:pPr>
            <a:r>
              <a:rPr lang="en-US" sz="1800" dirty="0">
                <a:ea typeface="Calibri" panose="020F0502020204030204"/>
                <a:cs typeface="Calibri" panose="020F0502020204030204"/>
              </a:rPr>
              <a:t>10,000 iterations </a:t>
            </a:r>
          </a:p>
          <a:p>
            <a:pPr marL="285750" indent="-285750">
              <a:buFont typeface="Arial" panose="020F0502020204030204" pitchFamily="34" charset="0"/>
              <a:buChar char="•"/>
            </a:pPr>
            <a:r>
              <a:rPr lang="en-US" sz="1800" dirty="0">
                <a:ea typeface="Calibri" panose="020F0502020204030204"/>
                <a:cs typeface="Calibri" panose="020F0502020204030204"/>
              </a:rPr>
              <a:t>P Value = 0.039 &gt; 0.05</a:t>
            </a:r>
          </a:p>
          <a:p>
            <a:pPr marL="285750" indent="-285750">
              <a:buFont typeface="Arial" panose="020F0502020204030204" pitchFamily="34" charset="0"/>
              <a:buChar char="•"/>
            </a:pPr>
            <a:r>
              <a:rPr lang="en-US" sz="1800" dirty="0">
                <a:ea typeface="Calibri" panose="020F0502020204030204"/>
                <a:cs typeface="Calibri" panose="020F0502020204030204"/>
              </a:rPr>
              <a:t>Therefore, at least one of the variables is significant...</a:t>
            </a:r>
          </a:p>
          <a:p>
            <a:pPr marL="285750" indent="-285750">
              <a:buFont typeface="Arial" panose="020F0502020204030204" pitchFamily="34" charset="0"/>
              <a:buChar char="•"/>
            </a:pPr>
            <a:endParaRPr lang="en-US" dirty="0">
              <a:ea typeface="Calibri" panose="020F0502020204030204"/>
              <a:cs typeface="Calibri" panose="020F0502020204030204"/>
            </a:endParaRPr>
          </a:p>
          <a:p>
            <a:endParaRPr lang="en-US" dirty="0">
              <a:ea typeface="Calibri" panose="020F0502020204030204"/>
              <a:cs typeface="Calibri" panose="020F0502020204030204"/>
            </a:endParaRPr>
          </a:p>
        </p:txBody>
      </p:sp>
      <p:sp>
        <p:nvSpPr>
          <p:cNvPr id="19" name="Rectangle 18">
            <a:extLst>
              <a:ext uri="{FF2B5EF4-FFF2-40B4-BE49-F238E27FC236}">
                <a16:creationId xmlns:a16="http://schemas.microsoft.com/office/drawing/2014/main" id="{5E1ED12F-9F06-4B37-87B7-F98F52937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31511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CA7A88D-1D29-4C2E-8E04-411C18DB1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4862BD95-BE80-4CCD-B3C5-778687DE19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7E980882-9F71-4735-B550-09F0FB4AA2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a:p>
            <a:pPr algn="ctr"/>
            <a:endParaRPr lang="en-US" dirty="0">
              <a:ea typeface="Calibri"/>
              <a:cs typeface="Calibri"/>
            </a:endParaRPr>
          </a:p>
        </p:txBody>
      </p:sp>
      <p:sp>
        <p:nvSpPr>
          <p:cNvPr id="17" name="Rectangle 16">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603967D-BB8D-8CEA-F89E-1C258F8B9FAB}"/>
              </a:ext>
            </a:extLst>
          </p:cNvPr>
          <p:cNvSpPr>
            <a:spLocks noGrp="1"/>
          </p:cNvSpPr>
          <p:nvPr>
            <p:ph type="title"/>
          </p:nvPr>
        </p:nvSpPr>
        <p:spPr>
          <a:xfrm>
            <a:off x="1066800" y="5252936"/>
            <a:ext cx="10058400" cy="1028715"/>
          </a:xfrm>
        </p:spPr>
        <p:txBody>
          <a:bodyPr vert="horz" lIns="91440" tIns="45720" rIns="91440" bIns="45720" rtlCol="0" anchor="ctr">
            <a:normAutofit/>
          </a:bodyPr>
          <a:lstStyle/>
          <a:p>
            <a:pPr algn="ctr"/>
            <a:r>
              <a:rPr lang="en-US" sz="4800" dirty="0">
                <a:solidFill>
                  <a:srgbClr val="FFFFFF"/>
                </a:solidFill>
                <a:ea typeface="Calibri Light"/>
                <a:cs typeface="Calibri Light"/>
              </a:rPr>
              <a:t>Regression</a:t>
            </a:r>
            <a:endParaRPr lang="en-US" dirty="0"/>
          </a:p>
        </p:txBody>
      </p:sp>
      <p:sp>
        <p:nvSpPr>
          <p:cNvPr id="4" name="Text Placeholder 3">
            <a:extLst>
              <a:ext uri="{FF2B5EF4-FFF2-40B4-BE49-F238E27FC236}">
                <a16:creationId xmlns:a16="http://schemas.microsoft.com/office/drawing/2014/main" id="{31D73036-EC9D-4690-D02A-66825ECB2C99}"/>
              </a:ext>
            </a:extLst>
          </p:cNvPr>
          <p:cNvSpPr>
            <a:spLocks noGrp="1"/>
          </p:cNvSpPr>
          <p:nvPr>
            <p:ph type="body" sz="half" idx="2"/>
          </p:nvPr>
        </p:nvSpPr>
        <p:spPr>
          <a:xfrm>
            <a:off x="1097280" y="1086678"/>
            <a:ext cx="10027920" cy="3471467"/>
          </a:xfrm>
        </p:spPr>
        <p:txBody>
          <a:bodyPr vert="horz" lIns="0" tIns="45720" rIns="0" bIns="45720" rtlCol="0" anchor="t">
            <a:normAutofit/>
          </a:bodyPr>
          <a:lstStyle/>
          <a:p>
            <a:r>
              <a:rPr lang="en-US" sz="1800" b="1" dirty="0">
                <a:ea typeface="Calibri" panose="020F0502020204030204"/>
                <a:cs typeface="Calibri" panose="020F0502020204030204"/>
              </a:rPr>
              <a:t>However, </a:t>
            </a:r>
            <a:r>
              <a:rPr lang="en-US" sz="1800" b="1" i="1" dirty="0">
                <a:ea typeface="Calibri" panose="020F0502020204030204"/>
                <a:cs typeface="Calibri" panose="020F0502020204030204"/>
              </a:rPr>
              <a:t>ONLY </a:t>
            </a:r>
            <a:r>
              <a:rPr lang="en-US" sz="1800" b="1" dirty="0">
                <a:ea typeface="Calibri" panose="020F0502020204030204"/>
                <a:cs typeface="Calibri" panose="020F0502020204030204"/>
              </a:rPr>
              <a:t>1 variable was significant.</a:t>
            </a:r>
          </a:p>
          <a:p>
            <a:endParaRPr lang="en-US" dirty="0">
              <a:ea typeface="Calibri" panose="020F0502020204030204"/>
              <a:cs typeface="Calibri" panose="020F0502020204030204"/>
            </a:endParaRPr>
          </a:p>
          <a:p>
            <a:endParaRPr lang="en-US" sz="1800" dirty="0">
              <a:ea typeface="Calibri" panose="020F0502020204030204"/>
              <a:cs typeface="Calibri" panose="020F0502020204030204"/>
            </a:endParaRPr>
          </a:p>
          <a:p>
            <a:r>
              <a:rPr lang="en-US" sz="1800" b="1" u="sng" dirty="0">
                <a:ea typeface="Calibri" panose="020F0502020204030204"/>
                <a:cs typeface="Calibri" panose="020F0502020204030204"/>
              </a:rPr>
              <a:t>Bootstrap test</a:t>
            </a:r>
          </a:p>
          <a:p>
            <a:pPr marL="285750" indent="-285750">
              <a:buFont typeface="Arial" panose="020F0502020204030204" pitchFamily="34" charset="0"/>
              <a:buChar char="•"/>
            </a:pPr>
            <a:r>
              <a:rPr lang="en-US" sz="1800" dirty="0">
                <a:ea typeface="Calibri" panose="020F0502020204030204"/>
                <a:cs typeface="Calibri" panose="020F0502020204030204"/>
              </a:rPr>
              <a:t>Same test on each variable</a:t>
            </a:r>
          </a:p>
          <a:p>
            <a:pPr marL="285750" indent="-285750">
              <a:buFont typeface="Arial" panose="020F0502020204030204" pitchFamily="34" charset="0"/>
              <a:buChar char="•"/>
            </a:pPr>
            <a:r>
              <a:rPr lang="en-US" sz="1800" dirty="0">
                <a:ea typeface="Calibri" panose="020F0502020204030204"/>
                <a:cs typeface="Calibri" panose="020F0502020204030204"/>
              </a:rPr>
              <a:t>P Value = 0.05 for  </a:t>
            </a:r>
            <a:r>
              <a:rPr lang="en-US" sz="1800" dirty="0">
                <a:ea typeface="+mn-lt"/>
                <a:cs typeface="+mn-lt"/>
              </a:rPr>
              <a:t>Molluscum Contagiosum</a:t>
            </a:r>
          </a:p>
          <a:p>
            <a:pPr marL="285750" indent="-285750">
              <a:buFont typeface="Arial" panose="020F0502020204030204" pitchFamily="34" charset="0"/>
              <a:buChar char="•"/>
            </a:pPr>
            <a:r>
              <a:rPr lang="en-US" sz="1800" dirty="0">
                <a:ea typeface="Calibri" panose="020F0502020204030204"/>
                <a:cs typeface="Calibri" panose="020F0502020204030204"/>
              </a:rPr>
              <a:t>P Value &gt; 0.05 for all else</a:t>
            </a:r>
          </a:p>
          <a:p>
            <a:pPr marL="285750" indent="-285750">
              <a:buFont typeface="Arial" panose="020F0502020204030204" pitchFamily="34" charset="0"/>
              <a:buChar char="•"/>
            </a:pPr>
            <a:r>
              <a:rPr lang="en-US" sz="1800" dirty="0">
                <a:ea typeface="Calibri" panose="020F0502020204030204"/>
                <a:cs typeface="Calibri" panose="020F0502020204030204"/>
              </a:rPr>
              <a:t>Not super helpful.</a:t>
            </a:r>
          </a:p>
          <a:p>
            <a:pPr marL="285750" indent="-285750">
              <a:buFont typeface="Arial" panose="020F0502020204030204" pitchFamily="34" charset="0"/>
              <a:buChar char="•"/>
            </a:pPr>
            <a:endParaRPr lang="en-US" dirty="0">
              <a:ea typeface="Calibri" panose="020F0502020204030204"/>
              <a:cs typeface="Calibri" panose="020F0502020204030204"/>
            </a:endParaRPr>
          </a:p>
        </p:txBody>
      </p:sp>
      <p:sp>
        <p:nvSpPr>
          <p:cNvPr id="19" name="Rectangle 18">
            <a:extLst>
              <a:ext uri="{FF2B5EF4-FFF2-40B4-BE49-F238E27FC236}">
                <a16:creationId xmlns:a16="http://schemas.microsoft.com/office/drawing/2014/main" id="{5E1ED12F-9F06-4B37-87B7-F98F52937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8680547"/>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docProps/app.xml><?xml version="1.0" encoding="utf-8"?>
<Properties xmlns="http://schemas.openxmlformats.org/officeDocument/2006/extended-properties" xmlns:vt="http://schemas.openxmlformats.org/officeDocument/2006/docPropsVTypes">
  <Template>TC104033937[[fn=Vapor Trail]]</Template>
  <TotalTime>0</TotalTime>
  <Words>0</Words>
  <Application>Microsoft Office PowerPoint</Application>
  <PresentationFormat>Widescreen</PresentationFormat>
  <Paragraphs>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Retrospect</vt:lpstr>
      <vt:lpstr>Cervical Cancer Predictive Analysis</vt:lpstr>
      <vt:lpstr>Introduction</vt:lpstr>
      <vt:lpstr>Exploring the data</vt:lpstr>
      <vt:lpstr>Statistical methods</vt:lpstr>
      <vt:lpstr>Correlation</vt:lpstr>
      <vt:lpstr>Permutation Test</vt:lpstr>
      <vt:lpstr>Fisher's Test</vt:lpstr>
      <vt:lpstr>Regression</vt:lpstr>
      <vt:lpstr>Regression</vt:lpstr>
      <vt:lpstr>Results &amp;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568</cp:revision>
  <dcterms:created xsi:type="dcterms:W3CDTF">2024-04-25T13:05:46Z</dcterms:created>
  <dcterms:modified xsi:type="dcterms:W3CDTF">2024-04-29T18:03:43Z</dcterms:modified>
</cp:coreProperties>
</file>