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0"/>
  </p:notesMasterIdLst>
  <p:sldIdLst>
    <p:sldId id="256" r:id="rId2"/>
    <p:sldId id="257" r:id="rId3"/>
    <p:sldId id="282" r:id="rId4"/>
    <p:sldId id="322" r:id="rId5"/>
    <p:sldId id="323" r:id="rId6"/>
    <p:sldId id="321" r:id="rId7"/>
    <p:sldId id="333" r:id="rId8"/>
    <p:sldId id="315" r:id="rId9"/>
    <p:sldId id="260" r:id="rId10"/>
    <p:sldId id="263" r:id="rId11"/>
    <p:sldId id="331" r:id="rId12"/>
    <p:sldId id="324" r:id="rId13"/>
    <p:sldId id="327" r:id="rId14"/>
    <p:sldId id="328" r:id="rId15"/>
    <p:sldId id="280" r:id="rId16"/>
    <p:sldId id="268" r:id="rId17"/>
    <p:sldId id="269" r:id="rId18"/>
    <p:sldId id="332" r:id="rId19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8000"/>
    <a:srgbClr val="00CC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3517" autoAdjust="0"/>
  </p:normalViewPr>
  <p:slideViewPr>
    <p:cSldViewPr>
      <p:cViewPr>
        <p:scale>
          <a:sx n="125" d="100"/>
          <a:sy n="125" d="100"/>
        </p:scale>
        <p:origin x="94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02868FA4-3786-479C-83BF-E026EB5810B0}" type="datetimeFigureOut">
              <a:rPr lang="zh-TW" altLang="en-US"/>
              <a:pPr>
                <a:defRPr/>
              </a:pPr>
              <a:t>2023/5/17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A90F0B-AE1D-4532-9521-B608E37450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553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9B55876-EED0-4678-8BCD-628557C01E0B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243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0F64842-583A-4EFB-A67F-DE94F919B470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477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E38788A-7802-4FA7-A257-7D5D692717D9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103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C5A029E-D903-42BE-9885-473280A678C2}" type="slidenum">
              <a:rPr lang="zh-TW" altLang="en-US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4062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C5A029E-D903-42BE-9885-473280A678C2}" type="slidenum">
              <a:rPr lang="zh-TW" altLang="en-US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9334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590FEAF-349E-4D6A-BA39-9CF92DCA7845}" type="slidenum">
              <a:rPr lang="zh-TW" altLang="en-US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0957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887E4A4-5601-485A-AD68-9BA5F91BB6F7}" type="slidenum">
              <a:rPr lang="zh-TW" altLang="en-US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3690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1A0ADD3-8759-4606-9541-273EF368F47E}" type="slidenum">
              <a:rPr lang="zh-TW" altLang="en-US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106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55 h 1000"/>
                <a:gd name="T2" fmla="*/ 0 w 1000"/>
                <a:gd name="T3" fmla="*/ 55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9 h 1000"/>
                <a:gd name="T6" fmla="*/ 0 w 1000"/>
                <a:gd name="T7" fmla="*/ 9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B8DF2-EE05-4A35-BD4F-041A3A43E2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165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7DFA6-E09F-4D88-84D7-2F45C946FD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581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F47A1-A356-427E-A4CD-1D53630D8C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65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70143-A636-4596-B181-338C98A25A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32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92AB1-7CA0-4259-965A-51EE60BD6F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166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33B4B-F312-41A3-B888-ADD684DC35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423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A055B-A99C-4203-B246-AA2FAF722A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004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BF8D2-0342-4C0A-BE54-8A11B5C048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120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2B088-CEAF-4838-AA1D-92C69167E9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637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126C2-C069-492B-8C5B-DC88B8A88B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575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E8A9-B4B2-41A3-831D-9ED4E39937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342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E9A07FE3-F729-45F7-9639-E0A687A9C5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2.ccu.edu.tw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 dirty="0"/>
              <a:t>System Programming</a:t>
            </a:r>
            <a:br>
              <a:rPr lang="en-US" altLang="zh-TW" dirty="0"/>
            </a:br>
            <a:r>
              <a:rPr lang="en-US" altLang="zh-TW" dirty="0"/>
              <a:t>Lab 8</a:t>
            </a:r>
            <a:br>
              <a:rPr lang="en-US" altLang="zh-TW" dirty="0"/>
            </a:br>
            <a:r>
              <a:rPr lang="en-US" altLang="zh-TW" dirty="0"/>
              <a:t>Race condition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28040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Lecturer</a:t>
            </a:r>
            <a:r>
              <a:rPr lang="zh-TW" altLang="en-US" sz="2400" dirty="0"/>
              <a:t>：</a:t>
            </a:r>
            <a:r>
              <a:rPr lang="en-US" altLang="zh-TW" sz="2400" dirty="0"/>
              <a:t>Professor </a:t>
            </a:r>
            <a:r>
              <a:rPr lang="en-US" altLang="zh-TW" sz="2400" dirty="0" err="1"/>
              <a:t>Pao</a:t>
            </a:r>
            <a:r>
              <a:rPr lang="en-US" altLang="zh-TW" sz="2400" dirty="0"/>
              <a:t>-Ann </a:t>
            </a:r>
            <a:r>
              <a:rPr lang="en-US" altLang="zh-TW" sz="2400" dirty="0" err="1"/>
              <a:t>Hsiung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Teaching Assistant:</a:t>
            </a:r>
            <a:r>
              <a:rPr lang="zh-TW" altLang="en-US" sz="2400" dirty="0"/>
              <a:t>湯凱鈞 </a:t>
            </a:r>
            <a:r>
              <a:rPr lang="en-US" sz="2400" spc="-1" dirty="0">
                <a:solidFill>
                  <a:srgbClr val="292929"/>
                </a:solidFill>
              </a:rPr>
              <a:t>&amp; </a:t>
            </a:r>
            <a:r>
              <a:rPr lang="en-US" altLang="zh-TW" sz="2400" spc="-1" dirty="0">
                <a:solidFill>
                  <a:srgbClr val="292929"/>
                </a:solidFill>
              </a:rPr>
              <a:t>Adarsh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Embedded Systems Laboratory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Chiayi, Taiwan-62102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Input data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343775" cy="461645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TW" dirty="0"/>
              <a:t>For each year, there are 52</a:t>
            </a:r>
            <a:r>
              <a:rPr lang="zh-TW" altLang="en-US" dirty="0"/>
              <a:t> </a:t>
            </a:r>
            <a:r>
              <a:rPr lang="en-US" altLang="zh-TW" dirty="0"/>
              <a:t>power consumption data</a:t>
            </a:r>
            <a:r>
              <a:rPr lang="zh-TW" altLang="en-US" dirty="0"/>
              <a:t> </a:t>
            </a:r>
            <a:r>
              <a:rPr lang="en-US" altLang="zh-TW" dirty="0"/>
              <a:t>files, each file is for one week. Totally, you are given data files for 5 year power consumptions.</a:t>
            </a:r>
          </a:p>
          <a:p>
            <a:pPr marL="449262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	</a:t>
            </a:r>
            <a:r>
              <a:rPr lang="en-US" altLang="zh-TW" sz="2000" dirty="0"/>
              <a:t>ex</a:t>
            </a:r>
            <a:r>
              <a:rPr lang="zh-TW" altLang="en-US" sz="2000" dirty="0"/>
              <a:t>：</a:t>
            </a:r>
            <a:r>
              <a:rPr lang="en-US" altLang="zh-TW" sz="2000" dirty="0"/>
              <a:t>1-01.txt</a:t>
            </a:r>
            <a:r>
              <a:rPr lang="zh-TW" altLang="en-US" sz="2000" dirty="0"/>
              <a:t> </a:t>
            </a:r>
            <a:r>
              <a:rPr lang="en-US" altLang="zh-TW" sz="2000" dirty="0"/>
              <a:t>,…, 1-52.txt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TW" dirty="0"/>
              <a:t>Each text file contains 7 rows, one row for each day of the week. 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TW" dirty="0"/>
              <a:t>Each row contains 96 power consumption data, one for each time slot of the day (15 minutes time slot).</a:t>
            </a:r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Input data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343775" cy="4616450"/>
          </a:xfrm>
        </p:spPr>
        <p:txBody>
          <a:bodyPr/>
          <a:lstStyle/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35ECB71-4B81-4C71-A597-95079AF6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95" y="1805267"/>
            <a:ext cx="6007571" cy="475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4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data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1916113"/>
            <a:ext cx="7661275" cy="41148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  <a:defRPr/>
            </a:pPr>
            <a:r>
              <a:rPr lang="en-US" altLang="zh-TW" dirty="0"/>
              <a:t>1-01.txt</a:t>
            </a:r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endParaRPr lang="zh-TW" altLang="en-US" dirty="0"/>
          </a:p>
        </p:txBody>
      </p:sp>
      <p:pic>
        <p:nvPicPr>
          <p:cNvPr id="17412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2547938"/>
            <a:ext cx="69532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349375" y="2794000"/>
            <a:ext cx="7159625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547813" y="2682875"/>
            <a:ext cx="215900" cy="31623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415" name="文字方塊 4"/>
          <p:cNvSpPr txBox="1">
            <a:spLocks noChangeArrowheads="1"/>
          </p:cNvSpPr>
          <p:nvPr/>
        </p:nvSpPr>
        <p:spPr bwMode="auto">
          <a:xfrm>
            <a:off x="1306513" y="5907088"/>
            <a:ext cx="1152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solidFill>
                  <a:srgbClr val="0000FF"/>
                </a:solidFill>
              </a:rPr>
              <a:t>7 days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17416" name="文字方塊 7"/>
          <p:cNvSpPr txBox="1">
            <a:spLocks noChangeArrowheads="1"/>
          </p:cNvSpPr>
          <p:nvPr/>
        </p:nvSpPr>
        <p:spPr bwMode="auto">
          <a:xfrm>
            <a:off x="174625" y="2814638"/>
            <a:ext cx="1255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96 values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cs typeface="Tahoma" panose="020B0604030504040204" pitchFamily="34" charset="0"/>
              </a:rPr>
              <a:t>Requirements</a:t>
            </a:r>
            <a:endParaRPr lang="zh-TW" altLang="en-US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Fork 5 processes to compute data of each year separately.</a:t>
            </a:r>
          </a:p>
          <a:p>
            <a:r>
              <a:rPr lang="en-US" altLang="zh-TW" sz="2800" dirty="0"/>
              <a:t>Each process should calculate the sum of data in a row and add the resulting sum to a file named “sum.txt”, </a:t>
            </a:r>
            <a:r>
              <a:rPr lang="en-US" altLang="zh-TW" sz="2800" dirty="0">
                <a:solidFill>
                  <a:srgbClr val="FF0000"/>
                </a:solidFill>
              </a:rPr>
              <a:t>before</a:t>
            </a:r>
            <a:r>
              <a:rPr lang="en-US" altLang="zh-TW" sz="2800" dirty="0"/>
              <a:t> proceeding to the next row.</a:t>
            </a:r>
          </a:p>
          <a:p>
            <a:r>
              <a:rPr lang="en-US" altLang="zh-TW" sz="2800" dirty="0"/>
              <a:t>Solve</a:t>
            </a:r>
            <a:r>
              <a:rPr lang="zh-TW" altLang="en-US" sz="2800" dirty="0"/>
              <a:t> </a:t>
            </a:r>
            <a:r>
              <a:rPr lang="en-US" altLang="zh-TW" sz="2800" dirty="0"/>
              <a:t>the problem of “race condition” with TELL and WAIT functions.</a:t>
            </a:r>
          </a:p>
          <a:p>
            <a:r>
              <a:rPr lang="en-US" altLang="zh-TW" sz="2800" dirty="0"/>
              <a:t>What is the average </a:t>
            </a:r>
            <a:r>
              <a:rPr lang="en-US" altLang="zh-TW" sz="2800" dirty="0">
                <a:solidFill>
                  <a:srgbClr val="FF0000"/>
                </a:solidFill>
              </a:rPr>
              <a:t>daily</a:t>
            </a:r>
            <a:r>
              <a:rPr lang="en-US" altLang="zh-TW" sz="2800" dirty="0"/>
              <a:t> power consumption over the 5 years?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31863" y="1916113"/>
            <a:ext cx="7993062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TW" kern="0" dirty="0"/>
              <a:t>Execution results with race condition.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endParaRPr lang="en-US" altLang="zh-TW" kern="0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endParaRPr lang="en-US" altLang="zh-TW" kern="0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endParaRPr lang="en-US" altLang="zh-TW" kern="0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TW" kern="0" dirty="0"/>
              <a:t>Execution results without race condition.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endParaRPr lang="en-US" altLang="zh-TW" kern="0" dirty="0"/>
          </a:p>
        </p:txBody>
      </p:sp>
      <p:sp>
        <p:nvSpPr>
          <p:cNvPr id="1945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cs typeface="Tahoma" panose="020B0604030504040204" pitchFamily="34" charset="0"/>
              </a:rPr>
              <a:t>Requirements (cont.)</a:t>
            </a:r>
            <a:endParaRPr lang="zh-TW" altLang="en-US"/>
          </a:p>
        </p:txBody>
      </p:sp>
      <p:pic>
        <p:nvPicPr>
          <p:cNvPr id="19460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4868863"/>
            <a:ext cx="2857500" cy="590550"/>
          </a:xfrm>
        </p:spPr>
      </p:pic>
      <p:pic>
        <p:nvPicPr>
          <p:cNvPr id="19461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20963"/>
            <a:ext cx="27908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Result of Requirements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993062" cy="4616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Submit the following in table (Answers.doc):</a:t>
            </a:r>
          </a:p>
          <a:p>
            <a:pPr lvl="1" eaLnBrk="1" hangingPunct="1">
              <a:defRPr/>
            </a:pPr>
            <a:r>
              <a:rPr lang="en-US" altLang="zh-TW" dirty="0"/>
              <a:t>How did you implement the processes?</a:t>
            </a:r>
          </a:p>
          <a:p>
            <a:pPr lvl="1" eaLnBrk="1" hangingPunct="1">
              <a:defRPr/>
            </a:pPr>
            <a:r>
              <a:rPr lang="en-US" altLang="zh-TW" dirty="0"/>
              <a:t>How did you update the file “sum.txt”?</a:t>
            </a:r>
          </a:p>
          <a:p>
            <a:pPr lvl="1" eaLnBrk="1" hangingPunct="1">
              <a:defRPr/>
            </a:pPr>
            <a:r>
              <a:rPr lang="en-US" altLang="zh-TW" dirty="0"/>
              <a:t>How did you solve the race condition?</a:t>
            </a:r>
          </a:p>
          <a:p>
            <a:pPr lvl="1" eaLnBrk="1" hangingPunct="1">
              <a:defRPr/>
            </a:pPr>
            <a:r>
              <a:rPr lang="en-US" altLang="zh-TW" dirty="0"/>
              <a:t>What is the average </a:t>
            </a:r>
            <a:r>
              <a:rPr lang="en-US" altLang="zh-TW" dirty="0">
                <a:solidFill>
                  <a:srgbClr val="FF0000"/>
                </a:solidFill>
              </a:rPr>
              <a:t>daily</a:t>
            </a:r>
            <a:r>
              <a:rPr lang="en-US" altLang="zh-TW" dirty="0"/>
              <a:t> power consumption over the 5 years?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daily</a:t>
            </a:r>
            <a:r>
              <a:rPr lang="en-US" altLang="zh-TW" dirty="0"/>
              <a:t> means for </a:t>
            </a:r>
            <a:r>
              <a:rPr lang="en-US" altLang="zh-TW" dirty="0">
                <a:solidFill>
                  <a:srgbClr val="FF0000"/>
                </a:solidFill>
              </a:rPr>
              <a:t>one day</a:t>
            </a:r>
            <a:r>
              <a:rPr lang="en-US" altLang="zh-TW" dirty="0"/>
              <a:t>)</a:t>
            </a:r>
          </a:p>
          <a:p>
            <a:pPr lvl="2" eaLnBrk="1" hangingPunct="1">
              <a:defRPr/>
            </a:pPr>
            <a:r>
              <a:rPr lang="en-US" altLang="zh-TW" dirty="0"/>
              <a:t>Please attach screen shot.</a:t>
            </a:r>
          </a:p>
          <a:p>
            <a:pPr marL="449262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The E-course2</a:t>
            </a:r>
          </a:p>
          <a:p>
            <a:pPr lvl="1" eaLnBrk="1" hangingPunct="1"/>
            <a:r>
              <a:rPr lang="en-US" altLang="zh-TW" sz="2400" dirty="0">
                <a:hlinkClick r:id="rId3"/>
              </a:rPr>
              <a:t>https://ecourse2.ccu.edu.tw/</a:t>
            </a:r>
            <a:endParaRPr lang="en-US" altLang="zh-TW" sz="2400" dirty="0"/>
          </a:p>
          <a:p>
            <a:pPr lvl="1" eaLnBrk="1" hangingPunct="1">
              <a:defRPr/>
            </a:pPr>
            <a:endParaRPr lang="en-US" altLang="zh-TW" sz="2400" dirty="0"/>
          </a:p>
          <a:p>
            <a:pPr eaLnBrk="1" hangingPunct="1">
              <a:defRPr/>
            </a:pPr>
            <a:r>
              <a:rPr lang="en-US" altLang="zh-TW" sz="2800" dirty="0"/>
              <a:t>Upload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</a:rPr>
              <a:t>學號</a:t>
            </a:r>
            <a:r>
              <a:rPr lang="en-US" altLang="zh-TW" sz="2800" dirty="0">
                <a:solidFill>
                  <a:srgbClr val="FF0000"/>
                </a:solidFill>
              </a:rPr>
              <a:t>.zip </a:t>
            </a:r>
            <a:r>
              <a:rPr lang="en-US" altLang="zh-TW" sz="2800" dirty="0"/>
              <a:t>into “</a:t>
            </a:r>
            <a:r>
              <a:rPr lang="en-US" altLang="zh-TW" sz="2800" dirty="0">
                <a:solidFill>
                  <a:schemeClr val="accent2"/>
                </a:solidFill>
              </a:rPr>
              <a:t>Lab_8</a:t>
            </a:r>
            <a:r>
              <a:rPr lang="en-US" altLang="zh-TW" sz="2800" dirty="0"/>
              <a:t>”</a:t>
            </a:r>
          </a:p>
          <a:p>
            <a:pPr lvl="1" eaLnBrk="1" hangingPunct="1">
              <a:defRPr/>
            </a:pPr>
            <a:r>
              <a:rPr lang="en-US" altLang="zh-TW" sz="2400" dirty="0"/>
              <a:t>Source files</a:t>
            </a:r>
          </a:p>
          <a:p>
            <a:pPr lvl="1" eaLnBrk="1" hangingPunct="1">
              <a:defRPr/>
            </a:pPr>
            <a:r>
              <a:rPr lang="en-US" altLang="zh-TW" sz="2400" dirty="0"/>
              <a:t>Answers.pdf</a:t>
            </a:r>
          </a:p>
          <a:p>
            <a:pPr marL="449262" lvl="1" indent="0" eaLnBrk="1" hangingPunct="1">
              <a:buNone/>
              <a:defRPr/>
            </a:pPr>
            <a:endParaRPr lang="en-US" altLang="zh-TW" sz="2400" dirty="0"/>
          </a:p>
          <a:p>
            <a:pPr eaLnBrk="1" hangingPunct="1">
              <a:defRPr/>
            </a:pPr>
            <a:r>
              <a:rPr lang="en-US" altLang="zh-TW" sz="2800" dirty="0"/>
              <a:t>Due date</a:t>
            </a:r>
          </a:p>
          <a:p>
            <a:pPr lvl="1" eaLnBrk="1" hangingPunct="1">
              <a:defRPr/>
            </a:pPr>
            <a:r>
              <a:rPr lang="en-US" altLang="zh-TW" sz="2400" dirty="0"/>
              <a:t>2023/06/08 23:59:59</a:t>
            </a:r>
          </a:p>
          <a:p>
            <a:pPr marL="449262" lvl="1" indent="0" eaLnBrk="1" hangingPunct="1">
              <a:buNone/>
              <a:defRPr/>
            </a:pPr>
            <a:endParaRPr lang="en-US" altLang="zh-TW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Turn In (cont’d)</a:t>
            </a:r>
            <a:endParaRPr lang="zh-TW" altLang="en-US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2" lvl="1" indent="0">
              <a:buNone/>
            </a:pPr>
            <a:endParaRPr lang="en-US" altLang="zh-TW" dirty="0"/>
          </a:p>
          <a:p>
            <a:r>
              <a:rPr lang="en-US" altLang="zh-TW" sz="2800" dirty="0"/>
              <a:t>TA’s email:</a:t>
            </a:r>
          </a:p>
          <a:p>
            <a:pPr lvl="1" indent="-439420"/>
            <a:r>
              <a:rPr lang="ja-JP" altLang="en-US" sz="2400" dirty="0"/>
              <a:t>湯凱鈞：</a:t>
            </a:r>
            <a:r>
              <a:rPr lang="en-US" altLang="ja-JP" sz="2400" dirty="0"/>
              <a:t>4685231</a:t>
            </a:r>
            <a:r>
              <a:rPr lang="en-US" altLang="zh-TW" sz="2400" dirty="0"/>
              <a:t>GF@gmail.com</a:t>
            </a:r>
          </a:p>
          <a:p>
            <a:pPr lvl="1" indent="-439420"/>
            <a:r>
              <a:rPr lang="en-US" altLang="zh-TW" sz="2400" dirty="0"/>
              <a:t>Adarsh: vtu10666@veltechuniv.edu.in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462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Fork &amp; Race condition</a:t>
            </a:r>
          </a:p>
          <a:p>
            <a:pPr eaLnBrk="1" hangingPunct="1"/>
            <a:r>
              <a:rPr lang="en-US" altLang="zh-TW" dirty="0"/>
              <a:t>Requirements</a:t>
            </a:r>
          </a:p>
          <a:p>
            <a:pPr eaLnBrk="1" hangingPunct="1"/>
            <a:r>
              <a:rPr lang="en-US" altLang="zh-TW" dirty="0"/>
              <a:t>Turn In</a:t>
            </a:r>
          </a:p>
          <a:p>
            <a:pPr eaLnBrk="1" hangingPunct="1"/>
            <a:r>
              <a:rPr lang="en-US" altLang="zh-TW" dirty="0"/>
              <a:t>Download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Fork &amp; Race condition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Figure 8.12</a:t>
            </a:r>
            <a:endParaRPr lang="zh-TW" altLang="en-US" dirty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931863" y="1700213"/>
            <a:ext cx="7661275" cy="41148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#include	“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apue.h</a:t>
            </a:r>
            <a:r>
              <a:rPr lang="en-US" altLang="zh-TW" sz="1800" b="1" dirty="0">
                <a:latin typeface="Courier New" panose="02070309020205020404" pitchFamily="49" charset="0"/>
              </a:rPr>
              <a:t>"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TW" sz="1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static void 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charatatime</a:t>
            </a:r>
            <a:r>
              <a:rPr lang="en-US" altLang="zh-TW" sz="1800" b="1" dirty="0">
                <a:latin typeface="Courier New" panose="02070309020205020404" pitchFamily="49" charset="0"/>
              </a:rPr>
              <a:t>(char *);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TW" sz="1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 err="1">
                <a:latin typeface="Courier New" panose="02070309020205020404" pitchFamily="49" charset="0"/>
              </a:rPr>
              <a:t>int</a:t>
            </a:r>
            <a:endParaRPr lang="en-US" altLang="zh-TW" sz="1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main(void)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800" b="1" dirty="0">
                <a:latin typeface="Courier New" panose="02070309020205020404" pitchFamily="49" charset="0"/>
              </a:rPr>
              <a:t>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8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TW" sz="1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if ( (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800" b="1" dirty="0">
                <a:latin typeface="Courier New" panose="02070309020205020404" pitchFamily="49" charset="0"/>
              </a:rPr>
              <a:t> = fork()) &lt; 0)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err_sys</a:t>
            </a:r>
            <a:r>
              <a:rPr lang="en-US" altLang="zh-TW" sz="1800" b="1" dirty="0">
                <a:latin typeface="Courier New" panose="02070309020205020404" pitchFamily="49" charset="0"/>
              </a:rPr>
              <a:t>("fork error");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else if (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800" b="1" dirty="0">
                <a:latin typeface="Courier New" panose="02070309020205020404" pitchFamily="49" charset="0"/>
              </a:rPr>
              <a:t> == 0)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charatatime</a:t>
            </a:r>
            <a:r>
              <a:rPr lang="en-US" altLang="zh-TW" sz="1800" b="1" dirty="0">
                <a:latin typeface="Courier New" panose="02070309020205020404" pitchFamily="49" charset="0"/>
              </a:rPr>
              <a:t>("output from child\n");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} else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charatatime</a:t>
            </a:r>
            <a:r>
              <a:rPr lang="en-US" altLang="zh-TW" sz="1800" b="1" dirty="0">
                <a:latin typeface="Courier New" panose="02070309020205020404" pitchFamily="49" charset="0"/>
              </a:rPr>
              <a:t>("output from parent\n");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exit(0);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}</a:t>
            </a:r>
          </a:p>
          <a:p>
            <a:endParaRPr lang="zh-TW" alt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8.12(cont’d )</a:t>
            </a:r>
            <a:endParaRPr lang="zh-TW" altLang="en-US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static void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 err="1">
                <a:latin typeface="Courier New" panose="02070309020205020404" pitchFamily="49" charset="0"/>
              </a:rPr>
              <a:t>charatatime</a:t>
            </a:r>
            <a:r>
              <a:rPr lang="en-US" altLang="zh-TW" sz="1800" b="1" dirty="0">
                <a:latin typeface="Courier New" panose="02070309020205020404" pitchFamily="49" charset="0"/>
              </a:rPr>
              <a:t>(char *str)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char	*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ptr</a:t>
            </a:r>
            <a:r>
              <a:rPr lang="en-US" altLang="zh-TW" sz="1800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int		c;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18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setbuf</a:t>
            </a:r>
            <a:r>
              <a:rPr lang="en-US" altLang="zh-TW" sz="1800" b="1" dirty="0">
                <a:latin typeface="Courier New" panose="02070309020205020404" pitchFamily="49" charset="0"/>
              </a:rPr>
              <a:t>(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stdout</a:t>
            </a:r>
            <a:r>
              <a:rPr lang="en-US" altLang="zh-TW" sz="1800" b="1" dirty="0">
                <a:latin typeface="Courier New" panose="02070309020205020404" pitchFamily="49" charset="0"/>
              </a:rPr>
              <a:t>, NULL); </a:t>
            </a:r>
            <a:r>
              <a:rPr lang="en-US" altLang="zh-TW" sz="1600" b="1" dirty="0">
                <a:latin typeface="Courier New" panose="02070309020205020404" pitchFamily="49" charset="0"/>
              </a:rPr>
              <a:t>/* set unbuffered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for (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ptr</a:t>
            </a:r>
            <a:r>
              <a:rPr lang="en-US" altLang="zh-TW" sz="1800" b="1" dirty="0">
                <a:latin typeface="Courier New" panose="02070309020205020404" pitchFamily="49" charset="0"/>
              </a:rPr>
              <a:t> = str; c = *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ptr</a:t>
            </a:r>
            <a:r>
              <a:rPr lang="en-US" altLang="zh-TW" sz="1800" b="1" dirty="0">
                <a:latin typeface="Courier New" panose="02070309020205020404" pitchFamily="49" charset="0"/>
              </a:rPr>
              <a:t>++;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putc</a:t>
            </a:r>
            <a:r>
              <a:rPr lang="en-US" altLang="zh-TW" sz="1800" b="1" dirty="0">
                <a:latin typeface="Courier New" panose="02070309020205020404" pitchFamily="49" charset="0"/>
              </a:rPr>
              <a:t>(c, 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stdout</a:t>
            </a:r>
            <a:r>
              <a:rPr lang="en-US" altLang="zh-TW" sz="1800" b="1" dirty="0"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}</a:t>
            </a:r>
            <a:endParaRPr lang="en-US" altLang="zh-TW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 dirty="0"/>
          </a:p>
          <a:p>
            <a:endParaRPr lang="zh-TW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TELL and WAIT</a:t>
            </a:r>
            <a:endParaRPr lang="zh-TW" altLang="en-US" dirty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>
          <a:xfrm>
            <a:off x="1241425" y="1916113"/>
            <a:ext cx="7661275" cy="41148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#include “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apue.h</a:t>
            </a:r>
            <a:r>
              <a:rPr lang="en-US" altLang="zh-TW" sz="1600" b="1" dirty="0">
                <a:latin typeface="Courier New" panose="02070309020205020404" pitchFamily="49" charset="0"/>
              </a:rPr>
              <a:t>”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TELL_WAIT(); </a:t>
            </a:r>
            <a:r>
              <a:rPr lang="en-US" altLang="zh-TW" sz="1600" b="1" dirty="0">
                <a:latin typeface="Courier New" panose="02070309020205020404" pitchFamily="49" charset="0"/>
              </a:rPr>
              <a:t>/* setup for TELL_XXX and WAIT_XXX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if ( (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600" b="1" dirty="0">
                <a:latin typeface="Courier New" panose="02070309020205020404" pitchFamily="49" charset="0"/>
              </a:rPr>
              <a:t> = fork()) &lt; 0 )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err_sys</a:t>
            </a:r>
            <a:r>
              <a:rPr lang="en-US" altLang="zh-TW" sz="1600" b="1" dirty="0">
                <a:latin typeface="Courier New" panose="02070309020205020404" pitchFamily="49" charset="0"/>
              </a:rPr>
              <a:t>(“fork error”);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else if (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600" b="1" dirty="0">
                <a:latin typeface="Courier New" panose="02070309020205020404" pitchFamily="49" charset="0"/>
              </a:rPr>
              <a:t>==0) {   /* child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/* child does whatever is necessary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</a:t>
            </a:r>
            <a:r>
              <a:rPr lang="en-US" altLang="zh-TW" sz="1600" b="1" dirty="0">
                <a:solidFill>
                  <a:srgbClr val="33CC33"/>
                </a:solidFill>
                <a:latin typeface="Courier New" panose="02070309020205020404" pitchFamily="49" charset="0"/>
              </a:rPr>
              <a:t>TELL_PARENT(</a:t>
            </a:r>
            <a:r>
              <a:rPr lang="en-US" altLang="zh-TW" sz="1600" b="1" dirty="0" err="1">
                <a:solidFill>
                  <a:srgbClr val="33CC33"/>
                </a:solidFill>
                <a:latin typeface="Courier New" panose="02070309020205020404" pitchFamily="49" charset="0"/>
              </a:rPr>
              <a:t>getppid</a:t>
            </a:r>
            <a:r>
              <a:rPr lang="en-US" altLang="zh-TW" sz="1600" b="1" dirty="0">
                <a:solidFill>
                  <a:srgbClr val="33CC33"/>
                </a:solidFill>
                <a:latin typeface="Courier New" panose="02070309020205020404" pitchFamily="49" charset="0"/>
              </a:rPr>
              <a:t>()); /* tell parent we’re done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WAIT_PARENT(); /* &amp; wait for parent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/* and child continues on its way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exit(0);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/* parent does whatever is necessary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solidFill>
                  <a:srgbClr val="33CC33"/>
                </a:solidFill>
                <a:latin typeface="Courier New" panose="02070309020205020404" pitchFamily="49" charset="0"/>
              </a:rPr>
              <a:t>TELL_CHILD(</a:t>
            </a:r>
            <a:r>
              <a:rPr lang="en-US" altLang="zh-TW" sz="1600" b="1" dirty="0" err="1">
                <a:solidFill>
                  <a:srgbClr val="33CC33"/>
                </a:solidFill>
                <a:latin typeface="Courier New" panose="02070309020205020404" pitchFamily="49" charset="0"/>
              </a:rPr>
              <a:t>pid</a:t>
            </a:r>
            <a:r>
              <a:rPr lang="en-US" altLang="zh-TW" sz="1600" b="1" dirty="0">
                <a:solidFill>
                  <a:srgbClr val="33CC33"/>
                </a:solidFill>
                <a:latin typeface="Courier New" panose="02070309020205020404" pitchFamily="49" charset="0"/>
              </a:rPr>
              <a:t>); /*tell child we’re done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WAIT_CHILD(); /* wait for child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/* and parent continues on its way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exit(0);</a:t>
            </a:r>
          </a:p>
          <a:p>
            <a:pPr marL="447675" lvl="1" indent="0">
              <a:buFont typeface="Wingdings" panose="05000000000000000000" pitchFamily="2" charset="2"/>
              <a:buNone/>
            </a:pPr>
            <a:endParaRPr lang="zh-TW" altLang="en-US" sz="2000" dirty="0"/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901700" y="2971800"/>
            <a:ext cx="309563" cy="1320800"/>
          </a:xfrm>
          <a:prstGeom prst="leftBrace">
            <a:avLst>
              <a:gd name="adj1" fmla="val 27832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1269" name="AutoShape 5"/>
          <p:cNvSpPr>
            <a:spLocks/>
          </p:cNvSpPr>
          <p:nvPr/>
        </p:nvSpPr>
        <p:spPr bwMode="auto">
          <a:xfrm>
            <a:off x="931863" y="4689475"/>
            <a:ext cx="287337" cy="1116013"/>
          </a:xfrm>
          <a:prstGeom prst="leftBrace">
            <a:avLst>
              <a:gd name="adj1" fmla="val 27835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44463" y="3403600"/>
            <a:ext cx="104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/>
              <a:t>child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-71438" y="5018088"/>
            <a:ext cx="11874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/>
              <a:t>parent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3A834-571E-3443-96F0-3C5173B4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Figure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759C698-3161-5048-B1A8-69C87B8A0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14" y="1844824"/>
            <a:ext cx="7767772" cy="4464496"/>
          </a:xfr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F657E54-DE59-F540-BF7E-A46C5DF86B06}"/>
              </a:ext>
            </a:extLst>
          </p:cNvPr>
          <p:cNvCxnSpPr/>
          <p:nvPr/>
        </p:nvCxnSpPr>
        <p:spPr>
          <a:xfrm>
            <a:off x="1691680" y="3861048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0ED51C9-9BB1-B148-8D55-FC516B826DAD}"/>
              </a:ext>
            </a:extLst>
          </p:cNvPr>
          <p:cNvCxnSpPr/>
          <p:nvPr/>
        </p:nvCxnSpPr>
        <p:spPr>
          <a:xfrm>
            <a:off x="1979712" y="4869160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13AB19A-32B9-CC41-9A33-1ED6FB126A23}"/>
              </a:ext>
            </a:extLst>
          </p:cNvPr>
          <p:cNvCxnSpPr/>
          <p:nvPr/>
        </p:nvCxnSpPr>
        <p:spPr>
          <a:xfrm>
            <a:off x="2051720" y="5661248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2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ahoma" panose="020B0604030504040204" pitchFamily="34" charset="0"/>
              </a:rPr>
              <a:t>Reference functions</a:t>
            </a:r>
            <a:endParaRPr lang="zh-TW" altLang="en-US" dirty="0">
              <a:cs typeface="Tahoma" panose="020B0604030504040204" pitchFamily="34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 err="1"/>
              <a:t>sprintf</a:t>
            </a:r>
            <a:endParaRPr lang="en-US" altLang="zh-TW" sz="2400" dirty="0"/>
          </a:p>
          <a:p>
            <a:pPr lvl="1">
              <a:defRPr/>
            </a:pPr>
            <a:r>
              <a:rPr lang="en-US" altLang="zh-TW" sz="2000" dirty="0"/>
              <a:t>Write formatted data to string</a:t>
            </a:r>
          </a:p>
          <a:p>
            <a:pPr lvl="1">
              <a:defRPr/>
            </a:pP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sprintf</a:t>
            </a:r>
            <a:r>
              <a:rPr lang="en-US" altLang="zh-TW" sz="2000" dirty="0"/>
              <a:t>( char *</a:t>
            </a:r>
            <a:r>
              <a:rPr lang="en-US" altLang="zh-TW" sz="2000" dirty="0" err="1"/>
              <a:t>str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const</a:t>
            </a:r>
            <a:r>
              <a:rPr lang="en-US" altLang="zh-TW" sz="2000" dirty="0"/>
              <a:t> char *format,...);</a:t>
            </a:r>
          </a:p>
          <a:p>
            <a:pPr lvl="1">
              <a:defRPr/>
            </a:pPr>
            <a:r>
              <a:rPr lang="en-US" altLang="zh-TW" sz="2000" dirty="0">
                <a:latin typeface="+mj-lt"/>
                <a:cs typeface="Tahoma" panose="020B0604030504040204" pitchFamily="34" charset="0"/>
              </a:rPr>
              <a:t>Example</a:t>
            </a:r>
          </a:p>
          <a:p>
            <a:pPr lvl="2">
              <a:defRPr/>
            </a:pPr>
            <a:r>
              <a:rPr lang="en-US" altLang="zh-TW" sz="1600" dirty="0" err="1"/>
              <a:t>sprintf</a:t>
            </a:r>
            <a:r>
              <a:rPr lang="en-US" altLang="zh-TW" sz="1600" dirty="0"/>
              <a:t>(filename, “%d-%02d.txt”, </a:t>
            </a:r>
            <a:r>
              <a:rPr lang="en-US" altLang="zh-TW" sz="1600" dirty="0" err="1"/>
              <a:t>pid</a:t>
            </a:r>
            <a:r>
              <a:rPr lang="en-US" altLang="zh-TW" sz="1600" dirty="0"/>
              <a:t>, week);</a:t>
            </a:r>
          </a:p>
          <a:p>
            <a:pPr marL="890588" lvl="2" indent="0">
              <a:buFont typeface="Wingdings" panose="05000000000000000000" pitchFamily="2" charset="2"/>
              <a:buNone/>
              <a:defRPr/>
            </a:pPr>
            <a:endParaRPr lang="en-US" altLang="zh-TW" sz="1600" dirty="0">
              <a:latin typeface="+mj-lt"/>
              <a:cs typeface="Tahoma" panose="020B0604030504040204" pitchFamily="34" charset="0"/>
            </a:endParaRPr>
          </a:p>
          <a:p>
            <a:pPr marL="387350" indent="-342900">
              <a:defRPr/>
            </a:pPr>
            <a:r>
              <a:rPr lang="en-US" altLang="zh-TW" sz="2400" dirty="0" err="1"/>
              <a:t>fscanf</a:t>
            </a:r>
            <a:endParaRPr lang="en-US" altLang="zh-TW" sz="2400" dirty="0"/>
          </a:p>
          <a:p>
            <a:pPr marL="828675" lvl="1" indent="-342900">
              <a:defRPr/>
            </a:pPr>
            <a:r>
              <a:rPr lang="en-US" altLang="zh-TW" sz="2000" dirty="0"/>
              <a:t>Read formatted data from stream</a:t>
            </a:r>
          </a:p>
          <a:p>
            <a:pPr marL="828675" lvl="1" indent="-342900">
              <a:defRPr/>
            </a:pP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fscanf</a:t>
            </a:r>
            <a:r>
              <a:rPr lang="en-US" altLang="zh-TW" sz="2000" dirty="0"/>
              <a:t>(FILE *stream ,</a:t>
            </a:r>
            <a:r>
              <a:rPr lang="en-US" altLang="zh-TW" sz="2000" dirty="0" err="1"/>
              <a:t>const</a:t>
            </a:r>
            <a:r>
              <a:rPr lang="en-US" altLang="zh-TW" sz="2000" dirty="0"/>
              <a:t> char *format,....);</a:t>
            </a:r>
          </a:p>
          <a:p>
            <a:pPr marL="828675" lvl="1" indent="-342900">
              <a:defRPr/>
            </a:pPr>
            <a:r>
              <a:rPr lang="en-US" altLang="zh-TW" sz="2000" dirty="0">
                <a:cs typeface="Tahoma" panose="020B0604030504040204" pitchFamily="34" charset="0"/>
              </a:rPr>
              <a:t>Example</a:t>
            </a:r>
          </a:p>
          <a:p>
            <a:pPr marL="1233488" lvl="2" indent="-342900">
              <a:defRPr/>
            </a:pPr>
            <a:r>
              <a:rPr lang="en-US" altLang="zh-TW" sz="1600" dirty="0" err="1">
                <a:latin typeface="+mj-lt"/>
                <a:cs typeface="Tahoma" panose="020B0604030504040204" pitchFamily="34" charset="0"/>
              </a:rPr>
              <a:t>fscanf</a:t>
            </a:r>
            <a:r>
              <a:rPr lang="en-US" altLang="zh-TW" sz="1600" dirty="0">
                <a:latin typeface="+mj-lt"/>
                <a:cs typeface="Tahoma" panose="020B0604030504040204" pitchFamily="34" charset="0"/>
              </a:rPr>
              <a:t>(</a:t>
            </a:r>
            <a:r>
              <a:rPr lang="en-US" altLang="zh-TW" sz="1600" dirty="0" err="1">
                <a:latin typeface="+mj-lt"/>
                <a:cs typeface="Tahoma" panose="020B0604030504040204" pitchFamily="34" charset="0"/>
              </a:rPr>
              <a:t>fp</a:t>
            </a:r>
            <a:r>
              <a:rPr lang="en-US" altLang="zh-TW" sz="1600" dirty="0">
                <a:latin typeface="+mj-lt"/>
                <a:cs typeface="Tahoma" panose="020B0604030504040204" pitchFamily="34" charset="0"/>
              </a:rPr>
              <a:t>, "%d", &amp;value);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cs typeface="Tahoma" panose="020B0604030504040204" pitchFamily="34" charset="0"/>
              </a:rPr>
              <a:t>Requirements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10291</TotalTime>
  <Words>723</Words>
  <Application>Microsoft Office PowerPoint</Application>
  <PresentationFormat>On-screen Show (4:3)</PresentationFormat>
  <Paragraphs>130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新細明體</vt:lpstr>
      <vt:lpstr>Arial</vt:lpstr>
      <vt:lpstr>Calibri</vt:lpstr>
      <vt:lpstr>Courier New</vt:lpstr>
      <vt:lpstr>Tahoma</vt:lpstr>
      <vt:lpstr>Times New Roman</vt:lpstr>
      <vt:lpstr>Wingdings</vt:lpstr>
      <vt:lpstr>Axis</vt:lpstr>
      <vt:lpstr>System Programming Lab 8 Race condition</vt:lpstr>
      <vt:lpstr>Outline</vt:lpstr>
      <vt:lpstr>Fork &amp; Race condition</vt:lpstr>
      <vt:lpstr>Figure 8.12</vt:lpstr>
      <vt:lpstr>Figure 8.12(cont’d )</vt:lpstr>
      <vt:lpstr>TELL and WAIT</vt:lpstr>
      <vt:lpstr>Figure</vt:lpstr>
      <vt:lpstr>Reference functions</vt:lpstr>
      <vt:lpstr>Requirements</vt:lpstr>
      <vt:lpstr>Input data</vt:lpstr>
      <vt:lpstr>Input data (cont.)</vt:lpstr>
      <vt:lpstr>Input data (cont.)</vt:lpstr>
      <vt:lpstr>Requirements</vt:lpstr>
      <vt:lpstr>Requirements (cont.)</vt:lpstr>
      <vt:lpstr>Result of Requirements</vt:lpstr>
      <vt:lpstr>Turn In</vt:lpstr>
      <vt:lpstr>Turn In</vt:lpstr>
      <vt:lpstr>Turn In (cont’d)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ShangWei</dc:creator>
  <cp:lastModifiedBy>Adarsh Rouniyar</cp:lastModifiedBy>
  <cp:revision>383</cp:revision>
  <dcterms:created xsi:type="dcterms:W3CDTF">2007-03-12T12:51:48Z</dcterms:created>
  <dcterms:modified xsi:type="dcterms:W3CDTF">2023-05-17T03:19:30Z</dcterms:modified>
</cp:coreProperties>
</file>