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1"/>
  </p:notesMasterIdLst>
  <p:sldIdLst>
    <p:sldId id="256" r:id="rId2"/>
    <p:sldId id="257" r:id="rId3"/>
    <p:sldId id="282" r:id="rId4"/>
    <p:sldId id="334" r:id="rId5"/>
    <p:sldId id="332" r:id="rId6"/>
    <p:sldId id="337" r:id="rId7"/>
    <p:sldId id="338" r:id="rId8"/>
    <p:sldId id="339" r:id="rId9"/>
    <p:sldId id="335" r:id="rId10"/>
    <p:sldId id="336" r:id="rId11"/>
    <p:sldId id="260" r:id="rId12"/>
    <p:sldId id="340" r:id="rId13"/>
    <p:sldId id="341" r:id="rId14"/>
    <p:sldId id="342" r:id="rId15"/>
    <p:sldId id="343" r:id="rId16"/>
    <p:sldId id="344" r:id="rId17"/>
    <p:sldId id="268" r:id="rId18"/>
    <p:sldId id="269" r:id="rId19"/>
    <p:sldId id="279" r:id="rId20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CC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3517" autoAdjust="0"/>
  </p:normalViewPr>
  <p:slideViewPr>
    <p:cSldViewPr>
      <p:cViewPr varScale="1">
        <p:scale>
          <a:sx n="114" d="100"/>
          <a:sy n="114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928E6BD-DE1E-4E3F-B153-58088D0507B3}" type="datetimeFigureOut">
              <a:rPr lang="zh-TW" altLang="en-US"/>
              <a:pPr>
                <a:defRPr/>
              </a:pPr>
              <a:t>2023/5/31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33FD84-9EA1-4C20-8DB1-FB62B44888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C9C8BB3-0AEE-46F9-9539-394FE4459599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57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ACEE3A3-D030-47D2-B4A4-A19C132C71B7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588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01E5073-8CF4-4AF4-A301-95930ECE02EF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293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E7AAA72-5F42-4230-A91B-9F09B5ABB08D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2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1756CD4-36A5-4A97-9419-A087F5B53305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51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55 h 1000"/>
                <a:gd name="T2" fmla="*/ 0 w 1000"/>
                <a:gd name="T3" fmla="*/ 5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9 h 1000"/>
                <a:gd name="T6" fmla="*/ 0 w 1000"/>
                <a:gd name="T7" fmla="*/ 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84AC8-87AF-4DB1-8F21-6B6D36FBE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382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3805-AE94-49B1-9814-03FBF66362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9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8AE1-B584-427A-9BB8-71612554D1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A3223-E284-4F53-B078-E58E60B3B6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7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0280A-C992-4B2F-AD4B-FB8A2ED253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6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CA01-F650-414D-9ADB-681DE9E891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60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4E73A-18FD-48AA-8353-C717080E86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3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8D7CB-21ED-4484-94C7-2A44BDBE8E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27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9010F-5005-4BA3-8C7E-93AB34EC0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17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8DF8A-EC74-4F82-A0BB-5E9A4B0DC7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4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58B9B-66F1-4C3C-A5A7-B5CD08EB5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4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09CE8E71-981D-4FDD-A8CE-92D6A77E2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10</a:t>
            </a:r>
            <a:br>
              <a:rPr lang="en-US" altLang="zh-TW" dirty="0"/>
            </a:br>
            <a:r>
              <a:rPr lang="en-US" altLang="zh-TW" dirty="0"/>
              <a:t>Signals - Fishing Game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Pao-Ann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  <a:r>
              <a:rPr lang="zh-TW" altLang="en-US" sz="2400" dirty="0"/>
              <a:t>湯凱鈞 </a:t>
            </a:r>
            <a:r>
              <a:rPr lang="en-US" sz="2400" spc="-1" dirty="0">
                <a:solidFill>
                  <a:srgbClr val="292929"/>
                </a:solidFill>
              </a:rPr>
              <a:t>&amp; </a:t>
            </a:r>
            <a:r>
              <a:rPr lang="en-US" altLang="zh-TW" sz="2400" spc="-1" dirty="0">
                <a:solidFill>
                  <a:srgbClr val="292929"/>
                </a:solidFill>
              </a:rPr>
              <a:t>Adarsh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900113" y="-34925"/>
            <a:ext cx="7158037" cy="1412875"/>
          </a:xfrm>
        </p:spPr>
        <p:txBody>
          <a:bodyPr/>
          <a:lstStyle/>
          <a:p>
            <a:r>
              <a:rPr lang="en-US" altLang="zh-TW"/>
              <a:t>rand &amp; srand</a:t>
            </a:r>
            <a:endParaRPr lang="zh-TW" altLang="en-US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/>
              <a:t>void</a:t>
            </a:r>
            <a:r>
              <a:rPr lang="en-US" altLang="zh-TW" sz="2800"/>
              <a:t> srand(</a:t>
            </a:r>
            <a:r>
              <a:rPr lang="en-US" altLang="zh-TW" sz="2800" b="1"/>
              <a:t>unsigned int </a:t>
            </a:r>
            <a:r>
              <a:rPr lang="en-US" altLang="zh-TW" sz="2800"/>
              <a:t>seed)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/>
              <a:t>Seed the random number generator used by the function </a:t>
            </a:r>
            <a:r>
              <a:rPr lang="en-US" altLang="zh-TW" sz="2800" b="1"/>
              <a:t>rand</a:t>
            </a:r>
            <a:r>
              <a:rPr lang="en-US" altLang="zh-TW" sz="2800"/>
              <a:t>.</a:t>
            </a:r>
            <a:endParaRPr lang="en-US" altLang="zh-TW" sz="2800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b="1"/>
              <a:t>Ex : </a:t>
            </a:r>
            <a:r>
              <a:rPr lang="en-US" altLang="zh-TW" sz="2800"/>
              <a:t>srand(time(NULL));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b="1"/>
          </a:p>
          <a:p>
            <a:r>
              <a:rPr lang="en-US" altLang="zh-TW" sz="2800" b="1"/>
              <a:t>int </a:t>
            </a:r>
            <a:r>
              <a:rPr lang="en-US" altLang="zh-TW" sz="2800"/>
              <a:t>rand</a:t>
            </a:r>
            <a:r>
              <a:rPr lang="en-US" altLang="zh-TW" sz="2800" b="1"/>
              <a:t>(void)</a:t>
            </a:r>
            <a:endParaRPr lang="en-US" altLang="zh-TW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/>
              <a:t>Return a pseudo-random number in the range of 0 to </a:t>
            </a:r>
            <a:r>
              <a:rPr lang="en-US" altLang="zh-TW" sz="2800" i="1"/>
              <a:t>RAND_MAX.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b="1"/>
              <a:t>Ex : </a:t>
            </a:r>
            <a:r>
              <a:rPr lang="en-US" altLang="zh-TW" sz="2800"/>
              <a:t>rand()%5;  (return 0~4)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884238" y="-30163"/>
            <a:ext cx="7158037" cy="1412876"/>
          </a:xfrm>
        </p:spPr>
        <p:txBody>
          <a:bodyPr/>
          <a:lstStyle/>
          <a:p>
            <a:r>
              <a:rPr lang="en-US" altLang="zh-TW"/>
              <a:t>Situation 1 – No fish biting </a:t>
            </a:r>
            <a:endParaRPr lang="zh-TW" altLang="en-US"/>
          </a:p>
        </p:txBody>
      </p:sp>
      <p:pic>
        <p:nvPicPr>
          <p:cNvPr id="18435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3213100"/>
            <a:ext cx="28702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圓角矩形 32"/>
          <p:cNvSpPr/>
          <p:nvPr/>
        </p:nvSpPr>
        <p:spPr>
          <a:xfrm>
            <a:off x="3492500" y="1557338"/>
            <a:ext cx="107950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3492500" y="2409825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Put</a:t>
            </a:r>
            <a:endParaRPr lang="zh-TW" altLang="en-US" dirty="0"/>
          </a:p>
        </p:txBody>
      </p:sp>
      <p:sp>
        <p:nvSpPr>
          <p:cNvPr id="37" name="菱形 36"/>
          <p:cNvSpPr/>
          <p:nvPr/>
        </p:nvSpPr>
        <p:spPr>
          <a:xfrm>
            <a:off x="3055938" y="4981575"/>
            <a:ext cx="1958975" cy="863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Fish is eating?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7" idx="1"/>
            <a:endCxn id="40" idx="3"/>
          </p:cNvCxnSpPr>
          <p:nvPr/>
        </p:nvCxnSpPr>
        <p:spPr>
          <a:xfrm flipH="1">
            <a:off x="2411413" y="5413375"/>
            <a:ext cx="64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文字方塊 48"/>
          <p:cNvSpPr txBox="1">
            <a:spLocks noChangeArrowheads="1"/>
          </p:cNvSpPr>
          <p:nvPr/>
        </p:nvSpPr>
        <p:spPr bwMode="auto">
          <a:xfrm>
            <a:off x="2447925" y="5072063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40" name="菱形 39"/>
          <p:cNvSpPr/>
          <p:nvPr/>
        </p:nvSpPr>
        <p:spPr>
          <a:xfrm>
            <a:off x="171450" y="4972050"/>
            <a:ext cx="2239963" cy="882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Pull in time limit?</a:t>
            </a:r>
            <a:endParaRPr lang="zh-TW" altLang="en-US" sz="1600" dirty="0"/>
          </a:p>
        </p:txBody>
      </p:sp>
      <p:sp>
        <p:nvSpPr>
          <p:cNvPr id="41" name="圓角矩形 40"/>
          <p:cNvSpPr/>
          <p:nvPr/>
        </p:nvSpPr>
        <p:spPr>
          <a:xfrm>
            <a:off x="3492500" y="3268663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Waiting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3492500" y="412273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Pull</a:t>
            </a:r>
            <a:endParaRPr lang="zh-TW" altLang="en-US" dirty="0"/>
          </a:p>
        </p:txBody>
      </p:sp>
      <p:cxnSp>
        <p:nvCxnSpPr>
          <p:cNvPr id="46" name="肘形接點 45"/>
          <p:cNvCxnSpPr>
            <a:stCxn id="40" idx="0"/>
            <a:endCxn id="33" idx="1"/>
          </p:cNvCxnSpPr>
          <p:nvPr/>
        </p:nvCxnSpPr>
        <p:spPr>
          <a:xfrm rot="5400000" flipH="1" flipV="1">
            <a:off x="802481" y="2282032"/>
            <a:ext cx="3178175" cy="220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文字方塊 99"/>
          <p:cNvSpPr txBox="1">
            <a:spLocks noChangeArrowheads="1"/>
          </p:cNvSpPr>
          <p:nvPr/>
        </p:nvSpPr>
        <p:spPr bwMode="auto">
          <a:xfrm>
            <a:off x="5226050" y="50482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18446" name="文字方塊 100"/>
          <p:cNvSpPr txBox="1">
            <a:spLocks noChangeArrowheads="1"/>
          </p:cNvSpPr>
          <p:nvPr/>
        </p:nvSpPr>
        <p:spPr bwMode="auto">
          <a:xfrm>
            <a:off x="1327150" y="4608513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752475" y="626268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Get fish</a:t>
            </a:r>
            <a:endParaRPr lang="zh-TW" altLang="en-US" dirty="0"/>
          </a:p>
        </p:txBody>
      </p:sp>
      <p:cxnSp>
        <p:nvCxnSpPr>
          <p:cNvPr id="51" name="肘形接點 50"/>
          <p:cNvCxnSpPr>
            <a:stCxn id="50" idx="3"/>
            <a:endCxn id="33" idx="3"/>
          </p:cNvCxnSpPr>
          <p:nvPr/>
        </p:nvCxnSpPr>
        <p:spPr>
          <a:xfrm flipV="1">
            <a:off x="1831975" y="1793875"/>
            <a:ext cx="2740025" cy="4708525"/>
          </a:xfrm>
          <a:prstGeom prst="bentConnector3">
            <a:avLst>
              <a:gd name="adj1" fmla="val 1498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0" idx="2"/>
            <a:endCxn id="50" idx="0"/>
          </p:cNvCxnSpPr>
          <p:nvPr/>
        </p:nvCxnSpPr>
        <p:spPr>
          <a:xfrm flipH="1">
            <a:off x="1292225" y="5854700"/>
            <a:ext cx="0" cy="407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0" name="文字方塊 140"/>
          <p:cNvSpPr txBox="1">
            <a:spLocks noChangeArrowheads="1"/>
          </p:cNvSpPr>
          <p:nvPr/>
        </p:nvSpPr>
        <p:spPr bwMode="auto">
          <a:xfrm>
            <a:off x="4032250" y="2897188"/>
            <a:ext cx="193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After 1~2 second</a:t>
            </a:r>
            <a:endParaRPr lang="zh-TW" altLang="en-US" dirty="0"/>
          </a:p>
        </p:txBody>
      </p:sp>
      <p:sp>
        <p:nvSpPr>
          <p:cNvPr id="18451" name="文字方塊 142"/>
          <p:cNvSpPr txBox="1">
            <a:spLocks noChangeArrowheads="1"/>
          </p:cNvSpPr>
          <p:nvPr/>
        </p:nvSpPr>
        <p:spPr bwMode="auto">
          <a:xfrm>
            <a:off x="4032250" y="2041525"/>
            <a:ext cx="162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18452" name="文字方塊 143"/>
          <p:cNvSpPr txBox="1">
            <a:spLocks noChangeArrowheads="1"/>
          </p:cNvSpPr>
          <p:nvPr/>
        </p:nvSpPr>
        <p:spPr bwMode="auto">
          <a:xfrm>
            <a:off x="4032250" y="3748088"/>
            <a:ext cx="162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18453" name="文字方塊 48"/>
          <p:cNvSpPr txBox="1">
            <a:spLocks noChangeArrowheads="1"/>
          </p:cNvSpPr>
          <p:nvPr/>
        </p:nvSpPr>
        <p:spPr bwMode="auto">
          <a:xfrm>
            <a:off x="1304925" y="5875338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cxnSp>
        <p:nvCxnSpPr>
          <p:cNvPr id="35" name="直線單箭頭接點 34"/>
          <p:cNvCxnSpPr>
            <a:stCxn id="33" idx="2"/>
            <a:endCxn id="34" idx="0"/>
          </p:cNvCxnSpPr>
          <p:nvPr/>
        </p:nvCxnSpPr>
        <p:spPr>
          <a:xfrm>
            <a:off x="4032250" y="2030413"/>
            <a:ext cx="0" cy="37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2"/>
            <a:endCxn id="41" idx="0"/>
          </p:cNvCxnSpPr>
          <p:nvPr/>
        </p:nvCxnSpPr>
        <p:spPr>
          <a:xfrm>
            <a:off x="4032250" y="2889250"/>
            <a:ext cx="0" cy="379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1" idx="2"/>
            <a:endCxn id="43" idx="0"/>
          </p:cNvCxnSpPr>
          <p:nvPr/>
        </p:nvCxnSpPr>
        <p:spPr>
          <a:xfrm>
            <a:off x="4032250" y="3748088"/>
            <a:ext cx="0" cy="374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43" idx="2"/>
            <a:endCxn id="37" idx="0"/>
          </p:cNvCxnSpPr>
          <p:nvPr/>
        </p:nvCxnSpPr>
        <p:spPr>
          <a:xfrm>
            <a:off x="4032250" y="4602163"/>
            <a:ext cx="3175" cy="37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37" idx="3"/>
            <a:endCxn id="33" idx="3"/>
          </p:cNvCxnSpPr>
          <p:nvPr/>
        </p:nvCxnSpPr>
        <p:spPr>
          <a:xfrm flipH="1" flipV="1">
            <a:off x="4572000" y="1793875"/>
            <a:ext cx="442913" cy="3619500"/>
          </a:xfrm>
          <a:prstGeom prst="bentConnector3">
            <a:avLst>
              <a:gd name="adj1" fmla="val -2076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884238" y="-30163"/>
            <a:ext cx="7158037" cy="1412876"/>
          </a:xfrm>
        </p:spPr>
        <p:txBody>
          <a:bodyPr/>
          <a:lstStyle/>
          <a:p>
            <a:r>
              <a:rPr lang="en-US" altLang="zh-TW"/>
              <a:t>Situation 2 – Catch fish</a:t>
            </a:r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492500" y="1557338"/>
            <a:ext cx="107950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3492500" y="2409825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Put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33" idx="2"/>
            <a:endCxn id="34" idx="0"/>
          </p:cNvCxnSpPr>
          <p:nvPr/>
        </p:nvCxnSpPr>
        <p:spPr>
          <a:xfrm>
            <a:off x="4032250" y="2030413"/>
            <a:ext cx="0" cy="37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2"/>
            <a:endCxn id="41" idx="0"/>
          </p:cNvCxnSpPr>
          <p:nvPr/>
        </p:nvCxnSpPr>
        <p:spPr>
          <a:xfrm>
            <a:off x="4032250" y="2889250"/>
            <a:ext cx="0" cy="379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3055938" y="4981575"/>
            <a:ext cx="1958975" cy="863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Fish is eating?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7" idx="1"/>
            <a:endCxn id="40" idx="3"/>
          </p:cNvCxnSpPr>
          <p:nvPr/>
        </p:nvCxnSpPr>
        <p:spPr>
          <a:xfrm flipH="1">
            <a:off x="2411413" y="5413375"/>
            <a:ext cx="644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文字方塊 48"/>
          <p:cNvSpPr txBox="1">
            <a:spLocks noChangeArrowheads="1"/>
          </p:cNvSpPr>
          <p:nvPr/>
        </p:nvSpPr>
        <p:spPr bwMode="auto">
          <a:xfrm>
            <a:off x="2447925" y="5072063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40" name="菱形 39"/>
          <p:cNvSpPr/>
          <p:nvPr/>
        </p:nvSpPr>
        <p:spPr>
          <a:xfrm>
            <a:off x="171450" y="4972050"/>
            <a:ext cx="2239963" cy="882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Pull in time limit?</a:t>
            </a:r>
            <a:endParaRPr lang="zh-TW" altLang="en-US" sz="1600" dirty="0"/>
          </a:p>
        </p:txBody>
      </p:sp>
      <p:sp>
        <p:nvSpPr>
          <p:cNvPr id="41" name="圓角矩形 40"/>
          <p:cNvSpPr/>
          <p:nvPr/>
        </p:nvSpPr>
        <p:spPr>
          <a:xfrm>
            <a:off x="3492500" y="3268663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Waiting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41" idx="2"/>
            <a:endCxn id="43" idx="0"/>
          </p:cNvCxnSpPr>
          <p:nvPr/>
        </p:nvCxnSpPr>
        <p:spPr>
          <a:xfrm>
            <a:off x="4032250" y="3748088"/>
            <a:ext cx="0" cy="374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3492500" y="412273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Pull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3" idx="2"/>
            <a:endCxn id="37" idx="0"/>
          </p:cNvCxnSpPr>
          <p:nvPr/>
        </p:nvCxnSpPr>
        <p:spPr>
          <a:xfrm>
            <a:off x="4032250" y="4602163"/>
            <a:ext cx="3175" cy="37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40" idx="0"/>
            <a:endCxn id="33" idx="1"/>
          </p:cNvCxnSpPr>
          <p:nvPr/>
        </p:nvCxnSpPr>
        <p:spPr>
          <a:xfrm rot="5400000" flipH="1" flipV="1">
            <a:off x="802481" y="2282032"/>
            <a:ext cx="3178175" cy="220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37" idx="3"/>
            <a:endCxn id="33" idx="3"/>
          </p:cNvCxnSpPr>
          <p:nvPr/>
        </p:nvCxnSpPr>
        <p:spPr>
          <a:xfrm flipH="1" flipV="1">
            <a:off x="4572000" y="1793875"/>
            <a:ext cx="442913" cy="3619500"/>
          </a:xfrm>
          <a:prstGeom prst="bentConnector3">
            <a:avLst>
              <a:gd name="adj1" fmla="val -2076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文字方塊 99"/>
          <p:cNvSpPr txBox="1">
            <a:spLocks noChangeArrowheads="1"/>
          </p:cNvSpPr>
          <p:nvPr/>
        </p:nvSpPr>
        <p:spPr bwMode="auto">
          <a:xfrm>
            <a:off x="5226050" y="50482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19474" name="文字方塊 100"/>
          <p:cNvSpPr txBox="1">
            <a:spLocks noChangeArrowheads="1"/>
          </p:cNvSpPr>
          <p:nvPr/>
        </p:nvSpPr>
        <p:spPr bwMode="auto">
          <a:xfrm>
            <a:off x="1327150" y="4608513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752475" y="626268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Get fish</a:t>
            </a:r>
            <a:endParaRPr lang="zh-TW" altLang="en-US" dirty="0"/>
          </a:p>
        </p:txBody>
      </p:sp>
      <p:cxnSp>
        <p:nvCxnSpPr>
          <p:cNvPr id="51" name="肘形接點 50"/>
          <p:cNvCxnSpPr>
            <a:stCxn id="50" idx="3"/>
            <a:endCxn id="33" idx="3"/>
          </p:cNvCxnSpPr>
          <p:nvPr/>
        </p:nvCxnSpPr>
        <p:spPr>
          <a:xfrm flipV="1">
            <a:off x="1831975" y="1793875"/>
            <a:ext cx="2740025" cy="4708525"/>
          </a:xfrm>
          <a:prstGeom prst="bentConnector3">
            <a:avLst>
              <a:gd name="adj1" fmla="val 1498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0" idx="2"/>
            <a:endCxn id="50" idx="0"/>
          </p:cNvCxnSpPr>
          <p:nvPr/>
        </p:nvCxnSpPr>
        <p:spPr>
          <a:xfrm flipH="1">
            <a:off x="1292225" y="5854700"/>
            <a:ext cx="0" cy="407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8" name="文字方塊 140"/>
          <p:cNvSpPr txBox="1">
            <a:spLocks noChangeArrowheads="1"/>
          </p:cNvSpPr>
          <p:nvPr/>
        </p:nvSpPr>
        <p:spPr bwMode="auto">
          <a:xfrm>
            <a:off x="4032250" y="2897188"/>
            <a:ext cx="193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After 1~2 second</a:t>
            </a:r>
            <a:endParaRPr lang="zh-TW" altLang="en-US"/>
          </a:p>
        </p:txBody>
      </p:sp>
      <p:sp>
        <p:nvSpPr>
          <p:cNvPr id="19479" name="文字方塊 142"/>
          <p:cNvSpPr txBox="1">
            <a:spLocks noChangeArrowheads="1"/>
          </p:cNvSpPr>
          <p:nvPr/>
        </p:nvSpPr>
        <p:spPr bwMode="auto">
          <a:xfrm>
            <a:off x="4032250" y="2041525"/>
            <a:ext cx="162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19480" name="文字方塊 143"/>
          <p:cNvSpPr txBox="1">
            <a:spLocks noChangeArrowheads="1"/>
          </p:cNvSpPr>
          <p:nvPr/>
        </p:nvSpPr>
        <p:spPr bwMode="auto">
          <a:xfrm>
            <a:off x="4032250" y="3749675"/>
            <a:ext cx="162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19481" name="文字方塊 48"/>
          <p:cNvSpPr txBox="1">
            <a:spLocks noChangeArrowheads="1"/>
          </p:cNvSpPr>
          <p:nvPr/>
        </p:nvSpPr>
        <p:spPr bwMode="auto">
          <a:xfrm>
            <a:off x="1304925" y="5875338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pic>
        <p:nvPicPr>
          <p:cNvPr id="1948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2970213"/>
            <a:ext cx="2973388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884238" y="-30163"/>
            <a:ext cx="7158037" cy="1412876"/>
          </a:xfrm>
        </p:spPr>
        <p:txBody>
          <a:bodyPr/>
          <a:lstStyle/>
          <a:p>
            <a:r>
              <a:rPr lang="en-US" altLang="zh-TW"/>
              <a:t>Situation 3 – Fish escape</a:t>
            </a:r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492500" y="1557338"/>
            <a:ext cx="107950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3492500" y="2409825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Put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33" idx="2"/>
            <a:endCxn id="34" idx="0"/>
          </p:cNvCxnSpPr>
          <p:nvPr/>
        </p:nvCxnSpPr>
        <p:spPr>
          <a:xfrm>
            <a:off x="4032250" y="2030413"/>
            <a:ext cx="0" cy="37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2"/>
            <a:endCxn id="41" idx="0"/>
          </p:cNvCxnSpPr>
          <p:nvPr/>
        </p:nvCxnSpPr>
        <p:spPr>
          <a:xfrm>
            <a:off x="4032250" y="2889250"/>
            <a:ext cx="0" cy="379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3055938" y="4981575"/>
            <a:ext cx="1958975" cy="863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Fish is eating?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7" idx="1"/>
            <a:endCxn id="40" idx="3"/>
          </p:cNvCxnSpPr>
          <p:nvPr/>
        </p:nvCxnSpPr>
        <p:spPr>
          <a:xfrm flipH="1">
            <a:off x="2411413" y="5413375"/>
            <a:ext cx="644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9" name="文字方塊 48"/>
          <p:cNvSpPr txBox="1">
            <a:spLocks noChangeArrowheads="1"/>
          </p:cNvSpPr>
          <p:nvPr/>
        </p:nvSpPr>
        <p:spPr bwMode="auto">
          <a:xfrm>
            <a:off x="2447925" y="5072063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40" name="菱形 39"/>
          <p:cNvSpPr/>
          <p:nvPr/>
        </p:nvSpPr>
        <p:spPr>
          <a:xfrm>
            <a:off x="171450" y="4972050"/>
            <a:ext cx="2239963" cy="882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Pull in time limit?</a:t>
            </a:r>
            <a:endParaRPr lang="zh-TW" altLang="en-US" sz="1600" dirty="0"/>
          </a:p>
        </p:txBody>
      </p:sp>
      <p:sp>
        <p:nvSpPr>
          <p:cNvPr id="41" name="圓角矩形 40"/>
          <p:cNvSpPr/>
          <p:nvPr/>
        </p:nvSpPr>
        <p:spPr>
          <a:xfrm>
            <a:off x="3492500" y="3268663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Waiting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41" idx="2"/>
            <a:endCxn id="43" idx="0"/>
          </p:cNvCxnSpPr>
          <p:nvPr/>
        </p:nvCxnSpPr>
        <p:spPr>
          <a:xfrm>
            <a:off x="4032250" y="3748088"/>
            <a:ext cx="0" cy="374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3492500" y="412273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Pull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3" idx="2"/>
            <a:endCxn id="37" idx="0"/>
          </p:cNvCxnSpPr>
          <p:nvPr/>
        </p:nvCxnSpPr>
        <p:spPr>
          <a:xfrm>
            <a:off x="4032250" y="4602163"/>
            <a:ext cx="3175" cy="37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40" idx="0"/>
            <a:endCxn id="33" idx="1"/>
          </p:cNvCxnSpPr>
          <p:nvPr/>
        </p:nvCxnSpPr>
        <p:spPr>
          <a:xfrm rot="5400000" flipH="1" flipV="1">
            <a:off x="802481" y="2282032"/>
            <a:ext cx="3178175" cy="220186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37" idx="3"/>
            <a:endCxn id="33" idx="3"/>
          </p:cNvCxnSpPr>
          <p:nvPr/>
        </p:nvCxnSpPr>
        <p:spPr>
          <a:xfrm flipH="1" flipV="1">
            <a:off x="4572000" y="1793875"/>
            <a:ext cx="442913" cy="3619500"/>
          </a:xfrm>
          <a:prstGeom prst="bentConnector3">
            <a:avLst>
              <a:gd name="adj1" fmla="val -2076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文字方塊 99"/>
          <p:cNvSpPr txBox="1">
            <a:spLocks noChangeArrowheads="1"/>
          </p:cNvSpPr>
          <p:nvPr/>
        </p:nvSpPr>
        <p:spPr bwMode="auto">
          <a:xfrm>
            <a:off x="5226050" y="50482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20498" name="文字方塊 100"/>
          <p:cNvSpPr txBox="1">
            <a:spLocks noChangeArrowheads="1"/>
          </p:cNvSpPr>
          <p:nvPr/>
        </p:nvSpPr>
        <p:spPr bwMode="auto">
          <a:xfrm>
            <a:off x="1327150" y="4608513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752475" y="626268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Get fish</a:t>
            </a:r>
            <a:endParaRPr lang="zh-TW" altLang="en-US" dirty="0"/>
          </a:p>
        </p:txBody>
      </p:sp>
      <p:cxnSp>
        <p:nvCxnSpPr>
          <p:cNvPr id="51" name="肘形接點 50"/>
          <p:cNvCxnSpPr>
            <a:stCxn id="50" idx="3"/>
            <a:endCxn id="33" idx="3"/>
          </p:cNvCxnSpPr>
          <p:nvPr/>
        </p:nvCxnSpPr>
        <p:spPr>
          <a:xfrm flipV="1">
            <a:off x="1831975" y="1793875"/>
            <a:ext cx="2740025" cy="4708525"/>
          </a:xfrm>
          <a:prstGeom prst="bentConnector3">
            <a:avLst>
              <a:gd name="adj1" fmla="val 1498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0" idx="2"/>
            <a:endCxn id="50" idx="0"/>
          </p:cNvCxnSpPr>
          <p:nvPr/>
        </p:nvCxnSpPr>
        <p:spPr>
          <a:xfrm flipH="1">
            <a:off x="1292225" y="5854700"/>
            <a:ext cx="0" cy="407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2" name="文字方塊 140"/>
          <p:cNvSpPr txBox="1">
            <a:spLocks noChangeArrowheads="1"/>
          </p:cNvSpPr>
          <p:nvPr/>
        </p:nvSpPr>
        <p:spPr bwMode="auto">
          <a:xfrm>
            <a:off x="4032250" y="2897188"/>
            <a:ext cx="193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After 1~2 second</a:t>
            </a:r>
            <a:endParaRPr lang="zh-TW" altLang="en-US"/>
          </a:p>
        </p:txBody>
      </p:sp>
      <p:sp>
        <p:nvSpPr>
          <p:cNvPr id="20503" name="文字方塊 142"/>
          <p:cNvSpPr txBox="1">
            <a:spLocks noChangeArrowheads="1"/>
          </p:cNvSpPr>
          <p:nvPr/>
        </p:nvSpPr>
        <p:spPr bwMode="auto">
          <a:xfrm>
            <a:off x="4032250" y="2041525"/>
            <a:ext cx="162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20504" name="文字方塊 143"/>
          <p:cNvSpPr txBox="1">
            <a:spLocks noChangeArrowheads="1"/>
          </p:cNvSpPr>
          <p:nvPr/>
        </p:nvSpPr>
        <p:spPr bwMode="auto">
          <a:xfrm>
            <a:off x="4035425" y="3749675"/>
            <a:ext cx="162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20505" name="文字方塊 48"/>
          <p:cNvSpPr txBox="1">
            <a:spLocks noChangeArrowheads="1"/>
          </p:cNvSpPr>
          <p:nvPr/>
        </p:nvSpPr>
        <p:spPr bwMode="auto">
          <a:xfrm>
            <a:off x="1304925" y="5875338"/>
            <a:ext cx="56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pic>
        <p:nvPicPr>
          <p:cNvPr id="2050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989263"/>
            <a:ext cx="29051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Show the totally number of caught fishes in the game before exiting. </a:t>
            </a:r>
            <a:endParaRPr lang="zh-TW" altLang="en-US"/>
          </a:p>
        </p:txBody>
      </p:sp>
      <p:sp>
        <p:nvSpPr>
          <p:cNvPr id="21507" name="標題 1"/>
          <p:cNvSpPr>
            <a:spLocks noGrp="1"/>
          </p:cNvSpPr>
          <p:nvPr>
            <p:ph type="title"/>
          </p:nvPr>
        </p:nvSpPr>
        <p:spPr>
          <a:xfrm>
            <a:off x="884238" y="-30163"/>
            <a:ext cx="7158037" cy="1412876"/>
          </a:xfrm>
        </p:spPr>
        <p:txBody>
          <a:bodyPr/>
          <a:lstStyle/>
          <a:p>
            <a:r>
              <a:rPr lang="en-US" altLang="zh-TW"/>
              <a:t>Game Exit</a:t>
            </a:r>
            <a:endParaRPr lang="zh-TW" altLang="en-US"/>
          </a:p>
        </p:txBody>
      </p:sp>
      <p:pic>
        <p:nvPicPr>
          <p:cNvPr id="2150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390900"/>
            <a:ext cx="3011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900113" y="-26988"/>
            <a:ext cx="7158037" cy="1412876"/>
          </a:xfrm>
        </p:spPr>
        <p:txBody>
          <a:bodyPr/>
          <a:lstStyle/>
          <a:p>
            <a:r>
              <a:rPr lang="en-US" altLang="zh-TW"/>
              <a:t>Result of Requirements </a:t>
            </a:r>
            <a:endParaRPr lang="zh-TW" altLang="en-US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Finish the above situation 1~3 and game exit.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Turn 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 System</a:t>
            </a:r>
          </a:p>
          <a:p>
            <a:pPr lvl="1" eaLnBrk="1" hangingPunct="1"/>
            <a:r>
              <a:rPr lang="en-US" altLang="zh-TW" sz="2400" dirty="0"/>
              <a:t>ecourse2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 10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code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2023/06/19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 indent="-439420"/>
            <a:r>
              <a:rPr lang="ja-JP" altLang="en-US" sz="2400" dirty="0"/>
              <a:t>湯凱鈞：</a:t>
            </a:r>
            <a:r>
              <a:rPr lang="en-US" altLang="ja-JP" sz="2400" dirty="0"/>
              <a:t>4685231</a:t>
            </a:r>
            <a:r>
              <a:rPr lang="en-US" altLang="zh-TW" sz="2400" dirty="0"/>
              <a:t>GF@gmail.com</a:t>
            </a:r>
          </a:p>
          <a:p>
            <a:pPr lvl="1" indent="-439420"/>
            <a:r>
              <a:rPr lang="en-US" altLang="zh-TW" sz="2400" dirty="0"/>
              <a:t>Adarsh: vtu10666@veltechuniv.edu.in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Fishing Game &amp; Signal Handling</a:t>
            </a:r>
          </a:p>
          <a:p>
            <a:pPr eaLnBrk="1" hangingPunct="1"/>
            <a:r>
              <a:rPr lang="en-US" altLang="zh-TW"/>
              <a:t>Requirements</a:t>
            </a:r>
          </a:p>
          <a:p>
            <a:pPr eaLnBrk="1" hangingPunct="1"/>
            <a:r>
              <a:rPr lang="en-US" altLang="zh-TW"/>
              <a:t>Turn In</a:t>
            </a:r>
          </a:p>
          <a:p>
            <a:pPr eaLnBrk="1" hangingPunct="1"/>
            <a:r>
              <a:rPr lang="en-US" altLang="zh-TW"/>
              <a:t>Download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Fishing Game &amp; Signal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Fishing Game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/>
              <a:t>Player(user) can use </a:t>
            </a:r>
            <a:r>
              <a:rPr lang="en-US" altLang="zh-TW" sz="2800" dirty="0">
                <a:solidFill>
                  <a:srgbClr val="0070C0"/>
                </a:solidFill>
              </a:rPr>
              <a:t>Ctrl + C </a:t>
            </a:r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FF0000"/>
                </a:solidFill>
              </a:rPr>
              <a:t>put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FF0000"/>
                </a:solidFill>
              </a:rPr>
              <a:t>pull</a:t>
            </a:r>
            <a:r>
              <a:rPr lang="en-US" altLang="zh-TW" sz="2800" dirty="0"/>
              <a:t> the fishing rod and </a:t>
            </a:r>
            <a:r>
              <a:rPr lang="en-US" altLang="zh-TW" sz="2800" dirty="0">
                <a:solidFill>
                  <a:srgbClr val="0070C0"/>
                </a:solidFill>
              </a:rPr>
              <a:t>Ctrl + Z </a:t>
            </a:r>
            <a:r>
              <a:rPr lang="en-US" altLang="zh-TW" sz="2800" dirty="0"/>
              <a:t>to exit the game.</a:t>
            </a:r>
          </a:p>
          <a:p>
            <a:pPr>
              <a:defRPr/>
            </a:pPr>
            <a:endParaRPr lang="en-US" altLang="zh-TW" sz="2800" dirty="0"/>
          </a:p>
          <a:p>
            <a:pPr>
              <a:defRPr/>
            </a:pPr>
            <a:r>
              <a:rPr lang="en-US" altLang="zh-TW" sz="2800" dirty="0"/>
              <a:t>After the player </a:t>
            </a:r>
            <a:r>
              <a:rPr lang="en-US" altLang="zh-TW" sz="2800" dirty="0">
                <a:solidFill>
                  <a:srgbClr val="FF0000"/>
                </a:solidFill>
              </a:rPr>
              <a:t>puts</a:t>
            </a:r>
            <a:r>
              <a:rPr lang="en-US" altLang="zh-TW" sz="2800" dirty="0"/>
              <a:t> fishing rod in water, fish will eat the bait in a </a:t>
            </a:r>
            <a:r>
              <a:rPr lang="en-US" altLang="zh-TW" sz="2800" dirty="0">
                <a:solidFill>
                  <a:srgbClr val="FF0000"/>
                </a:solidFill>
              </a:rPr>
              <a:t>random time</a:t>
            </a:r>
            <a:r>
              <a:rPr lang="en-US" altLang="zh-TW" sz="2800" dirty="0"/>
              <a:t>.</a:t>
            </a:r>
          </a:p>
          <a:p>
            <a:pPr>
              <a:defRPr/>
            </a:pPr>
            <a:endParaRPr lang="en-US" altLang="zh-TW" sz="2800" dirty="0"/>
          </a:p>
          <a:p>
            <a:pPr>
              <a:defRPr/>
            </a:pPr>
            <a:r>
              <a:rPr lang="en-US" altLang="zh-TW" sz="2800" dirty="0"/>
              <a:t>Player must </a:t>
            </a:r>
            <a:r>
              <a:rPr lang="en-US" altLang="zh-TW" sz="2800" dirty="0">
                <a:solidFill>
                  <a:srgbClr val="FF0000"/>
                </a:solidFill>
              </a:rPr>
              <a:t>pull</a:t>
            </a:r>
            <a:r>
              <a:rPr lang="en-US" altLang="zh-TW" sz="2800" dirty="0"/>
              <a:t> fishing rod in a time limit to get the fish, otherwise the fish will escape.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84238" y="-30163"/>
            <a:ext cx="7158037" cy="1412876"/>
          </a:xfrm>
        </p:spPr>
        <p:txBody>
          <a:bodyPr/>
          <a:lstStyle/>
          <a:p>
            <a:r>
              <a:rPr lang="en-US" altLang="zh-TW"/>
              <a:t>Fishing Game Flow</a:t>
            </a:r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4618038" y="1557338"/>
            <a:ext cx="107950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18038" y="2409825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5157788" y="2030413"/>
            <a:ext cx="0" cy="379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2"/>
            <a:endCxn id="65" idx="0"/>
          </p:cNvCxnSpPr>
          <p:nvPr/>
        </p:nvCxnSpPr>
        <p:spPr>
          <a:xfrm>
            <a:off x="5157788" y="2889250"/>
            <a:ext cx="0" cy="37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4181475" y="4981575"/>
            <a:ext cx="1958975" cy="863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Fish is eating?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21" idx="1"/>
            <a:endCxn id="54" idx="3"/>
          </p:cNvCxnSpPr>
          <p:nvPr/>
        </p:nvCxnSpPr>
        <p:spPr>
          <a:xfrm flipH="1">
            <a:off x="3536950" y="5413375"/>
            <a:ext cx="64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文字方塊 48"/>
          <p:cNvSpPr txBox="1">
            <a:spLocks noChangeArrowheads="1"/>
          </p:cNvSpPr>
          <p:nvPr/>
        </p:nvSpPr>
        <p:spPr bwMode="auto">
          <a:xfrm>
            <a:off x="3573463" y="5072063"/>
            <a:ext cx="560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54" name="菱形 53"/>
          <p:cNvSpPr/>
          <p:nvPr/>
        </p:nvSpPr>
        <p:spPr>
          <a:xfrm>
            <a:off x="1296988" y="4972050"/>
            <a:ext cx="2239962" cy="882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dirty="0"/>
              <a:t>Pull in time limit?</a:t>
            </a:r>
            <a:endParaRPr lang="zh-TW" altLang="en-US" sz="1600" dirty="0"/>
          </a:p>
        </p:txBody>
      </p:sp>
      <p:sp>
        <p:nvSpPr>
          <p:cNvPr id="65" name="圓角矩形 64"/>
          <p:cNvSpPr/>
          <p:nvPr/>
        </p:nvSpPr>
        <p:spPr>
          <a:xfrm>
            <a:off x="4618038" y="3268663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Waiting</a:t>
            </a:r>
            <a:endParaRPr lang="zh-TW" altLang="en-US" dirty="0"/>
          </a:p>
        </p:txBody>
      </p:sp>
      <p:cxnSp>
        <p:nvCxnSpPr>
          <p:cNvPr id="68" name="直線單箭頭接點 67"/>
          <p:cNvCxnSpPr>
            <a:stCxn id="65" idx="2"/>
            <a:endCxn id="77" idx="0"/>
          </p:cNvCxnSpPr>
          <p:nvPr/>
        </p:nvCxnSpPr>
        <p:spPr>
          <a:xfrm>
            <a:off x="5157788" y="3748088"/>
            <a:ext cx="0" cy="374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4618038" y="412273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Pull</a:t>
            </a:r>
            <a:endParaRPr lang="zh-TW" altLang="en-US" dirty="0"/>
          </a:p>
        </p:txBody>
      </p:sp>
      <p:cxnSp>
        <p:nvCxnSpPr>
          <p:cNvPr id="85" name="直線單箭頭接點 84"/>
          <p:cNvCxnSpPr>
            <a:stCxn id="77" idx="2"/>
            <a:endCxn id="21" idx="0"/>
          </p:cNvCxnSpPr>
          <p:nvPr/>
        </p:nvCxnSpPr>
        <p:spPr>
          <a:xfrm>
            <a:off x="5157788" y="4602163"/>
            <a:ext cx="3175" cy="379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54" idx="0"/>
            <a:endCxn id="4" idx="1"/>
          </p:cNvCxnSpPr>
          <p:nvPr/>
        </p:nvCxnSpPr>
        <p:spPr>
          <a:xfrm rot="5400000" flipH="1" flipV="1">
            <a:off x="1928019" y="2282031"/>
            <a:ext cx="3178175" cy="22018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94"/>
          <p:cNvCxnSpPr>
            <a:stCxn id="21" idx="3"/>
            <a:endCxn id="4" idx="3"/>
          </p:cNvCxnSpPr>
          <p:nvPr/>
        </p:nvCxnSpPr>
        <p:spPr>
          <a:xfrm flipH="1" flipV="1">
            <a:off x="5697538" y="1793875"/>
            <a:ext cx="442912" cy="3619500"/>
          </a:xfrm>
          <a:prstGeom prst="bentConnector3">
            <a:avLst>
              <a:gd name="adj1" fmla="val -2076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7" name="文字方塊 99"/>
          <p:cNvSpPr txBox="1">
            <a:spLocks noChangeArrowheads="1"/>
          </p:cNvSpPr>
          <p:nvPr/>
        </p:nvSpPr>
        <p:spPr bwMode="auto">
          <a:xfrm>
            <a:off x="6351588" y="50482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10258" name="文字方塊 100"/>
          <p:cNvSpPr txBox="1">
            <a:spLocks noChangeArrowheads="1"/>
          </p:cNvSpPr>
          <p:nvPr/>
        </p:nvSpPr>
        <p:spPr bwMode="auto">
          <a:xfrm>
            <a:off x="2452688" y="4608513"/>
            <a:ext cx="481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102" name="圓角矩形 101"/>
          <p:cNvSpPr/>
          <p:nvPr/>
        </p:nvSpPr>
        <p:spPr>
          <a:xfrm>
            <a:off x="1878013" y="6262688"/>
            <a:ext cx="1079500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Get fish</a:t>
            </a:r>
            <a:endParaRPr lang="zh-TW" altLang="en-US" dirty="0"/>
          </a:p>
        </p:txBody>
      </p:sp>
      <p:cxnSp>
        <p:nvCxnSpPr>
          <p:cNvPr id="103" name="肘形接點 102"/>
          <p:cNvCxnSpPr>
            <a:stCxn id="102" idx="3"/>
            <a:endCxn id="4" idx="3"/>
          </p:cNvCxnSpPr>
          <p:nvPr/>
        </p:nvCxnSpPr>
        <p:spPr>
          <a:xfrm flipV="1">
            <a:off x="2957513" y="1793875"/>
            <a:ext cx="2740025" cy="4708525"/>
          </a:xfrm>
          <a:prstGeom prst="bentConnector3">
            <a:avLst>
              <a:gd name="adj1" fmla="val 1498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4" idx="2"/>
            <a:endCxn id="102" idx="0"/>
          </p:cNvCxnSpPr>
          <p:nvPr/>
        </p:nvCxnSpPr>
        <p:spPr>
          <a:xfrm flipH="1">
            <a:off x="2417763" y="5854700"/>
            <a:ext cx="0" cy="407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2" name="文字方塊 140"/>
          <p:cNvSpPr txBox="1">
            <a:spLocks noChangeArrowheads="1"/>
          </p:cNvSpPr>
          <p:nvPr/>
        </p:nvSpPr>
        <p:spPr bwMode="auto">
          <a:xfrm>
            <a:off x="5157788" y="2897188"/>
            <a:ext cx="1935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After 1~2 second</a:t>
            </a:r>
            <a:endParaRPr lang="zh-TW" altLang="en-US"/>
          </a:p>
        </p:txBody>
      </p:sp>
      <p:sp>
        <p:nvSpPr>
          <p:cNvPr id="10263" name="文字方塊 142"/>
          <p:cNvSpPr txBox="1">
            <a:spLocks noChangeArrowheads="1"/>
          </p:cNvSpPr>
          <p:nvPr/>
        </p:nvSpPr>
        <p:spPr bwMode="auto">
          <a:xfrm>
            <a:off x="5157788" y="2041525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10264" name="文字方塊 143"/>
          <p:cNvSpPr txBox="1">
            <a:spLocks noChangeArrowheads="1"/>
          </p:cNvSpPr>
          <p:nvPr/>
        </p:nvSpPr>
        <p:spPr bwMode="auto">
          <a:xfrm>
            <a:off x="5129213" y="3749675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Press Ctrl + C</a:t>
            </a:r>
            <a:endParaRPr lang="zh-TW" altLang="en-US"/>
          </a:p>
        </p:txBody>
      </p:sp>
      <p:sp>
        <p:nvSpPr>
          <p:cNvPr id="10265" name="文字方塊 48"/>
          <p:cNvSpPr txBox="1">
            <a:spLocks noChangeArrowheads="1"/>
          </p:cNvSpPr>
          <p:nvPr/>
        </p:nvSpPr>
        <p:spPr bwMode="auto">
          <a:xfrm>
            <a:off x="2430463" y="5875338"/>
            <a:ext cx="560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Yes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900113" y="1916113"/>
            <a:ext cx="799306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cs typeface="Courier New" panose="02070309020205020404" pitchFamily="49" charset="0"/>
              </a:rPr>
              <a:t>#include &lt;</a:t>
            </a:r>
            <a:r>
              <a:rPr lang="en-US" altLang="zh-TW" sz="2800" dirty="0" err="1">
                <a:cs typeface="Courier New" panose="02070309020205020404" pitchFamily="49" charset="0"/>
              </a:rPr>
              <a:t>signal.h</a:t>
            </a:r>
            <a:r>
              <a:rPr lang="en-US" altLang="zh-TW" sz="2800" dirty="0"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dirty="0" err="1"/>
              <a:t>sigaction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 </a:t>
            </a:r>
            <a:r>
              <a:rPr lang="en-US" altLang="zh-TW" sz="2400" dirty="0">
                <a:solidFill>
                  <a:srgbClr val="FF0000"/>
                </a:solidFill>
              </a:rPr>
              <a:t>signal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struct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sigaction</a:t>
            </a:r>
            <a:r>
              <a:rPr lang="en-US" altLang="zh-TW" sz="2400" b="1" dirty="0"/>
              <a:t> *</a:t>
            </a:r>
            <a:r>
              <a:rPr lang="en-US" altLang="zh-TW" sz="2400" i="1" dirty="0"/>
              <a:t>act</a:t>
            </a:r>
            <a:r>
              <a:rPr lang="en-US" altLang="zh-TW" sz="2400" b="1" dirty="0"/>
              <a:t>,</a:t>
            </a:r>
            <a:r>
              <a:rPr lang="en-US" altLang="zh-TW" sz="2400" dirty="0"/>
              <a:t> </a:t>
            </a:r>
            <a:r>
              <a:rPr lang="en-US" altLang="zh-TW" sz="2400" b="1" dirty="0" err="1"/>
              <a:t>struct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sigaction</a:t>
            </a:r>
            <a:r>
              <a:rPr lang="en-US" altLang="zh-TW" sz="2400" b="1" dirty="0"/>
              <a:t> *</a:t>
            </a:r>
            <a:r>
              <a:rPr lang="en-US" altLang="zh-TW" sz="2400" i="1" dirty="0" err="1"/>
              <a:t>oldact</a:t>
            </a:r>
            <a:r>
              <a:rPr lang="en-US" altLang="zh-TW" sz="2400" b="1" dirty="0"/>
              <a:t>);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This function sets a function(</a:t>
            </a:r>
            <a:r>
              <a:rPr lang="en-US" altLang="zh-TW" sz="2400" dirty="0">
                <a:cs typeface="Courier New" panose="02070309020205020404" pitchFamily="49" charset="0"/>
              </a:rPr>
              <a:t>handler</a:t>
            </a:r>
            <a:r>
              <a:rPr lang="en-US" altLang="zh-TW" sz="2400" dirty="0"/>
              <a:t>) to handle signal.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TW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TW" sz="1800" kern="0" dirty="0"/>
          </a:p>
        </p:txBody>
      </p:sp>
      <p:sp>
        <p:nvSpPr>
          <p:cNvPr id="11267" name="標題 1"/>
          <p:cNvSpPr>
            <a:spLocks noGrp="1"/>
          </p:cNvSpPr>
          <p:nvPr>
            <p:ph type="title"/>
          </p:nvPr>
        </p:nvSpPr>
        <p:spPr>
          <a:xfrm>
            <a:off x="900113" y="-26988"/>
            <a:ext cx="7158037" cy="1412876"/>
          </a:xfrm>
        </p:spPr>
        <p:txBody>
          <a:bodyPr/>
          <a:lstStyle/>
          <a:p>
            <a:r>
              <a:rPr lang="en-US" altLang="zh-TW"/>
              <a:t>Signal Handling – sigaction 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71550" y="3860800"/>
          <a:ext cx="6935788" cy="190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Signal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Disposition</a:t>
                      </a:r>
                      <a:endParaRPr lang="zh-TW" altLang="en-US" sz="1800" dirty="0"/>
                    </a:p>
                  </a:txBody>
                  <a:tcPr marL="91450" marR="91450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8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SIGINT</a:t>
                      </a:r>
                      <a:endParaRPr lang="zh-TW" altLang="en-US" sz="1800" dirty="0"/>
                    </a:p>
                  </a:txBody>
                  <a:tcPr marL="91450" marR="91450" marT="45709" marB="45709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TW" sz="1800" dirty="0"/>
                        <a:t>Terminal driver generates signal when we type interrupt key (</a:t>
                      </a:r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CTRL-C</a:t>
                      </a:r>
                      <a:r>
                        <a:rPr lang="en-US" altLang="zh-TW" sz="1800" dirty="0"/>
                        <a:t>)</a:t>
                      </a:r>
                    </a:p>
                  </a:txBody>
                  <a:tcPr marL="91450" marR="91450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82">
                <a:tc>
                  <a:txBody>
                    <a:bodyPr/>
                    <a:lstStyle/>
                    <a:p>
                      <a:r>
                        <a:rPr lang="en-US" altLang="zh-TW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SIGTSTP</a:t>
                      </a:r>
                      <a:endParaRPr lang="zh-TW" altLang="en-US" sz="1800" dirty="0"/>
                    </a:p>
                  </a:txBody>
                  <a:tcPr marL="91450" marR="91450" marT="45709" marB="45709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TW" sz="1800" dirty="0"/>
                        <a:t>Terminal driver generates signal when we type suspend key (</a:t>
                      </a:r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CTRL-Z</a:t>
                      </a:r>
                      <a:r>
                        <a:rPr lang="en-US" altLang="zh-TW" sz="1800" dirty="0"/>
                        <a:t>)</a:t>
                      </a:r>
                    </a:p>
                  </a:txBody>
                  <a:tcPr marL="91450" marR="91450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SIGALRM</a:t>
                      </a:r>
                      <a:endParaRPr lang="zh-TW" altLang="en-US" sz="1800" dirty="0"/>
                    </a:p>
                  </a:txBody>
                  <a:tcPr marL="91450" marR="91450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timer set </a:t>
                      </a:r>
                      <a:r>
                        <a:rPr lang="en-US" altLang="zh-TW" sz="1800" dirty="0">
                          <a:solidFill>
                            <a:schemeClr val="tx2"/>
                          </a:solidFill>
                        </a:rPr>
                        <a:t>with alarm() </a:t>
                      </a:r>
                      <a:r>
                        <a:rPr lang="en-US" altLang="zh-TW" sz="1800" dirty="0"/>
                        <a:t>expires</a:t>
                      </a:r>
                    </a:p>
                  </a:txBody>
                  <a:tcPr marL="91450" marR="91450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900113" y="-23813"/>
            <a:ext cx="7158037" cy="1412876"/>
          </a:xfrm>
        </p:spPr>
        <p:txBody>
          <a:bodyPr/>
          <a:lstStyle/>
          <a:p>
            <a:r>
              <a:rPr lang="en-US" altLang="zh-TW"/>
              <a:t>Signal Handling – sigaction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b="1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sigaction</a:t>
            </a:r>
            <a:r>
              <a:rPr lang="en-US" altLang="zh-TW" sz="24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void (*</a:t>
            </a:r>
            <a:r>
              <a:rPr lang="en-US" altLang="zh-TW" sz="2400" dirty="0" err="1">
                <a:solidFill>
                  <a:srgbClr val="00B050"/>
                </a:solidFill>
              </a:rPr>
              <a:t>sa_handler</a:t>
            </a:r>
            <a:r>
              <a:rPr lang="en-US" altLang="zh-TW" sz="2400" dirty="0"/>
              <a:t>)(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void (*</a:t>
            </a:r>
            <a:r>
              <a:rPr lang="en-US" altLang="zh-TW" sz="2400" dirty="0" err="1"/>
              <a:t>sa_sigaction</a:t>
            </a:r>
            <a:r>
              <a:rPr lang="en-US" altLang="zh-TW" sz="2400" dirty="0"/>
              <a:t>)(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siginfo_t</a:t>
            </a:r>
            <a:r>
              <a:rPr lang="en-US" altLang="zh-TW" sz="2400" dirty="0"/>
              <a:t> *, void *);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sigset_t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sa_mask</a:t>
            </a:r>
            <a:r>
              <a:rPr lang="en-US" altLang="zh-TW" sz="24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sa_flags</a:t>
            </a:r>
            <a:r>
              <a:rPr lang="en-US" altLang="zh-TW" sz="24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void (*</a:t>
            </a:r>
            <a:r>
              <a:rPr lang="en-US" altLang="zh-TW" sz="2400" dirty="0" err="1"/>
              <a:t>sa_restorer</a:t>
            </a:r>
            <a:r>
              <a:rPr lang="en-US" altLang="zh-TW" sz="2400" dirty="0"/>
              <a:t>)(void);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b="1" dirty="0">
                <a:cs typeface="Courier New" panose="02070309020205020404" pitchFamily="49" charset="0"/>
              </a:rPr>
              <a:t>Handler :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cs typeface="Courier New" panose="02070309020205020404" pitchFamily="49" charset="0"/>
              </a:rPr>
              <a:t>handler</a:t>
            </a:r>
            <a:r>
              <a:rPr lang="en-US" altLang="zh-TW" sz="2400" dirty="0">
                <a:cs typeface="Courier New" panose="02070309020205020404" pitchFamily="49" charset="0"/>
              </a:rPr>
              <a:t> (</a:t>
            </a:r>
            <a:r>
              <a:rPr lang="en-US" altLang="zh-TW" sz="2400" b="1" dirty="0" err="1"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cs typeface="Courier New" panose="02070309020205020404" pitchFamily="49" charset="0"/>
              </a:rPr>
              <a:t>signum</a:t>
            </a:r>
            <a:r>
              <a:rPr lang="en-US" altLang="zh-TW" sz="2400" dirty="0">
                <a:cs typeface="Courier New" panose="02070309020205020404" pitchFamily="49" charset="0"/>
              </a:rPr>
              <a:t>){…}</a:t>
            </a:r>
            <a:endParaRPr lang="en-US" altLang="zh-TW" sz="1800" dirty="0"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900113" y="-26988"/>
            <a:ext cx="7158037" cy="1412876"/>
          </a:xfrm>
        </p:spPr>
        <p:txBody>
          <a:bodyPr/>
          <a:lstStyle/>
          <a:p>
            <a:r>
              <a:rPr lang="en-US" altLang="zh-TW"/>
              <a:t>Signal Handling – sigaction 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400" b="1"/>
              <a:t>Ex 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400" b="1"/>
              <a:t>struct sigaction </a:t>
            </a:r>
            <a:r>
              <a:rPr lang="en-US" altLang="zh-TW" sz="2400">
                <a:solidFill>
                  <a:srgbClr val="0070C0"/>
                </a:solidFill>
              </a:rPr>
              <a:t>new_action</a:t>
            </a:r>
            <a:r>
              <a:rPr lang="en-US" altLang="zh-TW" sz="240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400"/>
              <a:t>new_action.sa_handler = </a:t>
            </a:r>
            <a:r>
              <a:rPr lang="en-US" altLang="zh-TW" sz="2400">
                <a:solidFill>
                  <a:srgbClr val="00B050"/>
                </a:solidFill>
              </a:rPr>
              <a:t>handler</a:t>
            </a:r>
            <a:r>
              <a:rPr lang="en-US" altLang="zh-TW" sz="240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400"/>
              <a:t>sigemptyset (&amp;new_action.sa_mask);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400"/>
              <a:t>new_action.sa_flags = 0;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sz="24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sz="2400"/>
              <a:t>sigaction (</a:t>
            </a:r>
            <a:r>
              <a:rPr lang="en-US" altLang="zh-TW" sz="2400">
                <a:solidFill>
                  <a:srgbClr val="FF0000"/>
                </a:solidFill>
              </a:rPr>
              <a:t>SIGINT</a:t>
            </a:r>
            <a:r>
              <a:rPr lang="en-US" altLang="zh-TW" sz="2400"/>
              <a:t>, &amp;</a:t>
            </a:r>
            <a:r>
              <a:rPr lang="en-US" altLang="zh-TW" sz="2400">
                <a:solidFill>
                  <a:srgbClr val="0070C0"/>
                </a:solidFill>
              </a:rPr>
              <a:t>new_action</a:t>
            </a:r>
            <a:r>
              <a:rPr lang="en-US" altLang="zh-TW" sz="2400"/>
              <a:t>, NULL);</a:t>
            </a:r>
            <a:endParaRPr lang="zh-TW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900113" y="-34925"/>
            <a:ext cx="7158037" cy="1412875"/>
          </a:xfrm>
        </p:spPr>
        <p:txBody>
          <a:bodyPr/>
          <a:lstStyle/>
          <a:p>
            <a:r>
              <a:rPr lang="en-US" altLang="zh-TW"/>
              <a:t>alarm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unsigned </a:t>
            </a:r>
            <a:r>
              <a:rPr lang="en-US" altLang="zh-TW" b="1" dirty="0" err="1"/>
              <a:t>int</a:t>
            </a:r>
            <a:r>
              <a:rPr lang="en-US" altLang="zh-TW" dirty="0"/>
              <a:t> alarm (</a:t>
            </a:r>
            <a:r>
              <a:rPr lang="en-US" altLang="zh-TW" b="1" dirty="0"/>
              <a:t>unsigned</a:t>
            </a:r>
            <a:r>
              <a:rPr lang="en-US" altLang="zh-TW" dirty="0"/>
              <a:t> </a:t>
            </a:r>
            <a:r>
              <a:rPr lang="en-US" altLang="zh-TW" b="1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sec</a:t>
            </a:r>
            <a:r>
              <a:rPr lang="en-US" altLang="zh-TW" dirty="0"/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Set the real-time timer to expire in </a:t>
            </a:r>
            <a:r>
              <a:rPr lang="en-US" altLang="zh-TW" dirty="0">
                <a:solidFill>
                  <a:srgbClr val="00B050"/>
                </a:solidFill>
              </a:rPr>
              <a:t>sec</a:t>
            </a:r>
            <a:r>
              <a:rPr lang="en-US" altLang="zh-TW" dirty="0"/>
              <a:t> seconds.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b="1" dirty="0"/>
              <a:t>Ex : </a:t>
            </a:r>
            <a:r>
              <a:rPr lang="en-US" altLang="zh-TW" dirty="0"/>
              <a:t>alarm(1);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7830</TotalTime>
  <Words>617</Words>
  <Application>Microsoft Office PowerPoint</Application>
  <PresentationFormat>On-screen Show (4:3)</PresentationFormat>
  <Paragraphs>155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10 Signals - Fishing Game</vt:lpstr>
      <vt:lpstr>Outline</vt:lpstr>
      <vt:lpstr>Fishing Game &amp; Signal Handling</vt:lpstr>
      <vt:lpstr>Fishing Game </vt:lpstr>
      <vt:lpstr>Fishing Game Flow</vt:lpstr>
      <vt:lpstr>Signal Handling – sigaction </vt:lpstr>
      <vt:lpstr>Signal Handling – sigaction </vt:lpstr>
      <vt:lpstr>Signal Handling – sigaction </vt:lpstr>
      <vt:lpstr>alarm</vt:lpstr>
      <vt:lpstr>rand &amp; srand</vt:lpstr>
      <vt:lpstr>Requirements</vt:lpstr>
      <vt:lpstr>Situation 1 – No fish biting </vt:lpstr>
      <vt:lpstr>Situation 2 – Catch fish</vt:lpstr>
      <vt:lpstr>Situation 3 – Fish escape</vt:lpstr>
      <vt:lpstr>Game Exit</vt:lpstr>
      <vt:lpstr>Result of Requirements 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Adarsh Rouniyar</cp:lastModifiedBy>
  <cp:revision>369</cp:revision>
  <dcterms:created xsi:type="dcterms:W3CDTF">2007-03-12T12:51:48Z</dcterms:created>
  <dcterms:modified xsi:type="dcterms:W3CDTF">2023-05-31T09:42:53Z</dcterms:modified>
</cp:coreProperties>
</file>