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2" r:id="rId4"/>
    <p:sldId id="258" r:id="rId5"/>
    <p:sldId id="275" r:id="rId6"/>
    <p:sldId id="264" r:id="rId7"/>
    <p:sldId id="271" r:id="rId8"/>
    <p:sldId id="272" r:id="rId9"/>
    <p:sldId id="273" r:id="rId10"/>
    <p:sldId id="269" r:id="rId11"/>
    <p:sldId id="263" r:id="rId12"/>
    <p:sldId id="270" r:id="rId13"/>
    <p:sldId id="276" r:id="rId14"/>
    <p:sldId id="27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5"/>
  </p:normalViewPr>
  <p:slideViewPr>
    <p:cSldViewPr snapToGrid="0" snapToObjects="1">
      <p:cViewPr varScale="1">
        <p:scale>
          <a:sx n="76" d="100"/>
          <a:sy n="76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494F6-A360-C444-8E56-1618CE15247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9D015-4584-4B4C-9346-023AC49A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9D015-4584-4B4C-9346-023AC49AC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5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9D015-4584-4B4C-9346-023AC49AC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D411-8EF5-F247-8365-0428662C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7AA43-C7F4-6342-8925-49E76D2A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6DD0-27B1-8349-8893-6D161FC9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D019-5AF0-CF4C-B944-E3E80C08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747F-2F9B-834B-83F2-3BF1EA51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C31C-2D44-314A-A69D-F0288C3E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433AA-C0B2-8746-864B-89F866836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8FF8-4C04-3442-8069-4095DF9E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2DE7-F620-2A4E-9878-4E9DB30F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C565-302D-8C48-93A6-AD3CACB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A8520-C3B2-E542-BF80-A432408C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33E8F-F5BA-BD49-B953-18C804B3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807A-1FBA-6A4B-89A5-3E8AFB66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4186-24D6-C74B-850B-DF26F765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8DE6-305C-D749-9568-61FAB0B7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8876-758A-684D-9997-3FD814E2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F3BD-5000-F949-9CEE-34BA3A05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A7A3-6843-A847-93A9-CF225700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EEF0-3A11-BB45-BF9E-1939500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0B15-0DAD-E34D-AD30-4316E0E5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CD5-0D1D-C84F-B3EA-0006E31C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6D6F4-79D0-DE41-AF57-DE56FF81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559C-622D-3142-B93F-CA98A65E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DC65-2A74-6140-A112-339FE36F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11AA-903D-3D48-BCDB-14C059D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2CDA-1415-834D-A027-06D22DC2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6C04-D5F0-C846-AF66-5BFDB58F9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766C-CE75-5647-B748-5EE726D2E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73FE8-0C86-2A47-BDF7-44628E69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B88D-1890-4C41-835A-3A3D801A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0733-A088-AD43-8857-BB91E5F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08C7-86E6-8043-A316-458176DA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5740-1B45-2846-B91A-2DE68CA4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68BAA-C207-9A4A-90D2-2895AD6C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939B8-0321-0F40-AEEF-B534B4D98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DE56C-8678-AB43-9152-58230FD03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343C6-4B21-9240-85DF-07451DBE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1126A-FA0E-0D4D-8BEC-B57553C8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01DC2-3ECD-FF4D-9BDD-D4DF60D1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0012-8CC6-3B43-9E0D-2B762A0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631DF-7A53-3B4E-8BD0-0D469621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F2050-5F21-A642-BCC8-FD9ED6D1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04B72-C96F-144A-BBBD-E0908D42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92783-A0EB-C341-A8B8-BE74D380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480F2-1E26-FD48-BDBA-C6418267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B4ACE-128D-4D4E-B905-3842717D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4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6EF7-7ED0-464F-94E3-5C6788A1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C2F4-D882-B440-AB25-F606CA6D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0EDF8-E803-4B45-9B37-677A47AEB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0CDE7-E018-354F-AEBF-099868B2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4417-395A-604C-A919-5E85C6A5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5BFC-8044-3A47-873A-C4676831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DD60-36DF-C94F-A401-834B48F1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F6B57-FCAE-F841-8E4A-2D04CD2A7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405BD-D75C-3147-AE46-0E6610216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8E63-64A6-0B4C-918D-D3E21F16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7E8ED-DE5D-8F4C-88D3-8377B653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84CBA-E4F4-824D-B9D0-FE460ADE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0BA65-CFB6-6446-B557-8F5A9BDC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514B1-60CF-0F40-83A1-32C109F7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0EC9-40C5-674A-AEAE-7FD49965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2CA7-C673-5B41-A8DC-C2865D3BF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67D1-B35D-5A48-B329-2467F07B7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F7B7-C028-C047-BA18-889ED21ED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688" y="1122363"/>
            <a:ext cx="8596312" cy="1963737"/>
          </a:xfrm>
        </p:spPr>
        <p:txBody>
          <a:bodyPr>
            <a:normAutofit/>
          </a:bodyPr>
          <a:lstStyle/>
          <a:p>
            <a:r>
              <a:rPr lang="en-US" sz="7000" dirty="0"/>
              <a:t>fit Market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39759-4D53-9849-B731-1B0C5A2E0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dirty="0"/>
              <a:t>December 12</a:t>
            </a:r>
            <a:r>
              <a:rPr lang="en-US" sz="3000" baseline="30000" dirty="0"/>
              <a:t>th</a:t>
            </a:r>
            <a:r>
              <a:rPr lang="en-US" sz="3000" dirty="0"/>
              <a:t>, 2019</a:t>
            </a:r>
          </a:p>
          <a:p>
            <a:endParaRPr lang="en-US" sz="1200" dirty="0"/>
          </a:p>
          <a:p>
            <a:r>
              <a:rPr lang="en-US" sz="3000" i="1" dirty="0"/>
              <a:t>Data Analytics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0D1DA-B5F6-D845-8902-CE5E79A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6" y="178593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50B997-64DE-1A4C-9836-A495DA842300}"/>
              </a:ext>
            </a:extLst>
          </p:cNvPr>
          <p:cNvSpPr/>
          <p:nvPr/>
        </p:nvSpPr>
        <p:spPr>
          <a:xfrm>
            <a:off x="2014536" y="1785937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AAEA-4661-C144-8493-77E72F58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Channels: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621D-0AAF-2041-AF23-1B75EFA3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908"/>
          </a:xfrm>
        </p:spPr>
        <p:txBody>
          <a:bodyPr>
            <a:normAutofit/>
          </a:bodyPr>
          <a:lstStyle/>
          <a:p>
            <a:r>
              <a:rPr lang="en-US" dirty="0"/>
              <a:t>Channel 4 definitely has potential for improvement</a:t>
            </a:r>
          </a:p>
          <a:p>
            <a:pPr lvl="1"/>
            <a:endParaRPr lang="en-US" dirty="0"/>
          </a:p>
          <a:p>
            <a:r>
              <a:rPr lang="en-US" dirty="0"/>
              <a:t>However, by comparison, Channel 6:</a:t>
            </a:r>
          </a:p>
          <a:p>
            <a:pPr lvl="1"/>
            <a:r>
              <a:rPr lang="en-US" dirty="0"/>
              <a:t>has similar subscription count</a:t>
            </a:r>
          </a:p>
          <a:p>
            <a:pPr lvl="1"/>
            <a:r>
              <a:rPr lang="en-US" dirty="0"/>
              <a:t>has better ad-spend return ratio</a:t>
            </a:r>
          </a:p>
          <a:p>
            <a:pPr lvl="1"/>
            <a:r>
              <a:rPr lang="en-US" dirty="0"/>
              <a:t>earns more per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u="sng" dirty="0">
                <a:solidFill>
                  <a:srgbClr val="FF0000"/>
                </a:solidFill>
              </a:rPr>
              <a:t>Recommendation</a:t>
            </a:r>
            <a:r>
              <a:rPr lang="en-US" sz="4000" b="1" dirty="0">
                <a:solidFill>
                  <a:srgbClr val="FF0000"/>
                </a:solidFill>
              </a:rPr>
              <a:t>: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Focus on growing Channel 6 over Channel 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453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2B2-0373-EA4B-B33F-24EBF5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554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Consideration #3: </a:t>
            </a:r>
            <a:br>
              <a:rPr lang="en-US" sz="7200" b="1" dirty="0"/>
            </a:br>
            <a:r>
              <a:rPr lang="en-US" sz="2400" b="1" dirty="0"/>
              <a:t> </a:t>
            </a:r>
            <a:br>
              <a:rPr lang="en-US" sz="7200" b="1" dirty="0"/>
            </a:br>
            <a:r>
              <a:rPr lang="en-US" sz="7200" dirty="0"/>
              <a:t>United Kingdom?</a:t>
            </a:r>
            <a:endParaRPr lang="en-US" sz="7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281ED-D15C-6045-8C58-8E6AE2C5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05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538C6-4971-3442-8C41-2CFBAC51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200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F10664-84FB-EA4B-81F9-EF760A08E2E8}"/>
              </a:ext>
            </a:extLst>
          </p:cNvPr>
          <p:cNvSpPr/>
          <p:nvPr/>
        </p:nvSpPr>
        <p:spPr>
          <a:xfrm>
            <a:off x="1337205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DEA22-AC42-DD4B-8FBD-88B9119D516F}"/>
              </a:ext>
            </a:extLst>
          </p:cNvPr>
          <p:cNvSpPr/>
          <p:nvPr/>
        </p:nvSpPr>
        <p:spPr>
          <a:xfrm>
            <a:off x="10227200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AAEA-4661-C144-8493-77E72F58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Countries: Top 10 By Subscribers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621D-0AAF-2041-AF23-1B75EFA3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89690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United Kingdom currently #4 by new-subscriber count</a:t>
            </a:r>
          </a:p>
          <a:p>
            <a:endParaRPr lang="en-US" dirty="0"/>
          </a:p>
          <a:p>
            <a:pPr lvl="1"/>
            <a:r>
              <a:rPr lang="en-US" sz="2800" b="1" dirty="0"/>
              <a:t>Room for growth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esp. to catch up to US!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270D0-F3C7-5A45-A97B-0C491ACF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2254779"/>
            <a:ext cx="3378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60A0E7-E300-364A-BBD8-37628533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2254779"/>
            <a:ext cx="5401733" cy="4054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B8AAEA-4661-C144-8493-77E72F58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Countries: Top 10 By Subscribers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621D-0AAF-2041-AF23-1B75EFA3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896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And in fact, United Kingdom is actually the </a:t>
            </a:r>
            <a:r>
              <a:rPr lang="en-US" b="1" dirty="0"/>
              <a:t>cheapest </a:t>
            </a:r>
            <a:r>
              <a:rPr lang="en-US" dirty="0"/>
              <a:t>in terms of acquisition cost.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/>
              <a:t>(Actually, it’s the absolute cheapest even </a:t>
            </a:r>
            <a:r>
              <a:rPr lang="en-US" sz="2800" b="1" dirty="0"/>
              <a:t>out of the </a:t>
            </a:r>
            <a:br>
              <a:rPr lang="en-US" sz="2800" b="1" dirty="0"/>
            </a:br>
            <a:r>
              <a:rPr lang="en-US" sz="2800" b="1" dirty="0"/>
              <a:t>TOP 20 COUNTRIES</a:t>
            </a:r>
            <a:r>
              <a:rPr lang="en-US" sz="28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1854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AAEA-4661-C144-8493-77E72F58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Countries: Top 10 By Subscribers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621D-0AAF-2041-AF23-1B75EFA3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896908"/>
          </a:xfrm>
        </p:spPr>
        <p:txBody>
          <a:bodyPr>
            <a:normAutofit/>
          </a:bodyPr>
          <a:lstStyle/>
          <a:p>
            <a:r>
              <a:rPr lang="en-US" dirty="0"/>
              <a:t>In addition to all that, </a:t>
            </a:r>
            <a:br>
              <a:rPr lang="en-US" dirty="0"/>
            </a:br>
            <a:r>
              <a:rPr lang="en-US" dirty="0"/>
              <a:t>United Kingdom even has one of the highest ad-spend return ratios</a:t>
            </a:r>
          </a:p>
          <a:p>
            <a:pPr lvl="1"/>
            <a:r>
              <a:rPr lang="en-US" dirty="0"/>
              <a:t>Lots of “bang-for-buck”,</a:t>
            </a:r>
            <a:br>
              <a:rPr lang="en-US" dirty="0"/>
            </a:br>
            <a:r>
              <a:rPr lang="en-US" dirty="0"/>
              <a:t>esp. lots more than Top 3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3500" b="1" u="sng" dirty="0">
                <a:solidFill>
                  <a:srgbClr val="FF0000"/>
                </a:solidFill>
              </a:rPr>
              <a:t>Recommendation</a:t>
            </a:r>
            <a:r>
              <a:rPr lang="en-US" sz="3500" b="1" dirty="0">
                <a:solidFill>
                  <a:srgbClr val="FF0000"/>
                </a:solidFill>
              </a:rPr>
              <a:t>: </a:t>
            </a:r>
          </a:p>
          <a:p>
            <a:pPr marL="0" indent="0" algn="ctr">
              <a:buNone/>
            </a:pPr>
            <a:r>
              <a:rPr lang="en-US" sz="3500" b="1" dirty="0">
                <a:solidFill>
                  <a:srgbClr val="FF0000"/>
                </a:solidFill>
              </a:rPr>
              <a:t>United Kingdom is a </a:t>
            </a:r>
          </a:p>
          <a:p>
            <a:pPr marL="0" indent="0" algn="ctr">
              <a:buNone/>
            </a:pPr>
            <a:r>
              <a:rPr lang="en-US" sz="3500" b="1" dirty="0">
                <a:solidFill>
                  <a:srgbClr val="FF0000"/>
                </a:solidFill>
              </a:rPr>
              <a:t>GOOD INVESTMENT!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54DBF-6EBC-434C-AB4E-DBA368A9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783" y="2299229"/>
            <a:ext cx="6007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7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2B2-0373-EA4B-B33F-24EBF5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5542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281ED-D15C-6045-8C58-8E6AE2C5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6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538C6-4971-3442-8C41-2CFBAC51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70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F10664-84FB-EA4B-81F9-EF760A08E2E8}"/>
              </a:ext>
            </a:extLst>
          </p:cNvPr>
          <p:cNvSpPr/>
          <p:nvPr/>
        </p:nvSpPr>
        <p:spPr>
          <a:xfrm>
            <a:off x="2268536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DEA22-AC42-DD4B-8FBD-88B9119D516F}"/>
              </a:ext>
            </a:extLst>
          </p:cNvPr>
          <p:cNvSpPr/>
          <p:nvPr/>
        </p:nvSpPr>
        <p:spPr>
          <a:xfrm>
            <a:off x="9295870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F7B7-C028-C047-BA18-889ED21ED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688" y="1122363"/>
            <a:ext cx="8596312" cy="1963737"/>
          </a:xfrm>
        </p:spPr>
        <p:txBody>
          <a:bodyPr>
            <a:normAutofit/>
          </a:bodyPr>
          <a:lstStyle/>
          <a:p>
            <a:r>
              <a:rPr lang="en-US" sz="4500" b="1" dirty="0"/>
              <a:t>Preface: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39759-4D53-9849-B731-1B0C5A2E0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Data is from Q4 / 2016  –  01 / 2017</a:t>
            </a:r>
          </a:p>
          <a:p>
            <a:pPr lvl="1"/>
            <a:r>
              <a:rPr lang="en-US" sz="1200" dirty="0"/>
              <a:t> </a:t>
            </a:r>
          </a:p>
          <a:p>
            <a:pPr lvl="1"/>
            <a:r>
              <a:rPr lang="en-US" sz="3000" i="1" dirty="0"/>
              <a:t>4-month span</a:t>
            </a:r>
          </a:p>
        </p:txBody>
      </p:sp>
    </p:spTree>
    <p:extLst>
      <p:ext uri="{BB962C8B-B14F-4D97-AF65-F5344CB8AC3E}">
        <p14:creationId xmlns:p14="http://schemas.microsoft.com/office/powerpoint/2010/main" val="410586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2B2-0373-EA4B-B33F-24EBF5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554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Consideration #1: </a:t>
            </a:r>
            <a:br>
              <a:rPr lang="en-US" sz="7200" b="1" dirty="0"/>
            </a:br>
            <a:r>
              <a:rPr lang="en-US" sz="2400" b="1" dirty="0"/>
              <a:t> </a:t>
            </a:r>
            <a:br>
              <a:rPr lang="en-US" sz="7200" b="1" dirty="0"/>
            </a:br>
            <a:r>
              <a:rPr lang="en-US" sz="7200" dirty="0"/>
              <a:t>Android vs iOS?</a:t>
            </a:r>
            <a:endParaRPr lang="en-US" sz="7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281ED-D15C-6045-8C58-8E6AE2C5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05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538C6-4971-3442-8C41-2CFBAC51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200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F10664-84FB-EA4B-81F9-EF760A08E2E8}"/>
              </a:ext>
            </a:extLst>
          </p:cNvPr>
          <p:cNvSpPr/>
          <p:nvPr/>
        </p:nvSpPr>
        <p:spPr>
          <a:xfrm>
            <a:off x="1337205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DEA22-AC42-DD4B-8FBD-88B9119D516F}"/>
              </a:ext>
            </a:extLst>
          </p:cNvPr>
          <p:cNvSpPr/>
          <p:nvPr/>
        </p:nvSpPr>
        <p:spPr>
          <a:xfrm>
            <a:off x="10227200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AAEA-4661-C144-8493-77E72F58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vs iOS: Financial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621D-0AAF-2041-AF23-1B75EFA3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1845"/>
          </a:xfrm>
        </p:spPr>
        <p:txBody>
          <a:bodyPr>
            <a:normAutofit/>
          </a:bodyPr>
          <a:lstStyle/>
          <a:p>
            <a:r>
              <a:rPr lang="en-US" sz="3600" dirty="0"/>
              <a:t>Android</a:t>
            </a:r>
            <a:r>
              <a:rPr lang="en-US" dirty="0"/>
              <a:t> costs &amp; revenue </a:t>
            </a:r>
            <a:br>
              <a:rPr lang="en-US" dirty="0"/>
            </a:br>
            <a:r>
              <a:rPr lang="en-US" dirty="0"/>
              <a:t>balance out </a:t>
            </a:r>
            <a:br>
              <a:rPr lang="en-US" dirty="0"/>
            </a:br>
            <a:r>
              <a:rPr lang="en-US" sz="1700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ad-spend return ratio </a:t>
            </a:r>
            <a:br>
              <a:rPr lang="en-US" dirty="0"/>
            </a:br>
            <a:r>
              <a:rPr lang="en-US" dirty="0"/>
              <a:t>	= ~1.0</a:t>
            </a:r>
            <a:endParaRPr lang="en-US" sz="2000" dirty="0"/>
          </a:p>
          <a:p>
            <a:endParaRPr lang="en-US" sz="1800" dirty="0"/>
          </a:p>
          <a:p>
            <a:r>
              <a:rPr lang="en-US" sz="3600" dirty="0"/>
              <a:t>iOS</a:t>
            </a:r>
            <a:r>
              <a:rPr lang="en-US" dirty="0"/>
              <a:t> revenue exceeds costs </a:t>
            </a:r>
            <a:br>
              <a:rPr lang="en-US" dirty="0"/>
            </a:br>
            <a:r>
              <a:rPr lang="en-US" sz="2000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ad-spend return ratio </a:t>
            </a:r>
            <a:br>
              <a:rPr lang="en-US" dirty="0"/>
            </a:br>
            <a:r>
              <a:rPr lang="en-US" dirty="0"/>
              <a:t>	= ~1.1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F0A4D-5622-9949-A5EC-7C7C2F22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15" y="1744022"/>
            <a:ext cx="6399480" cy="408665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829989-5959-794C-A2CC-BE56963811B7}"/>
              </a:ext>
            </a:extLst>
          </p:cNvPr>
          <p:cNvSpPr txBox="1">
            <a:spLocks/>
          </p:cNvSpPr>
          <p:nvPr/>
        </p:nvSpPr>
        <p:spPr>
          <a:xfrm>
            <a:off x="1384962" y="5238007"/>
            <a:ext cx="2662105" cy="1281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money actually </a:t>
            </a:r>
            <a:br>
              <a:rPr lang="en-US" b="1" dirty="0"/>
            </a:br>
            <a:r>
              <a:rPr lang="en-US" b="1" dirty="0"/>
              <a:t>being earned </a:t>
            </a:r>
            <a:br>
              <a:rPr lang="en-US" b="1" dirty="0"/>
            </a:br>
            <a:r>
              <a:rPr lang="en-US" b="1" dirty="0"/>
              <a:t>with iOS!</a:t>
            </a:r>
          </a:p>
        </p:txBody>
      </p:sp>
    </p:spTree>
    <p:extLst>
      <p:ext uri="{BB962C8B-B14F-4D97-AF65-F5344CB8AC3E}">
        <p14:creationId xmlns:p14="http://schemas.microsoft.com/office/powerpoint/2010/main" val="16945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AAEA-4661-C144-8493-77E72F58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vs iOS: Per Subscription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621D-0AAF-2041-AF23-1B75EFA3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1845"/>
          </a:xfrm>
        </p:spPr>
        <p:txBody>
          <a:bodyPr>
            <a:normAutofit/>
          </a:bodyPr>
          <a:lstStyle/>
          <a:p>
            <a:r>
              <a:rPr lang="en-US" sz="3600" dirty="0"/>
              <a:t>Android</a:t>
            </a:r>
            <a:r>
              <a:rPr lang="en-US" dirty="0"/>
              <a:t> costs &amp; revenue </a:t>
            </a:r>
            <a:br>
              <a:rPr lang="en-US" dirty="0"/>
            </a:br>
            <a:r>
              <a:rPr lang="en-US" dirty="0"/>
              <a:t>balance out (again)</a:t>
            </a:r>
            <a:endParaRPr lang="en-US" sz="2000" dirty="0"/>
          </a:p>
          <a:p>
            <a:endParaRPr lang="en-US" sz="1800" dirty="0"/>
          </a:p>
          <a:p>
            <a:r>
              <a:rPr lang="en-US" sz="3600" dirty="0"/>
              <a:t>iOS</a:t>
            </a:r>
            <a:r>
              <a:rPr lang="en-US" dirty="0"/>
              <a:t> </a:t>
            </a:r>
            <a:r>
              <a:rPr lang="en-US" b="1" dirty="0">
                <a:sym typeface="Wingdings" pitchFamily="2" charset="2"/>
              </a:rPr>
              <a:t>c</a:t>
            </a:r>
            <a:r>
              <a:rPr lang="en-US" b="1" dirty="0"/>
              <a:t>heaper </a:t>
            </a:r>
            <a:r>
              <a:rPr lang="en-US" dirty="0"/>
              <a:t>&amp; </a:t>
            </a:r>
            <a:r>
              <a:rPr lang="en-US" b="1" dirty="0"/>
              <a:t>more </a:t>
            </a:r>
            <a:br>
              <a:rPr lang="en-US" b="1" dirty="0"/>
            </a:br>
            <a:r>
              <a:rPr lang="en-US" b="1" dirty="0"/>
              <a:t>earned per subscription</a:t>
            </a:r>
            <a:br>
              <a:rPr lang="en-US" b="1" dirty="0"/>
            </a:br>
            <a:r>
              <a:rPr lang="en-US" dirty="0"/>
              <a:t>than Android!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829989-5959-794C-A2CC-BE56963811B7}"/>
              </a:ext>
            </a:extLst>
          </p:cNvPr>
          <p:cNvSpPr txBox="1">
            <a:spLocks/>
          </p:cNvSpPr>
          <p:nvPr/>
        </p:nvSpPr>
        <p:spPr>
          <a:xfrm>
            <a:off x="1562100" y="5153341"/>
            <a:ext cx="3302000" cy="82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u="sng" dirty="0">
                <a:solidFill>
                  <a:srgbClr val="FF0000"/>
                </a:solidFill>
              </a:rPr>
              <a:t>WINNER</a:t>
            </a:r>
            <a:r>
              <a:rPr lang="en-US" sz="4000" b="1" dirty="0">
                <a:solidFill>
                  <a:srgbClr val="FF0000"/>
                </a:solidFill>
              </a:rPr>
              <a:t>: IOS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52F82-A973-624B-B510-64F6CDE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1690688"/>
            <a:ext cx="6380295" cy="45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2B2-0373-EA4B-B33F-24EBF5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554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Consideration #2: </a:t>
            </a:r>
            <a:br>
              <a:rPr lang="en-US" sz="7200" b="1" dirty="0"/>
            </a:br>
            <a:r>
              <a:rPr lang="en-US" sz="2400" b="1" dirty="0"/>
              <a:t> </a:t>
            </a:r>
            <a:br>
              <a:rPr lang="en-US" sz="7200" b="1" dirty="0"/>
            </a:br>
            <a:r>
              <a:rPr lang="en-US" sz="7200" dirty="0"/>
              <a:t>Marketing Channels?</a:t>
            </a:r>
            <a:endParaRPr lang="en-US" sz="7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281ED-D15C-6045-8C58-8E6AE2C5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05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538C6-4971-3442-8C41-2CFBAC51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200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F10664-84FB-EA4B-81F9-EF760A08E2E8}"/>
              </a:ext>
            </a:extLst>
          </p:cNvPr>
          <p:cNvSpPr/>
          <p:nvPr/>
        </p:nvSpPr>
        <p:spPr>
          <a:xfrm>
            <a:off x="1337205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DEA22-AC42-DD4B-8FBD-88B9119D516F}"/>
              </a:ext>
            </a:extLst>
          </p:cNvPr>
          <p:cNvSpPr/>
          <p:nvPr/>
        </p:nvSpPr>
        <p:spPr>
          <a:xfrm>
            <a:off x="10227200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2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95BA-11D4-E146-9102-00C55B49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Channels: Getting Subscriptions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E275-E1E3-D245-9A92-61BC029E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8465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Channels 1 and 2 </a:t>
            </a:r>
            <a:br>
              <a:rPr lang="en-US" dirty="0"/>
            </a:br>
            <a:r>
              <a:rPr lang="en-US" b="1" dirty="0"/>
              <a:t>dominate </a:t>
            </a:r>
            <a:r>
              <a:rPr lang="en-US" dirty="0"/>
              <a:t>subscription count</a:t>
            </a:r>
          </a:p>
          <a:p>
            <a:pPr lvl="1"/>
            <a:r>
              <a:rPr lang="en-US" dirty="0"/>
              <a:t>Though, Channel 1 not paid</a:t>
            </a:r>
          </a:p>
          <a:p>
            <a:endParaRPr lang="en-US" dirty="0"/>
          </a:p>
          <a:p>
            <a:r>
              <a:rPr lang="en-US" dirty="0"/>
              <a:t>Channels 18, 4, 6, and 3</a:t>
            </a:r>
            <a:br>
              <a:rPr lang="en-US" dirty="0"/>
            </a:br>
            <a:r>
              <a:rPr lang="en-US" dirty="0"/>
              <a:t>have a good foundation</a:t>
            </a:r>
          </a:p>
          <a:p>
            <a:pPr lvl="1"/>
            <a:r>
              <a:rPr lang="en-US" dirty="0"/>
              <a:t>great potential </a:t>
            </a:r>
            <a:br>
              <a:rPr lang="en-US" dirty="0"/>
            </a:br>
            <a:r>
              <a:rPr lang="en-US" dirty="0"/>
              <a:t>for subscriber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3E50D-1E25-A94E-B956-6FB58046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98" y="1896923"/>
            <a:ext cx="5990167" cy="42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5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17DB-6B51-A74E-A4E8-CF989B92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Channels: Revenue vs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7053-0B5D-2445-85F9-D63E4E2C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3933" cy="4351338"/>
          </a:xfrm>
        </p:spPr>
        <p:txBody>
          <a:bodyPr/>
          <a:lstStyle/>
          <a:p>
            <a:r>
              <a:rPr lang="en-US" dirty="0"/>
              <a:t>Aside from Channel 1, all major channels cost more than their revenue</a:t>
            </a:r>
            <a:br>
              <a:rPr lang="en-US" dirty="0"/>
            </a:br>
            <a:r>
              <a:rPr lang="en-US" sz="1800" dirty="0"/>
              <a:t> </a:t>
            </a:r>
          </a:p>
          <a:p>
            <a:r>
              <a:rPr lang="en-US" dirty="0"/>
              <a:t>Ad-spend return ratio:</a:t>
            </a:r>
          </a:p>
          <a:p>
            <a:pPr lvl="1"/>
            <a:r>
              <a:rPr lang="en-US" dirty="0"/>
              <a:t>Channel 2 = ~ 0.66</a:t>
            </a:r>
          </a:p>
          <a:p>
            <a:pPr lvl="1"/>
            <a:r>
              <a:rPr lang="en-US" dirty="0"/>
              <a:t>Channel 18 = ~ 0.49</a:t>
            </a:r>
          </a:p>
          <a:p>
            <a:pPr lvl="1"/>
            <a:r>
              <a:rPr lang="en-US" dirty="0"/>
              <a:t>Channel 4 = ~ 0.50</a:t>
            </a:r>
          </a:p>
          <a:p>
            <a:pPr lvl="1"/>
            <a:r>
              <a:rPr lang="en-US" dirty="0"/>
              <a:t>Channel 6 = ~ 0.52</a:t>
            </a:r>
          </a:p>
          <a:p>
            <a:pPr lvl="1"/>
            <a:r>
              <a:rPr lang="en-US" dirty="0"/>
              <a:t>Channel 3 = ~ 0.30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BAC82-90FA-8049-89D2-B4C7A873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33" y="2001949"/>
            <a:ext cx="7018865" cy="41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3947-AA79-8C4D-ADB2-EEDE4213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Channels: $ Per 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5980-BD60-2748-A72E-447A98CF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1533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Channel 6 earns the most, per subscription</a:t>
            </a:r>
          </a:p>
          <a:p>
            <a:endParaRPr lang="en-US" dirty="0"/>
          </a:p>
          <a:p>
            <a:r>
              <a:rPr lang="en-US" dirty="0"/>
              <a:t>Indication: it has more potential to earn $</a:t>
            </a:r>
            <a:br>
              <a:rPr lang="en-US" dirty="0"/>
            </a:br>
            <a:r>
              <a:rPr lang="en-US" dirty="0"/>
              <a:t>vs Channel 4</a:t>
            </a:r>
          </a:p>
          <a:p>
            <a:pPr lvl="1"/>
            <a:r>
              <a:rPr lang="en-US" dirty="0"/>
              <a:t>Note: </a:t>
            </a:r>
            <a:r>
              <a:rPr lang="en-US" b="1" dirty="0"/>
              <a:t>not necessarily </a:t>
            </a:r>
            <a:r>
              <a:rPr lang="en-US" dirty="0"/>
              <a:t>more potential to grow subscription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8D97F-1C29-6440-A060-4DE8C720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32" y="2001949"/>
            <a:ext cx="7089457" cy="41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417</Words>
  <Application>Microsoft Macintosh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fit Market Expansion</vt:lpstr>
      <vt:lpstr>Preface:</vt:lpstr>
      <vt:lpstr>Consideration #1:    Android vs iOS?</vt:lpstr>
      <vt:lpstr>Android vs iOS: Financial Overview</vt:lpstr>
      <vt:lpstr>Android vs iOS: Per Subscription Level</vt:lpstr>
      <vt:lpstr>Consideration #2:    Marketing Channels?</vt:lpstr>
      <vt:lpstr>Marketing Channels: Getting Subscriptions</vt:lpstr>
      <vt:lpstr>Marketing Channels: Revenue vs Cost</vt:lpstr>
      <vt:lpstr>Marketing Channels: $ Per Subscription</vt:lpstr>
      <vt:lpstr>Marketing Channels: Conclusion</vt:lpstr>
      <vt:lpstr>Consideration #3:    United Kingdom?</vt:lpstr>
      <vt:lpstr>Countries: Top 10 By Subscribers</vt:lpstr>
      <vt:lpstr>Countries: Top 10 By Subscribers</vt:lpstr>
      <vt:lpstr>Countries: Top 10 By Subscribers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8fit Market Expansion</dc:title>
  <dc:creator>Microsoft Office User</dc:creator>
  <cp:lastModifiedBy>Microsoft Office User</cp:lastModifiedBy>
  <cp:revision>42</cp:revision>
  <dcterms:created xsi:type="dcterms:W3CDTF">2019-12-12T03:26:56Z</dcterms:created>
  <dcterms:modified xsi:type="dcterms:W3CDTF">2019-12-13T05:11:51Z</dcterms:modified>
</cp:coreProperties>
</file>