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7" r:id="rId9"/>
    <p:sldId id="272" r:id="rId10"/>
    <p:sldId id="268" r:id="rId11"/>
    <p:sldId id="270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6395" autoAdjust="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6DA8A-D5B4-4878-8C06-D1A1F8965113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EFB1B-4DE4-4B15-B6BF-5C79AAEF36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Expanding</a:t>
            </a:r>
            <a:r>
              <a:rPr lang="en-GB" baseline="0" dirty="0" smtClean="0"/>
              <a:t> client base, and goals of business expansion. Current estimates must be made by expert estate agents, and are too broad and inaccurate.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Our solution will allow an more accurate prediction off only a couple of data points gathered, which can be done by anyone. Could save the business an estimated $40,000 in the first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EFB1B-4DE4-4B15-B6BF-5C79AAEF368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447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Also built</a:t>
            </a:r>
            <a:r>
              <a:rPr lang="en-GB" baseline="0" dirty="0" smtClean="0"/>
              <a:t> some documentation around my R 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EFB1B-4DE4-4B15-B6BF-5C79AAEF368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41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Draw on Whiteboard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EFB1B-4DE4-4B15-B6BF-5C79AAEF368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230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data is relevant,</a:t>
            </a:r>
            <a:r>
              <a:rPr lang="en-GB" baseline="0" dirty="0" smtClean="0"/>
              <a:t> what data is useable?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EFB1B-4DE4-4B15-B6BF-5C79AAEF368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142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Visit</a:t>
            </a:r>
            <a:r>
              <a:rPr lang="en-GB" baseline="0" dirty="0" smtClean="0"/>
              <a:t> IP address, demonstrate product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EFB1B-4DE4-4B15-B6BF-5C79AAEF368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36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9DC2EDA-A61E-4DD2-9EB4-193A92ED8FF3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A043AB9-5620-4CC4-88DF-4CB835C1A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81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2EDA-A61E-4DD2-9EB4-193A92ED8FF3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3AB9-5620-4CC4-88DF-4CB835C1A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19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2EDA-A61E-4DD2-9EB4-193A92ED8FF3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3AB9-5620-4CC4-88DF-4CB835C1A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34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2EDA-A61E-4DD2-9EB4-193A92ED8FF3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3AB9-5620-4CC4-88DF-4CB835C1A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95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2EDA-A61E-4DD2-9EB4-193A92ED8FF3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3AB9-5620-4CC4-88DF-4CB835C1A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89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2EDA-A61E-4DD2-9EB4-193A92ED8FF3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3AB9-5620-4CC4-88DF-4CB835C1A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1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2EDA-A61E-4DD2-9EB4-193A92ED8FF3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3AB9-5620-4CC4-88DF-4CB835C1A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79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2EDA-A61E-4DD2-9EB4-193A92ED8FF3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3AB9-5620-4CC4-88DF-4CB835C1A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66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2EDA-A61E-4DD2-9EB4-193A92ED8FF3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3AB9-5620-4CC4-88DF-4CB835C1A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1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2EDA-A61E-4DD2-9EB4-193A92ED8FF3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A043AB9-5620-4CC4-88DF-4CB835C1A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29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9DC2EDA-A61E-4DD2-9EB4-193A92ED8FF3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A043AB9-5620-4CC4-88DF-4CB835C1A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622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9DC2EDA-A61E-4DD2-9EB4-193A92ED8FF3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A043AB9-5620-4CC4-88DF-4CB835C1A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48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35.242.172.133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IowaMove</a:t>
            </a:r>
            <a:r>
              <a:rPr lang="en-GB" dirty="0" smtClean="0"/>
              <a:t>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</a:t>
            </a:r>
            <a:r>
              <a:rPr lang="en-GB" dirty="0"/>
              <a:t>J</a:t>
            </a:r>
            <a:r>
              <a:rPr lang="en-GB" dirty="0" smtClean="0"/>
              <a:t>ames </a:t>
            </a:r>
            <a:r>
              <a:rPr lang="en-GB" dirty="0" err="1" smtClean="0"/>
              <a:t>Tapp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89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Cleaning (Numeric)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Pearsons</a:t>
            </a:r>
            <a:r>
              <a:rPr lang="en-GB" dirty="0" smtClean="0"/>
              <a:t> Product Moment Correlation Coefficient to get an idea of Correlation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358756"/>
              </p:ext>
            </p:extLst>
          </p:nvPr>
        </p:nvGraphicFramePr>
        <p:xfrm>
          <a:off x="1194334" y="3136315"/>
          <a:ext cx="8128000" cy="264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6562977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77737780"/>
                    </a:ext>
                  </a:extLst>
                </a:gridCol>
              </a:tblGrid>
              <a:tr h="528310">
                <a:tc>
                  <a:txBody>
                    <a:bodyPr/>
                    <a:lstStyle/>
                    <a:p>
                      <a:r>
                        <a:rPr lang="en-GB" dirty="0" smtClean="0"/>
                        <a:t>Fields Used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Correlation Test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197911"/>
                  </a:ext>
                </a:extLst>
              </a:tr>
              <a:tr h="528310">
                <a:tc>
                  <a:txBody>
                    <a:bodyPr/>
                    <a:lstStyle/>
                    <a:p>
                      <a:r>
                        <a:rPr lang="en-GB" dirty="0" smtClean="0"/>
                        <a:t>Basement Full Bathroom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0.2271222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121972"/>
                  </a:ext>
                </a:extLst>
              </a:tr>
              <a:tr h="528310">
                <a:tc>
                  <a:txBody>
                    <a:bodyPr/>
                    <a:lstStyle/>
                    <a:p>
                      <a:r>
                        <a:rPr lang="en-GB" dirty="0" smtClean="0"/>
                        <a:t>Basement</a:t>
                      </a:r>
                      <a:r>
                        <a:rPr lang="en-GB" baseline="0" dirty="0" smtClean="0"/>
                        <a:t> Half Bathroom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-0.01684415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120729"/>
                  </a:ext>
                </a:extLst>
              </a:tr>
              <a:tr h="528310">
                <a:tc>
                  <a:txBody>
                    <a:bodyPr/>
                    <a:lstStyle/>
                    <a:p>
                      <a:r>
                        <a:rPr lang="en-GB" dirty="0" smtClean="0"/>
                        <a:t>Full Bathroom Above Grade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0.5606638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607804"/>
                  </a:ext>
                </a:extLst>
              </a:tr>
              <a:tr h="5283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Half Bathroom Above 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0.2841077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664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Cleaning (Numeric)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Pearsons</a:t>
            </a:r>
            <a:r>
              <a:rPr lang="en-GB" dirty="0" smtClean="0"/>
              <a:t> Product Moment Correlation Coefficient to get an idea of Correlation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12975"/>
              </p:ext>
            </p:extLst>
          </p:nvPr>
        </p:nvGraphicFramePr>
        <p:xfrm>
          <a:off x="1152770" y="2495711"/>
          <a:ext cx="8128000" cy="3963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6562977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77737780"/>
                    </a:ext>
                  </a:extLst>
                </a:gridCol>
              </a:tblGrid>
              <a:tr h="451523">
                <a:tc>
                  <a:txBody>
                    <a:bodyPr/>
                    <a:lstStyle/>
                    <a:p>
                      <a:r>
                        <a:rPr lang="en-GB" dirty="0" smtClean="0"/>
                        <a:t>Fields Used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Correlation Test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197911"/>
                  </a:ext>
                </a:extLst>
              </a:tr>
              <a:tr h="718048">
                <a:tc>
                  <a:txBody>
                    <a:bodyPr/>
                    <a:lstStyle/>
                    <a:p>
                      <a:r>
                        <a:rPr lang="en-GB" dirty="0" smtClean="0"/>
                        <a:t>Full Bathrooms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0.5606638 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245479"/>
                  </a:ext>
                </a:extLst>
              </a:tr>
              <a:tr h="718048">
                <a:tc>
                  <a:txBody>
                    <a:bodyPr/>
                    <a:lstStyle/>
                    <a:p>
                      <a:r>
                        <a:rPr lang="en-GB" dirty="0" smtClean="0"/>
                        <a:t>Full Bathrooms</a:t>
                      </a:r>
                      <a:r>
                        <a:rPr lang="en-GB" baseline="0" dirty="0" smtClean="0"/>
                        <a:t> + Half Bathrooms Above Grade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0.5682665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033120"/>
                  </a:ext>
                </a:extLst>
              </a:tr>
              <a:tr h="718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Full Bathrooms</a:t>
                      </a:r>
                      <a:r>
                        <a:rPr lang="en-GB" baseline="0" dirty="0" smtClean="0"/>
                        <a:t> + Basement Full Bathrooms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0.5829341 </a:t>
                      </a:r>
                      <a:r>
                        <a:rPr lang="en-GB" dirty="0" smtClean="0"/>
                        <a:t/>
                      </a:r>
                      <a:br>
                        <a:rPr lang="en-GB" dirty="0" smtClean="0"/>
                      </a:br>
                      <a:endParaRPr lang="en-GB" dirty="0" smtClean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10180"/>
                  </a:ext>
                </a:extLst>
              </a:tr>
              <a:tr h="718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Full Bathrooms</a:t>
                      </a:r>
                      <a:r>
                        <a:rPr lang="en-GB" baseline="0" dirty="0" smtClean="0"/>
                        <a:t> + Half Bathrooms Above Grade + Basement Full Bathroom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0.6184735 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356619"/>
                  </a:ext>
                </a:extLst>
              </a:tr>
              <a:tr h="451523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Fulll</a:t>
                      </a:r>
                      <a:r>
                        <a:rPr lang="en-GB" baseline="0" dirty="0" smtClean="0"/>
                        <a:t> Bathrooms + Basement Full Bathrooms + 0.75 × Half Bathrooms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0.6280088 </a:t>
                      </a:r>
                      <a:r>
                        <a:rPr lang="en-GB" dirty="0" smtClean="0"/>
                        <a:t/>
                      </a:r>
                      <a:br>
                        <a:rPr lang="en-GB" dirty="0" smtClean="0"/>
                      </a:b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977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125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Demonstration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Please feel free to load my application by visiting: </a:t>
            </a:r>
          </a:p>
          <a:p>
            <a:pPr marL="0" indent="0">
              <a:buNone/>
            </a:pPr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://35.242.172.133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123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Improvements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More aesthetic user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Option to add to the database through the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Using different algorithms to obtain a better result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Ability to predict price with one field </a:t>
            </a:r>
            <a:r>
              <a:rPr lang="en-GB" dirty="0" smtClean="0"/>
              <a:t>null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Functionality to predict fields with a given price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2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70388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Thank you for listening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135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Business Case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IowaMove</a:t>
            </a:r>
            <a:r>
              <a:rPr lang="en-GB" dirty="0" smtClean="0"/>
              <a:t> are an estate agency operating in Iowa USA.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They are under pressure to provide comparative market analysis on houses prices across the area, while making sure their estimates are both accurate and precise.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For this reason the company is looking at implementing an automated machine learning solution for their business in order for their estate agents to focus on other tasks.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Create a machine learning program to predict house prices to ±10%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A simple User Interface to allow values to be entered and a prediction to be given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A database used to store house prices which can be added to over time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Host the </a:t>
            </a:r>
            <a:r>
              <a:rPr lang="en-GB" dirty="0" smtClean="0"/>
              <a:t>application </a:t>
            </a:r>
            <a:r>
              <a:rPr lang="en-GB" dirty="0" smtClean="0"/>
              <a:t>on the cloud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150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Approach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2011680"/>
            <a:ext cx="10773157" cy="376618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R and </a:t>
            </a:r>
            <a:r>
              <a:rPr lang="en-GB" dirty="0" err="1" smtClean="0"/>
              <a:t>RStudio</a:t>
            </a:r>
            <a:r>
              <a:rPr lang="en-GB" dirty="0" smtClean="0"/>
              <a:t> for implementing my machine learning algorithm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SQL and MySQL for building a relational database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Google Cloud Platform for hosting the application online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355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 documentation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Link to </a:t>
            </a:r>
            <a:r>
              <a:rPr lang="en-GB" dirty="0" err="1" smtClean="0"/>
              <a:t>github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3364"/>
          <a:stretch/>
        </p:blipFill>
        <p:spPr>
          <a:xfrm>
            <a:off x="1903044" y="3240458"/>
            <a:ext cx="6574505" cy="35774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92" t="21422" r="-1"/>
          <a:stretch/>
        </p:blipFill>
        <p:spPr>
          <a:xfrm>
            <a:off x="1042737" y="2646947"/>
            <a:ext cx="9358649" cy="46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Machine Learning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What is the K-Nearest-Neighbour(KNN) algorithm?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What might the drawbacks be?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How accurate can we make it?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2577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Machine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9" t="36557" r="-189" b="-1820"/>
          <a:stretch/>
        </p:blipFill>
        <p:spPr>
          <a:xfrm>
            <a:off x="944618" y="2575378"/>
            <a:ext cx="9144000" cy="278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Cleaning (Categorical)  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683765"/>
              </p:ext>
            </p:extLst>
          </p:nvPr>
        </p:nvGraphicFramePr>
        <p:xfrm>
          <a:off x="8080130" y="3092725"/>
          <a:ext cx="3658334" cy="185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67">
                  <a:extLst>
                    <a:ext uri="{9D8B030D-6E8A-4147-A177-3AD203B41FA5}">
                      <a16:colId xmlns:a16="http://schemas.microsoft.com/office/drawing/2014/main" val="3353791532"/>
                    </a:ext>
                  </a:extLst>
                </a:gridCol>
                <a:gridCol w="1829167">
                  <a:extLst>
                    <a:ext uri="{9D8B030D-6E8A-4147-A177-3AD203B41FA5}">
                      <a16:colId xmlns:a16="http://schemas.microsoft.com/office/drawing/2014/main" val="2847845321"/>
                    </a:ext>
                  </a:extLst>
                </a:gridCol>
              </a:tblGrid>
              <a:tr h="371450">
                <a:tc>
                  <a:txBody>
                    <a:bodyPr/>
                    <a:lstStyle/>
                    <a:p>
                      <a:r>
                        <a:rPr lang="en-GB" dirty="0" smtClean="0"/>
                        <a:t>Pool Quality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Frequency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056437"/>
                  </a:ext>
                </a:extLst>
              </a:tr>
              <a:tr h="371450">
                <a:tc>
                  <a:txBody>
                    <a:bodyPr/>
                    <a:lstStyle/>
                    <a:p>
                      <a:r>
                        <a:rPr lang="en-GB" dirty="0" smtClean="0"/>
                        <a:t>Excellent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748294"/>
                  </a:ext>
                </a:extLst>
              </a:tr>
              <a:tr h="371450">
                <a:tc>
                  <a:txBody>
                    <a:bodyPr/>
                    <a:lstStyle/>
                    <a:p>
                      <a:r>
                        <a:rPr lang="en-GB" dirty="0" smtClean="0"/>
                        <a:t>Fair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314320"/>
                  </a:ext>
                </a:extLst>
              </a:tr>
              <a:tr h="371450">
                <a:tc>
                  <a:txBody>
                    <a:bodyPr/>
                    <a:lstStyle/>
                    <a:p>
                      <a:r>
                        <a:rPr lang="en-GB" dirty="0" smtClean="0"/>
                        <a:t>Good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99502"/>
                  </a:ext>
                </a:extLst>
              </a:tr>
              <a:tr h="371450">
                <a:tc>
                  <a:txBody>
                    <a:bodyPr/>
                    <a:lstStyle/>
                    <a:p>
                      <a:r>
                        <a:rPr lang="en-GB" dirty="0" smtClean="0"/>
                        <a:t>No Pool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1453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749740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-3080" t="10111" r="3506" b="-1728"/>
          <a:stretch/>
        </p:blipFill>
        <p:spPr>
          <a:xfrm>
            <a:off x="0" y="1967498"/>
            <a:ext cx="7958694" cy="475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0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dirty="0" smtClean="0"/>
              <a:t>Cleaning</a:t>
            </a:r>
            <a:br>
              <a:rPr lang="en-GB" dirty="0" smtClean="0"/>
            </a:br>
            <a:r>
              <a:rPr lang="en-GB" dirty="0" smtClean="0"/>
              <a:t>(Categorical)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479" r="3595" b="3750"/>
          <a:stretch/>
        </p:blipFill>
        <p:spPr>
          <a:xfrm>
            <a:off x="6574684" y="3674852"/>
            <a:ext cx="5532353" cy="3122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-542" t="10547" r="4299" b="3318"/>
          <a:stretch/>
        </p:blipFill>
        <p:spPr>
          <a:xfrm>
            <a:off x="112143" y="3062378"/>
            <a:ext cx="6132489" cy="34505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3132" r="6439" b="2888"/>
          <a:stretch/>
        </p:blipFill>
        <p:spPr>
          <a:xfrm>
            <a:off x="6574684" y="373434"/>
            <a:ext cx="5535072" cy="313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1461</TotalTime>
  <Words>453</Words>
  <Application>Microsoft Office PowerPoint</Application>
  <PresentationFormat>Widescreen</PresentationFormat>
  <Paragraphs>88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Metropolitan</vt:lpstr>
      <vt:lpstr>IowaMove Project</vt:lpstr>
      <vt:lpstr>Business Case</vt:lpstr>
      <vt:lpstr>Objectives</vt:lpstr>
      <vt:lpstr>My Approach </vt:lpstr>
      <vt:lpstr>R documentation</vt:lpstr>
      <vt:lpstr>Machine Learning </vt:lpstr>
      <vt:lpstr>Machine Learning</vt:lpstr>
      <vt:lpstr>Data Cleaning (Categorical)  </vt:lpstr>
      <vt:lpstr>Data Cleaning (Categorical) </vt:lpstr>
      <vt:lpstr>Data Cleaning (Numeric)</vt:lpstr>
      <vt:lpstr>Data Cleaning (Numeric)</vt:lpstr>
      <vt:lpstr>Demonstration</vt:lpstr>
      <vt:lpstr>Future Improvements</vt:lpstr>
      <vt:lpstr>Thank you for listening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IowaMove Project</dc:title>
  <dc:creator>Admin</dc:creator>
  <cp:lastModifiedBy>Admin</cp:lastModifiedBy>
  <cp:revision>25</cp:revision>
  <dcterms:created xsi:type="dcterms:W3CDTF">2019-08-14T14:35:26Z</dcterms:created>
  <dcterms:modified xsi:type="dcterms:W3CDTF">2019-08-15T16:40:45Z</dcterms:modified>
</cp:coreProperties>
</file>