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0" r:id="rId4"/>
    <p:sldId id="269" r:id="rId5"/>
    <p:sldId id="263" r:id="rId6"/>
    <p:sldId id="273" r:id="rId7"/>
    <p:sldId id="258" r:id="rId8"/>
    <p:sldId id="259" r:id="rId9"/>
    <p:sldId id="260" r:id="rId10"/>
    <p:sldId id="261" r:id="rId11"/>
    <p:sldId id="262" r:id="rId12"/>
    <p:sldId id="264" r:id="rId13"/>
    <p:sldId id="274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245-2FE4-4822-B9A5-927170D4C235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C426-9F78-4E4B-A22F-ACEBB00A8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245-2FE4-4822-B9A5-927170D4C235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C426-9F78-4E4B-A22F-ACEBB00A8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1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245-2FE4-4822-B9A5-927170D4C235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C426-9F78-4E4B-A22F-ACEBB00A8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245-2FE4-4822-B9A5-927170D4C235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C426-9F78-4E4B-A22F-ACEBB00A8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3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245-2FE4-4822-B9A5-927170D4C235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C426-9F78-4E4B-A22F-ACEBB00A8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5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245-2FE4-4822-B9A5-927170D4C235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C426-9F78-4E4B-A22F-ACEBB00A8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9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245-2FE4-4822-B9A5-927170D4C235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C426-9F78-4E4B-A22F-ACEBB00A8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1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245-2FE4-4822-B9A5-927170D4C235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C426-9F78-4E4B-A22F-ACEBB00A8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1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245-2FE4-4822-B9A5-927170D4C235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C426-9F78-4E4B-A22F-ACEBB00A8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1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245-2FE4-4822-B9A5-927170D4C235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C426-9F78-4E4B-A22F-ACEBB00A8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1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245-2FE4-4822-B9A5-927170D4C235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C426-9F78-4E4B-A22F-ACEBB00A8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6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5D245-2FE4-4822-B9A5-927170D4C235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9C426-9F78-4E4B-A22F-ACEBB00A8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260" y="2911357"/>
            <a:ext cx="4865300" cy="3615188"/>
          </a:xfrm>
          <a:prstGeom prst="rect">
            <a:avLst/>
          </a:prstGeom>
          <a:ln w="228600" cap="sq" cmpd="thickThin">
            <a:solidFill>
              <a:schemeClr val="accent5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9710" y="209763"/>
            <a:ext cx="7772400" cy="2387600"/>
          </a:xfrm>
        </p:spPr>
        <p:txBody>
          <a:bodyPr/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to Western Blotting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48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 Western transfer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ZA" dirty="0" smtClean="0"/>
              <a:t>Transfer proteins from gel onto membrane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603" y="2392573"/>
            <a:ext cx="6205297" cy="40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5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4. Antigen detection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87" y="1545465"/>
            <a:ext cx="6030801" cy="30420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8" t="7104" r="19430" b="61903"/>
          <a:stretch/>
        </p:blipFill>
        <p:spPr>
          <a:xfrm>
            <a:off x="3828355" y="4830622"/>
            <a:ext cx="5041858" cy="1874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Content Placeholder 3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32" b="52938"/>
          <a:stretch/>
        </p:blipFill>
        <p:spPr>
          <a:xfrm>
            <a:off x="186027" y="4101223"/>
            <a:ext cx="1941984" cy="260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Things to remember when setting up a Western for the first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Loading controls</a:t>
            </a:r>
          </a:p>
          <a:p>
            <a:r>
              <a:rPr lang="en-US" dirty="0" smtClean="0"/>
              <a:t>Protein ladder</a:t>
            </a:r>
          </a:p>
          <a:p>
            <a:r>
              <a:rPr lang="en-US" dirty="0" smtClean="0"/>
              <a:t>Positive control*</a:t>
            </a:r>
          </a:p>
          <a:p>
            <a:r>
              <a:rPr lang="en-US" dirty="0" smtClean="0"/>
              <a:t>Selection of</a:t>
            </a:r>
          </a:p>
          <a:p>
            <a:pPr lvl="1"/>
            <a:r>
              <a:rPr lang="en-US" dirty="0" smtClean="0"/>
              <a:t>Extraction protocol</a:t>
            </a:r>
          </a:p>
          <a:p>
            <a:pPr lvl="1"/>
            <a:r>
              <a:rPr lang="en-US" dirty="0" smtClean="0"/>
              <a:t>Gel type</a:t>
            </a:r>
          </a:p>
          <a:p>
            <a:pPr lvl="1"/>
            <a:r>
              <a:rPr lang="en-US" dirty="0"/>
              <a:t>Buffers</a:t>
            </a:r>
          </a:p>
          <a:p>
            <a:pPr lvl="1"/>
            <a:r>
              <a:rPr lang="en-US" dirty="0"/>
              <a:t>Membrane</a:t>
            </a:r>
          </a:p>
          <a:p>
            <a:pPr lvl="1"/>
            <a:r>
              <a:rPr lang="en-US" dirty="0" smtClean="0"/>
              <a:t>Antibodies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*semi-quantitative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35617"/>
            <a:ext cx="4172548" cy="448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Online tools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48" y="1392107"/>
            <a:ext cx="6669903" cy="4443117"/>
          </a:xfrm>
        </p:spPr>
      </p:pic>
      <p:sp>
        <p:nvSpPr>
          <p:cNvPr id="3" name="Rectangle 2"/>
          <p:cNvSpPr/>
          <p:nvPr/>
        </p:nvSpPr>
        <p:spPr>
          <a:xfrm>
            <a:off x="3205507" y="5835224"/>
            <a:ext cx="33859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 err="1"/>
              <a:t>BioRad</a:t>
            </a:r>
            <a:r>
              <a:rPr lang="en-ZA" sz="2000" dirty="0"/>
              <a:t> Western Blot </a:t>
            </a:r>
            <a:r>
              <a:rPr lang="en-ZA" sz="2000" dirty="0" err="1"/>
              <a:t>Doctor</a:t>
            </a:r>
            <a:r>
              <a:rPr lang="en-ZA" sz="2000" baseline="30000" dirty="0" err="1"/>
              <a:t>TM</a:t>
            </a:r>
            <a:r>
              <a:rPr lang="en-ZA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208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Western Blot…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Autophagy-related protein 8 (</a:t>
            </a:r>
            <a:r>
              <a:rPr lang="en-US" sz="2000" b="1" dirty="0" smtClean="0"/>
              <a:t>ATG8</a:t>
            </a:r>
            <a:r>
              <a:rPr lang="en-US" sz="2000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686" y="2252636"/>
            <a:ext cx="5390730" cy="1809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317" y="4001294"/>
            <a:ext cx="4963099" cy="25290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7217" y="6454306"/>
            <a:ext cx="526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Barth et al 2011 </a:t>
            </a:r>
            <a:r>
              <a:rPr lang="en-US" i="1" dirty="0" smtClean="0"/>
              <a:t>Cell Death &amp; Differentiation</a:t>
            </a:r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4" y="2966000"/>
            <a:ext cx="3423717" cy="304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Western blotting?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Blotting = transfer of biological samples from a gel to a membrane</a:t>
            </a:r>
          </a:p>
          <a:p>
            <a:r>
              <a:rPr lang="en-US" dirty="0"/>
              <a:t>Uses an antibody to detect a particular protein in a complex mixture </a:t>
            </a:r>
            <a:endParaRPr lang="en-US" dirty="0" smtClean="0"/>
          </a:p>
          <a:p>
            <a:r>
              <a:rPr lang="en-US" dirty="0" smtClean="0"/>
              <a:t>Qualitative &amp; semi-quantitative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099" y="4001294"/>
            <a:ext cx="2948431" cy="252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7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77"/>
          <a:stretch/>
        </p:blipFill>
        <p:spPr>
          <a:xfrm>
            <a:off x="161471" y="1690689"/>
            <a:ext cx="8821058" cy="2957245"/>
          </a:xfrm>
        </p:spPr>
      </p:pic>
    </p:spTree>
    <p:extLst>
      <p:ext uri="{BB962C8B-B14F-4D97-AF65-F5344CB8AC3E}">
        <p14:creationId xmlns:p14="http://schemas.microsoft.com/office/powerpoint/2010/main" val="115104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Antibodies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Charateristic</a:t>
            </a:r>
            <a:r>
              <a:rPr lang="en-US" dirty="0" smtClean="0"/>
              <a:t> of </a:t>
            </a:r>
            <a:r>
              <a:rPr lang="en-US" dirty="0"/>
              <a:t>vertebrate immune </a:t>
            </a:r>
            <a:r>
              <a:rPr lang="en-US" dirty="0" smtClean="0"/>
              <a:t>systems</a:t>
            </a:r>
          </a:p>
          <a:p>
            <a:r>
              <a:rPr lang="en-US" u="sng" dirty="0" smtClean="0"/>
              <a:t>Insects </a:t>
            </a:r>
            <a:r>
              <a:rPr lang="en-US" u="sng" dirty="0"/>
              <a:t>do not produce antibodies themselves!</a:t>
            </a:r>
          </a:p>
          <a:p>
            <a:endParaRPr lang="en-ZA" dirty="0"/>
          </a:p>
        </p:txBody>
      </p:sp>
      <p:pic>
        <p:nvPicPr>
          <p:cNvPr id="5" name="Picture 6" descr="http://openwetware.org/images/3/35/Macintosh_HD-Users-nkuldell-Desktop-polyclonalA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538" y="4596200"/>
            <a:ext cx="4489866" cy="173353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17644" y="3816628"/>
            <a:ext cx="298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Polyclonal (mixed ) antibodies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88169" y="3816628"/>
            <a:ext cx="302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Monoclonal (pure) antibodies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502" y="4557584"/>
            <a:ext cx="3724946" cy="203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6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not just use ELISA?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456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Size helps confirm identity of target protein (specificity of binding)</a:t>
            </a:r>
          </a:p>
          <a:p>
            <a:r>
              <a:rPr lang="en-US" sz="2400" dirty="0" smtClean="0"/>
              <a:t>When data is unexpected, Westerns provide clues for underlying reasons: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Westerns used to confirm results of ELISAs and/or immunohistochemistry</a:t>
            </a:r>
          </a:p>
          <a:p>
            <a:endParaRPr lang="en-US" sz="2400" dirty="0"/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359" y="3593205"/>
            <a:ext cx="4701282" cy="179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3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ELISA</a:t>
            </a:r>
            <a:r>
              <a:rPr lang="en-US" dirty="0"/>
              <a:t> </a:t>
            </a:r>
            <a:r>
              <a:rPr lang="en-US" dirty="0" smtClean="0"/>
              <a:t>vs. Western???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2" t="644" r="22819" b="45947"/>
          <a:stretch/>
        </p:blipFill>
        <p:spPr>
          <a:xfrm>
            <a:off x="167425" y="2333772"/>
            <a:ext cx="3425780" cy="2833352"/>
          </a:xfrm>
        </p:spPr>
      </p:pic>
      <p:sp>
        <p:nvSpPr>
          <p:cNvPr id="3" name="Rectangle 2"/>
          <p:cNvSpPr/>
          <p:nvPr/>
        </p:nvSpPr>
        <p:spPr>
          <a:xfrm>
            <a:off x="0" y="6180526"/>
            <a:ext cx="4224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dirty="0"/>
              <a:t>Boardman et al</a:t>
            </a:r>
            <a:r>
              <a:rPr lang="en-ZA" dirty="0" smtClean="0"/>
              <a:t>. 2013 </a:t>
            </a:r>
            <a:r>
              <a:rPr lang="en-ZA" i="1" dirty="0" smtClean="0"/>
              <a:t>J </a:t>
            </a:r>
            <a:r>
              <a:rPr lang="en-ZA" i="1" dirty="0"/>
              <a:t>Insect Physiology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4206" t="942" r="14724" b="37530"/>
          <a:stretch/>
        </p:blipFill>
        <p:spPr>
          <a:xfrm>
            <a:off x="3593205" y="2861806"/>
            <a:ext cx="5289007" cy="20091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43212" y="6180526"/>
            <a:ext cx="427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err="1"/>
              <a:t>Clusella-Trullas</a:t>
            </a:r>
            <a:r>
              <a:rPr lang="en-ZA" dirty="0"/>
              <a:t> et al. 2014 </a:t>
            </a:r>
            <a:r>
              <a:rPr lang="en-ZA" i="1" dirty="0"/>
              <a:t>Antarctic Science</a:t>
            </a:r>
          </a:p>
        </p:txBody>
      </p:sp>
    </p:spTree>
    <p:extLst>
      <p:ext uri="{BB962C8B-B14F-4D97-AF65-F5344CB8AC3E}">
        <p14:creationId xmlns:p14="http://schemas.microsoft.com/office/powerpoint/2010/main" val="242112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 steps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83" y="1825625"/>
            <a:ext cx="3749933" cy="4351338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ZA" dirty="0" smtClean="0"/>
              <a:t>Sample preparation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ZA" dirty="0" smtClean="0"/>
              <a:t>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ZA" dirty="0" smtClean="0"/>
              <a:t>Quantification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ZA" dirty="0" smtClean="0"/>
              <a:t>Denaturation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 smtClean="0"/>
              <a:t>SDS-PAGE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 smtClean="0"/>
              <a:t>Western transfer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 smtClean="0"/>
              <a:t>Antigen detection (indirect method)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dirty="0" smtClean="0"/>
              <a:t>Blocking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dirty="0" smtClean="0"/>
              <a:t>Primary Ab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dirty="0" smtClean="0"/>
              <a:t>Secondary Ab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dirty="0" smtClean="0"/>
              <a:t>ECL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701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Sample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4563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Total proteins are extracted from tissue and quantified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___ µl protein to load 40µg onto gel</a:t>
            </a:r>
          </a:p>
          <a:p>
            <a:pPr marL="0" indent="0" algn="ctr">
              <a:buNone/>
            </a:pPr>
            <a:r>
              <a:rPr lang="en-US" dirty="0" smtClean="0"/>
              <a:t>Samples denatured &amp; “coated” with –</a:t>
            </a:r>
            <a:r>
              <a:rPr lang="en-US" dirty="0" err="1" smtClean="0"/>
              <a:t>ve</a:t>
            </a:r>
            <a:r>
              <a:rPr lang="en-US" dirty="0" smtClean="0"/>
              <a:t> charge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941" y="2786665"/>
            <a:ext cx="4134118" cy="232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0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SDS-PAGE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Separate proteins based on size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67" y="2693223"/>
            <a:ext cx="5345591" cy="372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3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158</TotalTime>
  <Words>247</Words>
  <Application>Microsoft Office PowerPoint</Application>
  <PresentationFormat>On-screen Show (4:3)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Introduction to Western Blotting</vt:lpstr>
      <vt:lpstr>What is Western blotting?</vt:lpstr>
      <vt:lpstr>PowerPoint Presentation</vt:lpstr>
      <vt:lpstr>Antibodies</vt:lpstr>
      <vt:lpstr>Why not just use ELISA?</vt:lpstr>
      <vt:lpstr>ELISA vs. Western???</vt:lpstr>
      <vt:lpstr>Main steps</vt:lpstr>
      <vt:lpstr>1. Sample preparation</vt:lpstr>
      <vt:lpstr>2. SDS-PAGE</vt:lpstr>
      <vt:lpstr>3. Western transfer</vt:lpstr>
      <vt:lpstr>4. Antigen detection</vt:lpstr>
      <vt:lpstr>Things to remember when setting up a Western for the first time…</vt:lpstr>
      <vt:lpstr>Online tools</vt:lpstr>
      <vt:lpstr>Our Western Blot…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Western Blotting</dc:title>
  <dc:creator>Boardman, Leigh</dc:creator>
  <cp:lastModifiedBy>Boardman, Leigh</cp:lastModifiedBy>
  <cp:revision>22</cp:revision>
  <dcterms:created xsi:type="dcterms:W3CDTF">2016-05-31T18:53:21Z</dcterms:created>
  <dcterms:modified xsi:type="dcterms:W3CDTF">2016-06-06T14:28:03Z</dcterms:modified>
</cp:coreProperties>
</file>