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5" r:id="rId5"/>
    <p:sldId id="258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9857751387633929"/>
          <c:y val="0.17196423884514442"/>
          <c:w val="0.72050446194225715"/>
          <c:h val="0.5483336614173227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Dry Diet</c:v>
                </c:pt>
              </c:strCache>
            </c:strRef>
          </c:tx>
          <c:spPr>
            <a:ln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</c:trendline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0.65000000000000013</c:v>
                </c:pt>
                <c:pt idx="1">
                  <c:v>1.625</c:v>
                </c:pt>
                <c:pt idx="2">
                  <c:v>3.25</c:v>
                </c:pt>
                <c:pt idx="3">
                  <c:v>6.5</c:v>
                </c:pt>
                <c:pt idx="4">
                  <c:v>13</c:v>
                </c:pt>
                <c:pt idx="5">
                  <c:v>26</c:v>
                </c:pt>
              </c:numCache>
            </c:numRef>
          </c:val>
        </c:ser>
        <c:marker val="1"/>
        <c:axId val="39993728"/>
        <c:axId val="39995648"/>
      </c:lineChart>
      <c:catAx>
        <c:axId val="39993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Dry Mass</a:t>
                </a:r>
                <a:r>
                  <a:rPr lang="en-US" baseline="0" dirty="0" smtClean="0"/>
                  <a:t> (g)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39995648"/>
        <c:crosses val="autoZero"/>
        <c:auto val="1"/>
        <c:lblAlgn val="ctr"/>
        <c:lblOffset val="100"/>
      </c:catAx>
      <c:valAx>
        <c:axId val="3999564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Wet Mass (g)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39993728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57165289789595963"/>
          <c:y val="0.88444956880389969"/>
          <c:w val="0.42561486166688189"/>
          <c:h val="0.11205324334458196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4.4715447154471545E-2"/>
          <c:y val="5.8510638297872342E-2"/>
          <c:w val="0.71138211382113825"/>
          <c:h val="0.88297872340425532"/>
        </c:manualLayout>
      </c:layout>
      <c:scatterChart>
        <c:scatterStyle val="lineMarker"/>
        <c:ser>
          <c:idx val="0"/>
          <c:order val="0"/>
          <c:tx>
            <c:strRef>
              <c:f>'Sheet1'!$B$1</c:f>
              <c:strCache>
                <c:ptCount val="1"/>
                <c:pt idx="0">
                  <c:v>BE</c:v>
                </c:pt>
              </c:strCache>
            </c:strRef>
          </c:tx>
          <c:xVal>
            <c:strRef>
              <c:f>'Sheet1'!$A$2:$A$3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'Sheet1'!$B$2:$B$3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yVal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UZ</c:v>
                </c:pt>
              </c:strCache>
            </c:strRef>
          </c:tx>
          <c:xVal>
            <c:strRef>
              <c:f>'Sheet1'!$A$2:$A$3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'Sheet1'!$C$2:$C$3</c:f>
              <c:numCache>
                <c:formatCode>General</c:formatCode>
                <c:ptCount val="2"/>
                <c:pt idx="0">
                  <c:v>1.5</c:v>
                </c:pt>
                <c:pt idx="1">
                  <c:v>0.5</c:v>
                </c:pt>
              </c:numCache>
            </c:numRef>
          </c:yVal>
        </c:ser>
        <c:axId val="84140032"/>
        <c:axId val="84520320"/>
      </c:scatterChart>
      <c:valAx>
        <c:axId val="84140032"/>
        <c:scaling>
          <c:orientation val="minMax"/>
          <c:max val="2"/>
          <c:min val="1"/>
        </c:scaling>
        <c:delete val="1"/>
        <c:axPos val="b"/>
        <c:numFmt formatCode="General" sourceLinked="1"/>
        <c:tickLblPos val="none"/>
        <c:crossAx val="84520320"/>
        <c:crosses val="autoZero"/>
        <c:crossBetween val="midCat"/>
      </c:valAx>
      <c:valAx>
        <c:axId val="84520320"/>
        <c:scaling>
          <c:orientation val="minMax"/>
        </c:scaling>
        <c:delete val="1"/>
        <c:axPos val="l"/>
        <c:numFmt formatCode="General" sourceLinked="1"/>
        <c:tickLblPos val="none"/>
        <c:crossAx val="84140032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4715447154471587E-2"/>
          <c:y val="5.8510638297872362E-2"/>
          <c:w val="0.71138211382113803"/>
          <c:h val="0.8829787234042553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BE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UZ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</c:ser>
        <c:axId val="55314688"/>
        <c:axId val="55461376"/>
      </c:scatterChart>
      <c:valAx>
        <c:axId val="55314688"/>
        <c:scaling>
          <c:orientation val="minMax"/>
          <c:max val="2"/>
          <c:min val="1"/>
        </c:scaling>
        <c:delete val="1"/>
        <c:axPos val="b"/>
        <c:numFmt formatCode="General" sourceLinked="1"/>
        <c:tickLblPos val="none"/>
        <c:crossAx val="55461376"/>
        <c:crosses val="autoZero"/>
        <c:crossBetween val="midCat"/>
      </c:valAx>
      <c:valAx>
        <c:axId val="55461376"/>
        <c:scaling>
          <c:orientation val="minMax"/>
        </c:scaling>
        <c:delete val="1"/>
        <c:axPos val="l"/>
        <c:numFmt formatCode="General" sourceLinked="1"/>
        <c:tickLblPos val="none"/>
        <c:crossAx val="55314688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4715447154471628E-2"/>
          <c:y val="5.8510638297872376E-2"/>
          <c:w val="0.71138211382113781"/>
          <c:h val="0.8829787234042553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BE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UZ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1.5</c:v>
                </c:pt>
                <c:pt idx="1">
                  <c:v>1.5</c:v>
                </c:pt>
              </c:numCache>
            </c:numRef>
          </c:yVal>
        </c:ser>
        <c:axId val="90370048"/>
        <c:axId val="90371968"/>
      </c:scatterChart>
      <c:valAx>
        <c:axId val="90370048"/>
        <c:scaling>
          <c:orientation val="minMax"/>
          <c:max val="2"/>
          <c:min val="1"/>
        </c:scaling>
        <c:delete val="1"/>
        <c:axPos val="b"/>
        <c:numFmt formatCode="General" sourceLinked="1"/>
        <c:tickLblPos val="none"/>
        <c:crossAx val="90371968"/>
        <c:crosses val="autoZero"/>
        <c:crossBetween val="midCat"/>
      </c:valAx>
      <c:valAx>
        <c:axId val="90371968"/>
        <c:scaling>
          <c:orientation val="minMax"/>
        </c:scaling>
        <c:delete val="1"/>
        <c:axPos val="l"/>
        <c:numFmt formatCode="General" sourceLinked="1"/>
        <c:tickLblPos val="none"/>
        <c:crossAx val="90370048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14.666666666666666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55</c:v>
                </c:pt>
                <c:pt idx="1">
                  <c:v>18.333333333333332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</c:v>
                </c:pt>
                <c:pt idx="1">
                  <c:v>3.6666666666666665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25</c:v>
                </c:pt>
                <c:pt idx="1">
                  <c:v>8.3333333333333339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51720576"/>
        <c:axId val="52797824"/>
      </c:stockChart>
      <c:catAx>
        <c:axId val="51720576"/>
        <c:scaling>
          <c:orientation val="minMax"/>
        </c:scaling>
        <c:axPos val="b"/>
        <c:numFmt formatCode="m/d/yyyy" sourceLinked="1"/>
        <c:tickLblPos val="nextTo"/>
        <c:crossAx val="52797824"/>
        <c:crosses val="autoZero"/>
        <c:auto val="1"/>
        <c:lblAlgn val="ctr"/>
        <c:lblOffset val="100"/>
      </c:catAx>
      <c:valAx>
        <c:axId val="5279782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517205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55</c:v>
                </c:pt>
                <c:pt idx="1">
                  <c:v>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</c:v>
                </c:pt>
                <c:pt idx="1">
                  <c:v>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114020736"/>
        <c:axId val="115369856"/>
      </c:stockChart>
      <c:catAx>
        <c:axId val="114020736"/>
        <c:scaling>
          <c:orientation val="minMax"/>
        </c:scaling>
        <c:axPos val="b"/>
        <c:numFmt formatCode="m/d/yyyy" sourceLinked="1"/>
        <c:tickLblPos val="nextTo"/>
        <c:crossAx val="115369856"/>
        <c:crosses val="autoZero"/>
        <c:auto val="1"/>
        <c:lblAlgn val="ctr"/>
        <c:lblOffset val="100"/>
      </c:catAx>
      <c:valAx>
        <c:axId val="115369856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140207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14.666666666666666</c:v>
                </c:pt>
                <c:pt idx="1">
                  <c:v>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18.333333333333332</c:v>
                </c:pt>
                <c:pt idx="1">
                  <c:v>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3.6666666666666665</c:v>
                </c:pt>
                <c:pt idx="1">
                  <c:v>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8.3333333333333339</c:v>
                </c:pt>
                <c:pt idx="1">
                  <c:v>25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122731904"/>
        <c:axId val="124019840"/>
      </c:stockChart>
      <c:catAx>
        <c:axId val="122731904"/>
        <c:scaling>
          <c:orientation val="minMax"/>
        </c:scaling>
        <c:axPos val="b"/>
        <c:numFmt formatCode="m/d/yyyy" sourceLinked="1"/>
        <c:tickLblPos val="nextTo"/>
        <c:crossAx val="124019840"/>
        <c:crosses val="autoZero"/>
        <c:auto val="1"/>
        <c:lblAlgn val="ctr"/>
        <c:lblOffset val="100"/>
      </c:catAx>
      <c:valAx>
        <c:axId val="12401984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227319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A8D8-D198-47E4-B17E-83A121B2A68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and Wandering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degree to which </a:t>
            </a:r>
            <a:r>
              <a:rPr lang="en-US" dirty="0" smtClean="0"/>
              <a:t>photoperiod can influence digestive efficiency in </a:t>
            </a:r>
            <a:r>
              <a:rPr lang="en-US" i="1" dirty="0" err="1" smtClean="0"/>
              <a:t>Ostrinia</a:t>
            </a:r>
            <a:r>
              <a:rPr lang="en-US" i="1" dirty="0" smtClean="0"/>
              <a:t> </a:t>
            </a:r>
            <a:r>
              <a:rPr lang="en-US" i="1" dirty="0" err="1" smtClean="0"/>
              <a:t>nubilalis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Consumption, Waste, and Ingestion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Dry diet mass will be calculated by regression given wet diet </a:t>
            </a:r>
            <a:r>
              <a:rPr lang="en-US" dirty="0" smtClean="0"/>
              <a:t>mass</a:t>
            </a:r>
            <a:endParaRPr lang="en-US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2133600" y="2895600"/>
          <a:ext cx="4648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Ingestion rate: </a:t>
            </a:r>
            <a:r>
              <a:rPr lang="en-US" dirty="0" err="1" smtClean="0"/>
              <a:t>diet</a:t>
            </a:r>
            <a:r>
              <a:rPr lang="en-US" baseline="-25000" dirty="0" err="1" smtClean="0"/>
              <a:t>initial</a:t>
            </a:r>
            <a:r>
              <a:rPr lang="en-US" dirty="0" smtClean="0"/>
              <a:t> – </a:t>
            </a:r>
            <a:r>
              <a:rPr lang="en-US" dirty="0" err="1" smtClean="0"/>
              <a:t>diet</a:t>
            </a:r>
            <a:r>
              <a:rPr lang="en-US" baseline="-25000" dirty="0" err="1" smtClean="0"/>
              <a:t>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Does photoperiod effect how much food these pests consume?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3124200"/>
            <a:ext cx="3505200" cy="2639199"/>
            <a:chOff x="76200" y="3124200"/>
            <a:chExt cx="3505200" cy="2639199"/>
          </a:xfrm>
        </p:grpSpPr>
        <p:graphicFrame>
          <p:nvGraphicFramePr>
            <p:cNvPr id="10" name="Chart 9"/>
            <p:cNvGraphicFramePr/>
            <p:nvPr/>
          </p:nvGraphicFramePr>
          <p:xfrm>
            <a:off x="457200" y="3124200"/>
            <a:ext cx="31242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6200" y="3733800"/>
              <a:ext cx="461665" cy="9550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Ingestion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4864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Diapause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3600" y="548640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 Diapause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3152001"/>
            <a:ext cx="3429000" cy="2639199"/>
            <a:chOff x="152400" y="3124200"/>
            <a:chExt cx="3429000" cy="2639199"/>
          </a:xfrm>
        </p:grpSpPr>
        <p:graphicFrame>
          <p:nvGraphicFramePr>
            <p:cNvPr id="15" name="Chart 14"/>
            <p:cNvGraphicFramePr/>
            <p:nvPr/>
          </p:nvGraphicFramePr>
          <p:xfrm>
            <a:off x="457200" y="3124200"/>
            <a:ext cx="31242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52400" y="54864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Diapause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548640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 Diapause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72200" y="3152001"/>
            <a:ext cx="3429000" cy="2639199"/>
            <a:chOff x="152400" y="3124200"/>
            <a:chExt cx="3429000" cy="2639199"/>
          </a:xfrm>
        </p:grpSpPr>
        <p:graphicFrame>
          <p:nvGraphicFramePr>
            <p:cNvPr id="20" name="Chart 19"/>
            <p:cNvGraphicFramePr/>
            <p:nvPr/>
          </p:nvGraphicFramePr>
          <p:xfrm>
            <a:off x="457200" y="3124200"/>
            <a:ext cx="31242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152400" y="54864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Diapause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548640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 Diapause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Digestion: ingestion - </a:t>
            </a:r>
            <a:r>
              <a:rPr lang="en-US" dirty="0" err="1" smtClean="0"/>
              <a:t>frass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digestion compare between diapause and non diapause conditions?</a:t>
            </a:r>
            <a:endParaRPr lang="en-US" dirty="0" smtClean="0"/>
          </a:p>
        </p:txBody>
      </p:sp>
      <p:graphicFrame>
        <p:nvGraphicFramePr>
          <p:cNvPr id="18" name="Chart 17"/>
          <p:cNvGraphicFramePr/>
          <p:nvPr/>
        </p:nvGraphicFramePr>
        <p:xfrm>
          <a:off x="533400" y="3505200"/>
          <a:ext cx="23622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200" y="4022570"/>
            <a:ext cx="461665" cy="9711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Digestion</a:t>
            </a:r>
            <a:endParaRPr lang="en-US" dirty="0"/>
          </a:p>
        </p:txBody>
      </p:sp>
      <p:graphicFrame>
        <p:nvGraphicFramePr>
          <p:cNvPr id="22" name="Chart 21"/>
          <p:cNvGraphicFramePr/>
          <p:nvPr/>
        </p:nvGraphicFramePr>
        <p:xfrm>
          <a:off x="3124200" y="3581400"/>
          <a:ext cx="23622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5943600" y="3581400"/>
          <a:ext cx="23622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05" y="1690688"/>
            <a:ext cx="3987071" cy="46925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Photoperiod: long </a:t>
            </a:r>
            <a:r>
              <a:rPr lang="en-US" dirty="0" smtClean="0"/>
              <a:t>day (16:8) and short </a:t>
            </a:r>
            <a:r>
              <a:rPr lang="en-US" dirty="0"/>
              <a:t>d</a:t>
            </a:r>
            <a:r>
              <a:rPr lang="en-US" dirty="0" smtClean="0"/>
              <a:t>ay (12:12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 and UZ strains</a:t>
            </a:r>
            <a:endParaRPr lang="en-US" dirty="0" smtClean="0"/>
          </a:p>
          <a:p>
            <a:r>
              <a:rPr lang="en-US" dirty="0" smtClean="0"/>
              <a:t>Larvae fed ad </a:t>
            </a:r>
            <a:r>
              <a:rPr lang="en-US" dirty="0" err="1" smtClean="0"/>
              <a:t>libitum</a:t>
            </a:r>
            <a:endParaRPr lang="en-US" dirty="0" smtClean="0"/>
          </a:p>
          <a:p>
            <a:r>
              <a:rPr lang="en-US" dirty="0" smtClean="0"/>
              <a:t>Artificial </a:t>
            </a:r>
            <a:r>
              <a:rPr lang="en-US" dirty="0" smtClean="0"/>
              <a:t>diet </a:t>
            </a:r>
            <a:r>
              <a:rPr lang="en-US" dirty="0" smtClean="0"/>
              <a:t>weighed</a:t>
            </a:r>
            <a:endParaRPr lang="en-US" dirty="0" smtClean="0"/>
          </a:p>
          <a:p>
            <a:r>
              <a:rPr lang="en-US" dirty="0" smtClean="0"/>
              <a:t>Ingestion</a:t>
            </a:r>
            <a:r>
              <a:rPr lang="en-US" dirty="0" smtClean="0"/>
              <a:t> </a:t>
            </a:r>
            <a:r>
              <a:rPr lang="en-US" dirty="0" smtClean="0"/>
              <a:t>and digestion quantified by </a:t>
            </a:r>
            <a:r>
              <a:rPr lang="en-US" smtClean="0"/>
              <a:t>each larvae.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5721" y="1690686"/>
          <a:ext cx="4071078" cy="30817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7758"/>
                <a:gridCol w="745830"/>
                <a:gridCol w="745830"/>
                <a:gridCol w="745830"/>
                <a:gridCol w="745830"/>
              </a:tblGrid>
              <a:tr h="5213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Experimental Design Goal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Diapause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baseline="0" dirty="0" smtClean="0"/>
                    </a:p>
                    <a:p>
                      <a:pPr algn="ctr"/>
                      <a:r>
                        <a:rPr lang="en-US" sz="1600" dirty="0" smtClean="0"/>
                        <a:t>Cohort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smtClean="0"/>
                        <a:t>12:12)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 Diapause</a:t>
                      </a:r>
                    </a:p>
                    <a:p>
                      <a:pPr algn="ctr"/>
                      <a:r>
                        <a:rPr lang="en-US" sz="1600" dirty="0" smtClean="0"/>
                        <a:t>Cohort </a:t>
                      </a:r>
                      <a:r>
                        <a:rPr lang="en-US" sz="1600" dirty="0" smtClean="0"/>
                        <a:t>(16:8)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 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 2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 3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UZ</a:t>
                      </a:r>
                    </a:p>
                    <a:p>
                      <a:pPr algn="ctr"/>
                      <a:r>
                        <a:rPr lang="en-US" sz="1600" dirty="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0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166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Nutrition and Wandering</vt:lpstr>
      <vt:lpstr>Measuring Consumption, Waste, and Ingestion</vt:lpstr>
      <vt:lpstr>Ingestion rate: dietinitial – dietremaining</vt:lpstr>
      <vt:lpstr>Digestion: ingestion - frass</vt:lpstr>
      <vt:lpstr>Sampling Design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JBrown</dc:creator>
  <cp:lastModifiedBy>JBrown</cp:lastModifiedBy>
  <cp:revision>168</cp:revision>
  <dcterms:created xsi:type="dcterms:W3CDTF">2018-05-09T16:05:27Z</dcterms:created>
  <dcterms:modified xsi:type="dcterms:W3CDTF">2018-06-03T18:33:39Z</dcterms:modified>
</cp:coreProperties>
</file>