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8D8-D198-47E4-B17E-83A121B2A68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and Wandering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to which nutrition can gate the wandering behavior of </a:t>
            </a:r>
            <a:r>
              <a:rPr lang="en-US" i="1" dirty="0" err="1"/>
              <a:t>Ostrinia</a:t>
            </a:r>
            <a:r>
              <a:rPr lang="en-US" i="1" dirty="0"/>
              <a:t> </a:t>
            </a:r>
            <a:r>
              <a:rPr lang="en-US" i="1" dirty="0" err="1"/>
              <a:t>nubilalis</a:t>
            </a:r>
            <a:r>
              <a:rPr lang="en-US" dirty="0"/>
              <a:t> </a:t>
            </a:r>
            <a:r>
              <a:rPr lang="en-US" dirty="0" err="1"/>
              <a:t>univoltine</a:t>
            </a:r>
            <a:r>
              <a:rPr lang="en-US" dirty="0"/>
              <a:t>-Z strain larvae. What effect does nutrition availability have on 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instar</a:t>
            </a:r>
            <a:r>
              <a:rPr lang="en-US" dirty="0"/>
              <a:t> development, wet mass, dry mass, lean mass, lipid mass, and the onset of the wandering stage in both diapause and non diapause treated larvae.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5" y="1690688"/>
            <a:ext cx="3987071" cy="469252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Plot: </a:t>
            </a:r>
            <a:r>
              <a:rPr lang="en-US" dirty="0"/>
              <a:t>l</a:t>
            </a:r>
            <a:r>
              <a:rPr lang="en-US" dirty="0" smtClean="0"/>
              <a:t>ong day (16:8) and short </a:t>
            </a:r>
            <a:r>
              <a:rPr lang="en-US" dirty="0"/>
              <a:t>d</a:t>
            </a:r>
            <a:r>
              <a:rPr lang="en-US" dirty="0" smtClean="0"/>
              <a:t>ay (12:12)</a:t>
            </a:r>
          </a:p>
          <a:p>
            <a:r>
              <a:rPr lang="en-US" dirty="0" smtClean="0"/>
              <a:t>Subplot: </a:t>
            </a:r>
          </a:p>
          <a:p>
            <a:pPr lvl="1"/>
            <a:r>
              <a:rPr lang="en-US" dirty="0" smtClean="0"/>
              <a:t>Feeding ad </a:t>
            </a:r>
            <a:r>
              <a:rPr lang="en-US" dirty="0" err="1" smtClean="0"/>
              <a:t>libitum</a:t>
            </a:r>
            <a:endParaRPr lang="en-US" dirty="0"/>
          </a:p>
          <a:p>
            <a:pPr lvl="1"/>
            <a:r>
              <a:rPr lang="en-US" dirty="0" smtClean="0"/>
              <a:t>24 hour depravation</a:t>
            </a:r>
          </a:p>
          <a:p>
            <a:pPr lvl="1"/>
            <a:r>
              <a:rPr lang="en-US" dirty="0" smtClean="0"/>
              <a:t>48 hour depravation</a:t>
            </a:r>
          </a:p>
          <a:p>
            <a:pPr lvl="1"/>
            <a:r>
              <a:rPr lang="en-US" dirty="0" smtClean="0"/>
              <a:t>72 hour depravation</a:t>
            </a:r>
          </a:p>
          <a:p>
            <a:pPr lvl="1"/>
            <a:r>
              <a:rPr lang="en-US" dirty="0" smtClean="0"/>
              <a:t>96 hour depravation</a:t>
            </a:r>
          </a:p>
          <a:p>
            <a:pPr lvl="1"/>
            <a:r>
              <a:rPr lang="en-US" dirty="0" smtClean="0"/>
              <a:t>120 hour depravation</a:t>
            </a:r>
          </a:p>
          <a:p>
            <a:r>
              <a:rPr lang="en-US" dirty="0" smtClean="0"/>
              <a:t>Progression through 5</a:t>
            </a:r>
            <a:r>
              <a:rPr lang="en-US" baseline="30000" dirty="0" smtClean="0"/>
              <a:t>th</a:t>
            </a:r>
            <a:r>
              <a:rPr lang="en-US" dirty="0" smtClean="0"/>
              <a:t> instar tracked using a “surveillance” population between 20 larvae</a:t>
            </a:r>
          </a:p>
          <a:p>
            <a:pPr lvl="1"/>
            <a:r>
              <a:rPr lang="en-US" dirty="0" smtClean="0"/>
              <a:t>Day one of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instar</a:t>
            </a:r>
            <a:endParaRPr lang="en-US" dirty="0" smtClean="0"/>
          </a:p>
          <a:p>
            <a:pPr lvl="1"/>
            <a:r>
              <a:rPr lang="en-US" dirty="0" smtClean="0"/>
              <a:t>Wandering day</a:t>
            </a:r>
          </a:p>
          <a:p>
            <a:pPr lvl="1"/>
            <a:r>
              <a:rPr lang="en-US" dirty="0" smtClean="0"/>
              <a:t>Diapause day 10</a:t>
            </a:r>
          </a:p>
          <a:p>
            <a:r>
              <a:rPr lang="en-US" dirty="0" smtClean="0"/>
              <a:t>Artificial diet limited my mass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larvae starved for 30mins to assay for wandering and before being dried.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5721" y="1690686"/>
          <a:ext cx="4071078" cy="471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802"/>
                <a:gridCol w="1177138"/>
                <a:gridCol w="1177138"/>
              </a:tblGrid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Experimental Design Goal</a:t>
                      </a:r>
                      <a:endParaRPr lang="en-US" sz="1600" dirty="0"/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Diapause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(12:12)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Non Diapause (16:8)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 </a:t>
                      </a:r>
                      <a:r>
                        <a:rPr lang="en-US" sz="1600" dirty="0" err="1" smtClean="0"/>
                        <a:t>libitum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1 day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Minus 2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3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4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5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0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188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Nutrition and Wandering</vt:lpstr>
      <vt:lpstr>Sampling Design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JBrown</cp:lastModifiedBy>
  <cp:revision>152</cp:revision>
  <dcterms:created xsi:type="dcterms:W3CDTF">2018-05-09T16:05:27Z</dcterms:created>
  <dcterms:modified xsi:type="dcterms:W3CDTF">2018-05-14T13:49:42Z</dcterms:modified>
</cp:coreProperties>
</file>