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0" r:id="rId5"/>
    <p:sldId id="261" r:id="rId6"/>
    <p:sldId id="262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>
      <p:cViewPr varScale="1">
        <p:scale>
          <a:sx n="115" d="100"/>
          <a:sy n="115" d="100"/>
        </p:scale>
        <p:origin x="14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8730158730159"/>
          <c:y val="0.0379423524442367"/>
          <c:w val="0.890545981752281"/>
          <c:h val="0.8013424836222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102-4688-8C5F-F87F9B2D10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</c:v>
                </c:pt>
              </c:strCache>
            </c:strRef>
          </c:tx>
          <c:spPr>
            <a:ln w="1270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95.0</c:v>
                </c:pt>
                <c:pt idx="2">
                  <c:v>95.0</c:v>
                </c:pt>
                <c:pt idx="3">
                  <c:v>95.0</c:v>
                </c:pt>
                <c:pt idx="4">
                  <c:v>95.0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102-4688-8C5F-F87F9B2D1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6662848"/>
        <c:axId val="1366515488"/>
      </c:lineChart>
      <c:catAx>
        <c:axId val="136666284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Time</a:t>
                </a:r>
                <a:endParaRPr lang="en-US" sz="2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66515488"/>
        <c:crosses val="autoZero"/>
        <c:auto val="1"/>
        <c:lblAlgn val="ctr"/>
        <c:lblOffset val="100"/>
        <c:noMultiLvlLbl val="0"/>
      </c:catAx>
      <c:valAx>
        <c:axId val="1366515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Stored Resources</a:t>
                </a:r>
                <a:endParaRPr lang="en-US" sz="2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crossAx val="136666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67223361687277"/>
          <c:y val="0.0145932124785526"/>
          <c:w val="0.297785033433756"/>
          <c:h val="0.0868447819957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8730158730159"/>
          <c:y val="0.0379423524442367"/>
          <c:w val="0.890545981752281"/>
          <c:h val="0.8013424836222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A90-4E51-97C5-F70409DDE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</c:v>
                </c:pt>
              </c:strCache>
            </c:strRef>
          </c:tx>
          <c:spPr>
            <a:ln w="1270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95.0</c:v>
                </c:pt>
                <c:pt idx="2">
                  <c:v>95.0</c:v>
                </c:pt>
                <c:pt idx="3">
                  <c:v>95.0</c:v>
                </c:pt>
                <c:pt idx="4">
                  <c:v>95.0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A90-4E51-97C5-F70409DDE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5701376"/>
        <c:axId val="1322557856"/>
      </c:lineChart>
      <c:catAx>
        <c:axId val="131570137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Time</a:t>
                </a:r>
                <a:endParaRPr lang="en-US" sz="2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22557856"/>
        <c:crosses val="autoZero"/>
        <c:auto val="1"/>
        <c:lblAlgn val="ctr"/>
        <c:lblOffset val="100"/>
        <c:noMultiLvlLbl val="0"/>
      </c:catAx>
      <c:valAx>
        <c:axId val="13225578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131570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421471645078"/>
          <c:y val="0.0220513782197568"/>
          <c:w val="0.471292252696078"/>
          <c:h val="0.100734992317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8730158730159"/>
          <c:y val="0.0379423524442367"/>
          <c:w val="0.890545981752281"/>
          <c:h val="0.8013424836222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50.0</c:v>
                </c:pt>
                <c:pt idx="2">
                  <c:v>50.0</c:v>
                </c:pt>
                <c:pt idx="3">
                  <c:v>50.0</c:v>
                </c:pt>
                <c:pt idx="4">
                  <c:v>50.0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A30-41E3-B146-8ECB64B042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</c:v>
                </c:pt>
              </c:strCache>
            </c:strRef>
          </c:tx>
          <c:spPr>
            <a:ln w="1270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45.0</c:v>
                </c:pt>
                <c:pt idx="2">
                  <c:v>45.0</c:v>
                </c:pt>
                <c:pt idx="3">
                  <c:v>45.0</c:v>
                </c:pt>
                <c:pt idx="4">
                  <c:v>45.0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A30-41E3-B146-8ECB64B04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3019136"/>
        <c:axId val="1312040528"/>
      </c:lineChart>
      <c:catAx>
        <c:axId val="131301913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Time</a:t>
                </a:r>
                <a:endParaRPr lang="en-US" sz="2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12040528"/>
        <c:crosses val="autoZero"/>
        <c:auto val="1"/>
        <c:lblAlgn val="ctr"/>
        <c:lblOffset val="100"/>
        <c:noMultiLvlLbl val="0"/>
      </c:catAx>
      <c:valAx>
        <c:axId val="1312040528"/>
        <c:scaling>
          <c:orientation val="minMax"/>
          <c:max val="10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Stored Resources</a:t>
                </a:r>
                <a:endParaRPr lang="en-US" sz="2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crossAx val="131301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421471645078"/>
          <c:y val="0.0220513782197568"/>
          <c:w val="0.471292252696078"/>
          <c:h val="0.100734992317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8730158730159"/>
          <c:y val="0.0379423524442367"/>
          <c:w val="0.890545981752281"/>
          <c:h val="0.8013424836222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534-4E57-97B8-494A5D41BE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</c:v>
                </c:pt>
              </c:strCache>
            </c:strRef>
          </c:tx>
          <c:spPr>
            <a:ln w="1270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95.0</c:v>
                </c:pt>
                <c:pt idx="2">
                  <c:v>95.0</c:v>
                </c:pt>
                <c:pt idx="3">
                  <c:v>95.0</c:v>
                </c:pt>
                <c:pt idx="4">
                  <c:v>95.0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534-4E57-97B8-494A5D41B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2742240"/>
        <c:axId val="1366355824"/>
      </c:lineChart>
      <c:catAx>
        <c:axId val="135274224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Time</a:t>
                </a:r>
                <a:endParaRPr lang="en-US" sz="2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66355824"/>
        <c:crosses val="autoZero"/>
        <c:auto val="1"/>
        <c:lblAlgn val="ctr"/>
        <c:lblOffset val="100"/>
        <c:noMultiLvlLbl val="0"/>
      </c:catAx>
      <c:valAx>
        <c:axId val="13663558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135274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67223361687277"/>
          <c:y val="0.0145932124785526"/>
          <c:w val="0.297785033433756"/>
          <c:h val="0.0868447819957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8730158730159"/>
          <c:y val="0.0379423524442367"/>
          <c:w val="0.890545981752281"/>
          <c:h val="0.8013424836222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50.0</c:v>
                </c:pt>
                <c:pt idx="2">
                  <c:v>50.0</c:v>
                </c:pt>
                <c:pt idx="3">
                  <c:v>50.0</c:v>
                </c:pt>
                <c:pt idx="4">
                  <c:v>50.0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DE1-4DC0-8445-677C9F3EC2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</c:v>
                </c:pt>
              </c:strCache>
            </c:strRef>
          </c:tx>
          <c:spPr>
            <a:ln w="1270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45.0</c:v>
                </c:pt>
                <c:pt idx="2">
                  <c:v>45.0</c:v>
                </c:pt>
                <c:pt idx="3">
                  <c:v>45.0</c:v>
                </c:pt>
                <c:pt idx="4">
                  <c:v>45.0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DE1-4DC0-8445-677C9F3EC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981056"/>
        <c:axId val="1373255904"/>
      </c:lineChart>
      <c:catAx>
        <c:axId val="136398105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</a:rPr>
                  <a:t>Time</a:t>
                </a:r>
                <a:r>
                  <a:rPr 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73255904"/>
        <c:crosses val="autoZero"/>
        <c:auto val="1"/>
        <c:lblAlgn val="ctr"/>
        <c:lblOffset val="100"/>
        <c:noMultiLvlLbl val="0"/>
      </c:catAx>
      <c:valAx>
        <c:axId val="1373255904"/>
        <c:scaling>
          <c:orientation val="minMax"/>
          <c:max val="10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Stored Resources</a:t>
                </a:r>
                <a:endParaRPr lang="en-US" sz="2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crossAx val="136398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0421471645078"/>
          <c:y val="0.0220513782197568"/>
          <c:w val="0.471292252696078"/>
          <c:h val="0.100734992317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8730158730159"/>
          <c:y val="0.0379423524442367"/>
          <c:w val="0.890545981752281"/>
          <c:h val="0.8013424836222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UZ</c:v>
                </c:pt>
              </c:strCache>
            </c:strRef>
          </c:tx>
          <c:spPr>
            <a:ln w="12700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  <c:pt idx="4">
                  <c:v>100.0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FCC-4DE0-9B70-166908BF15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</c:v>
                </c:pt>
              </c:strCache>
            </c:strRef>
          </c:tx>
          <c:spPr>
            <a:ln w="1270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</c:v>
                </c:pt>
                <c:pt idx="1">
                  <c:v>75.0</c:v>
                </c:pt>
                <c:pt idx="2">
                  <c:v>75.0</c:v>
                </c:pt>
                <c:pt idx="3">
                  <c:v>75.0</c:v>
                </c:pt>
                <c:pt idx="4">
                  <c:v>75.0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FCC-4DE0-9B70-166908BF1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2966048"/>
        <c:axId val="1372049696"/>
      </c:lineChart>
      <c:catAx>
        <c:axId val="137296604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 smtClean="0"/>
                  <a:t>Time</a:t>
                </a:r>
                <a:endParaRPr lang="en-US" sz="2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72049696"/>
        <c:crosses val="autoZero"/>
        <c:auto val="1"/>
        <c:lblAlgn val="ctr"/>
        <c:lblOffset val="100"/>
        <c:noMultiLvlLbl val="0"/>
      </c:catAx>
      <c:valAx>
        <c:axId val="1372049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137296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67223361687277"/>
          <c:y val="0.0145932124785526"/>
          <c:w val="0.297785033433756"/>
          <c:h val="0.0868447819957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A8D8-D198-47E4-B17E-83A121B2A68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BABE-210D-4139-990B-16E43C6AA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microsoft.com/office/2007/relationships/hdphoto" Target="../media/hdphoto5.wdp"/><Relationship Id="rId13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microsoft.com/office/2007/relationships/hdphoto" Target="../media/hdphoto1.wdp"/><Relationship Id="rId8" Type="http://schemas.openxmlformats.org/officeDocument/2006/relationships/image" Target="../media/image4.png"/><Relationship Id="rId9" Type="http://schemas.microsoft.com/office/2007/relationships/hdphoto" Target="../media/hdphoto2.wdp"/><Relationship Id="rId10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hdphoto" Target="../media/hdphoto5.wdp"/><Relationship Id="rId12" Type="http://schemas.microsoft.com/office/2007/relationships/hdphoto" Target="../media/hdphoto6.wdp"/><Relationship Id="rId13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microsoft.com/office/2007/relationships/hdphoto" Target="../media/hdphoto2.wdp"/><Relationship Id="rId9" Type="http://schemas.microsoft.com/office/2007/relationships/hdphoto" Target="../media/hdphoto3.wdp"/><Relationship Id="rId10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Nutrition and Wandering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degree to which nutrition can gate the wandering behavior of </a:t>
            </a:r>
            <a:r>
              <a:rPr lang="en-US" i="1" dirty="0" err="1"/>
              <a:t>Ostrinia</a:t>
            </a:r>
            <a:r>
              <a:rPr lang="en-US" i="1" dirty="0"/>
              <a:t> </a:t>
            </a:r>
            <a:r>
              <a:rPr lang="en-US" i="1" dirty="0" err="1"/>
              <a:t>nubilalis</a:t>
            </a:r>
            <a:r>
              <a:rPr lang="en-US" dirty="0"/>
              <a:t> </a:t>
            </a:r>
            <a:r>
              <a:rPr lang="en-US" dirty="0" err="1"/>
              <a:t>univoltine</a:t>
            </a:r>
            <a:r>
              <a:rPr lang="en-US" dirty="0"/>
              <a:t>-Z strain larvae. What effect does nutrition availability have on </a:t>
            </a:r>
            <a:r>
              <a:rPr lang="en-US" dirty="0" smtClean="0"/>
              <a:t>the digestive efficiency of 5</a:t>
            </a:r>
            <a:r>
              <a:rPr lang="en-US" baseline="30000" dirty="0" smtClean="0"/>
              <a:t>th</a:t>
            </a:r>
            <a:r>
              <a:rPr lang="en-US" dirty="0" smtClean="0"/>
              <a:t> instar ECB larvae.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05" y="1690688"/>
            <a:ext cx="3987071" cy="469252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Plot: </a:t>
            </a:r>
            <a:r>
              <a:rPr lang="en-US" dirty="0"/>
              <a:t>l</a:t>
            </a:r>
            <a:r>
              <a:rPr lang="en-US" dirty="0" smtClean="0"/>
              <a:t>ong day (16:8) and short </a:t>
            </a:r>
            <a:r>
              <a:rPr lang="en-US" dirty="0"/>
              <a:t>d</a:t>
            </a:r>
            <a:r>
              <a:rPr lang="en-US" dirty="0" smtClean="0"/>
              <a:t>ay (12:12)</a:t>
            </a:r>
          </a:p>
          <a:p>
            <a:r>
              <a:rPr lang="en-US" dirty="0" smtClean="0"/>
              <a:t>Subplot: </a:t>
            </a:r>
          </a:p>
          <a:p>
            <a:pPr lvl="1"/>
            <a:r>
              <a:rPr lang="en-US" dirty="0" smtClean="0"/>
              <a:t>Feeding ad </a:t>
            </a:r>
            <a:r>
              <a:rPr lang="en-US" dirty="0" err="1" smtClean="0"/>
              <a:t>libitum</a:t>
            </a:r>
            <a:endParaRPr lang="en-US" dirty="0"/>
          </a:p>
          <a:p>
            <a:pPr lvl="1"/>
            <a:r>
              <a:rPr lang="en-US" dirty="0" smtClean="0"/>
              <a:t>24 hour depravation</a:t>
            </a:r>
          </a:p>
          <a:p>
            <a:pPr lvl="1"/>
            <a:r>
              <a:rPr lang="en-US" dirty="0" smtClean="0"/>
              <a:t>48 hour depravation</a:t>
            </a:r>
          </a:p>
          <a:p>
            <a:pPr lvl="1"/>
            <a:r>
              <a:rPr lang="en-US" dirty="0" smtClean="0"/>
              <a:t>72 hour depravation</a:t>
            </a:r>
          </a:p>
          <a:p>
            <a:pPr lvl="1"/>
            <a:r>
              <a:rPr lang="en-US" dirty="0" smtClean="0"/>
              <a:t>96 hour depravation</a:t>
            </a:r>
          </a:p>
          <a:p>
            <a:pPr lvl="1"/>
            <a:r>
              <a:rPr lang="en-US" dirty="0" smtClean="0"/>
              <a:t>120 hour depravation</a:t>
            </a:r>
          </a:p>
          <a:p>
            <a:r>
              <a:rPr lang="en-US" dirty="0" smtClean="0"/>
              <a:t>Progression through 5</a:t>
            </a:r>
            <a:r>
              <a:rPr lang="en-US" baseline="30000" dirty="0" smtClean="0"/>
              <a:t>th</a:t>
            </a:r>
            <a:r>
              <a:rPr lang="en-US" dirty="0" smtClean="0"/>
              <a:t> instar tracked using a “surveillance” population between 20 larvae</a:t>
            </a:r>
          </a:p>
          <a:p>
            <a:pPr lvl="1"/>
            <a:r>
              <a:rPr lang="en-US" dirty="0" smtClean="0"/>
              <a:t>Day one of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instar</a:t>
            </a:r>
            <a:endParaRPr lang="en-US" dirty="0" smtClean="0"/>
          </a:p>
          <a:p>
            <a:pPr lvl="1"/>
            <a:r>
              <a:rPr lang="en-US" dirty="0" smtClean="0"/>
              <a:t>Wandering day</a:t>
            </a:r>
          </a:p>
          <a:p>
            <a:pPr lvl="1"/>
            <a:r>
              <a:rPr lang="en-US" dirty="0" smtClean="0"/>
              <a:t>Diapause day 10</a:t>
            </a:r>
          </a:p>
          <a:p>
            <a:r>
              <a:rPr lang="en-US" dirty="0" smtClean="0"/>
              <a:t>Artificial diet limited my mass</a:t>
            </a:r>
          </a:p>
          <a:p>
            <a:r>
              <a:rPr lang="en-US" dirty="0" smtClean="0"/>
              <a:t>All larvae starved for 30mins to assay for wandering and before being dried.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15721" y="1690686"/>
          <a:ext cx="4071078" cy="47165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6802"/>
                <a:gridCol w="1177138"/>
                <a:gridCol w="1177138"/>
              </a:tblGrid>
              <a:tr h="52139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Experimental Design Goal</a:t>
                      </a:r>
                      <a:endParaRPr lang="en-US" sz="1600" dirty="0"/>
                    </a:p>
                  </a:txBody>
                  <a:tcPr marL="68580" marR="685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Univoltine</a:t>
                      </a:r>
                      <a:r>
                        <a:rPr lang="en-US" sz="1600" dirty="0" smtClean="0"/>
                        <a:t>-Z</a:t>
                      </a:r>
                    </a:p>
                    <a:p>
                      <a:pPr algn="ctr"/>
                      <a:r>
                        <a:rPr lang="en-US" sz="1600" dirty="0" smtClean="0"/>
                        <a:t>Diapause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dirty="0" smtClean="0"/>
                        <a:t>(12:12)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Univoltine</a:t>
                      </a:r>
                      <a:r>
                        <a:rPr lang="en-US" sz="1600" dirty="0" smtClean="0"/>
                        <a:t>-Z</a:t>
                      </a:r>
                    </a:p>
                    <a:p>
                      <a:pPr algn="ctr"/>
                      <a:r>
                        <a:rPr lang="en-US" sz="1600" dirty="0" smtClean="0"/>
                        <a:t>Non Diapause (16:8)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 </a:t>
                      </a:r>
                      <a:r>
                        <a:rPr lang="en-US" sz="1600" dirty="0" err="1" smtClean="0"/>
                        <a:t>libitum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1 day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 Larvae</a:t>
                      </a:r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Minus 2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3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4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21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Minus</a:t>
                      </a:r>
                      <a:r>
                        <a:rPr lang="en-US" sz="1600" baseline="0" dirty="0" smtClean="0"/>
                        <a:t> 5 days</a:t>
                      </a:r>
                      <a:endParaRPr lang="en-US" sz="1600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Larvae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/>
          </p:nvPr>
        </p:nvGraphicFramePr>
        <p:xfrm>
          <a:off x="638508" y="2363390"/>
          <a:ext cx="3322466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/>
          </p:nvPr>
        </p:nvGraphicFramePr>
        <p:xfrm>
          <a:off x="4891254" y="2363390"/>
          <a:ext cx="3322466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2101" y="202622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 Diapause</a:t>
            </a:r>
            <a:endParaRPr lang="en-US" sz="24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Prediction 1: </a:t>
            </a:r>
            <a:r>
              <a:rPr lang="en-US" sz="3300" dirty="0" smtClean="0"/>
              <a:t>Changes in diet </a:t>
            </a:r>
            <a:r>
              <a:rPr lang="en-US" sz="3300" dirty="0" err="1" smtClean="0"/>
              <a:t>availibility</a:t>
            </a:r>
            <a:r>
              <a:rPr lang="en-US" sz="3300" dirty="0" smtClean="0"/>
              <a:t> has no effect on </a:t>
            </a:r>
            <a:endParaRPr lang="en-US" sz="3300" dirty="0"/>
          </a:p>
        </p:txBody>
      </p:sp>
      <p:sp>
        <p:nvSpPr>
          <p:cNvPr id="40" name="TextBox 39"/>
          <p:cNvSpPr txBox="1"/>
          <p:nvPr/>
        </p:nvSpPr>
        <p:spPr>
          <a:xfrm>
            <a:off x="6287137" y="2025038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Diapause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 rot="19572131">
            <a:off x="3102067" y="2799543"/>
            <a:ext cx="2177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NULL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22228" y="940670"/>
            <a:ext cx="1395460" cy="31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Long Diapause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891677" y="940670"/>
            <a:ext cx="1395460" cy="3149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Short Diapause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2977954" y="940670"/>
            <a:ext cx="1378633" cy="314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Fall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1044330" y="940669"/>
            <a:ext cx="1395460" cy="3149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Summer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1195390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Prediction 2: </a:t>
            </a:r>
            <a:r>
              <a:rPr lang="en-US" sz="3300"/>
              <a:t>Stored resources increased </a:t>
            </a:r>
            <a:r>
              <a:rPr lang="en-US" sz="3300" dirty="0"/>
              <a:t>in diapausing larvae</a:t>
            </a:r>
            <a:endParaRPr lang="en-US" sz="3300" dirty="0"/>
          </a:p>
        </p:txBody>
      </p:sp>
      <p:graphicFrame>
        <p:nvGraphicFramePr>
          <p:cNvPr id="11" name="Chart 10"/>
          <p:cNvGraphicFramePr/>
          <p:nvPr>
            <p:extLst/>
          </p:nvPr>
        </p:nvGraphicFramePr>
        <p:xfrm>
          <a:off x="628650" y="2522994"/>
          <a:ext cx="3322466" cy="303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9337" y="2226469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Non-Diapause</a:t>
            </a:r>
            <a:endParaRPr lang="en-US" sz="2400" dirty="0"/>
          </a:p>
        </p:txBody>
      </p:sp>
      <p:graphicFrame>
        <p:nvGraphicFramePr>
          <p:cNvPr id="18" name="Chart 17"/>
          <p:cNvGraphicFramePr/>
          <p:nvPr>
            <p:extLst/>
          </p:nvPr>
        </p:nvGraphicFramePr>
        <p:xfrm>
          <a:off x="5192884" y="2522994"/>
          <a:ext cx="3322466" cy="303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207786" y="2226469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Diapause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667270" y="3917332"/>
            <a:ext cx="1774820" cy="1196282"/>
            <a:chOff x="4670306" y="1690688"/>
            <a:chExt cx="6281320" cy="4425554"/>
          </a:xfrm>
        </p:grpSpPr>
        <p:pic>
          <p:nvPicPr>
            <p:cNvPr id="21" name="Content Placeholder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06"/>
            <a:stretch/>
          </p:blipFill>
          <p:spPr>
            <a:xfrm>
              <a:off x="8900311" y="1764904"/>
              <a:ext cx="2051315" cy="4351338"/>
            </a:xfrm>
            <a:prstGeom prst="rect">
              <a:avLst/>
            </a:prstGeom>
          </p:spPr>
        </p:pic>
        <p:pic>
          <p:nvPicPr>
            <p:cNvPr id="22" name="Content Placeholder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557"/>
            <a:stretch/>
          </p:blipFill>
          <p:spPr>
            <a:xfrm>
              <a:off x="4670306" y="1690688"/>
              <a:ext cx="2111415" cy="4351338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001966" y="2723603"/>
              <a:ext cx="1779755" cy="1327418"/>
              <a:chOff x="2904184" y="3284101"/>
              <a:chExt cx="1779755" cy="132741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184" y="3284102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118"/>
              <a:stretch/>
            </p:blipFill>
            <p:spPr>
              <a:xfrm>
                <a:off x="2904185" y="3284101"/>
                <a:ext cx="834390" cy="1327417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4989229" y="4185957"/>
              <a:ext cx="1779755" cy="1327418"/>
              <a:chOff x="7128992" y="3909348"/>
              <a:chExt cx="1779755" cy="1327418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8992" y="3909349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855"/>
              <a:stretch/>
            </p:blipFill>
            <p:spPr>
              <a:xfrm>
                <a:off x="7128992" y="3909348"/>
                <a:ext cx="928050" cy="1327417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163214" y="4260173"/>
              <a:ext cx="1779755" cy="1327418"/>
              <a:chOff x="838199" y="3854667"/>
              <a:chExt cx="1779755" cy="1327418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199" y="3854668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47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145"/>
              <a:stretch/>
            </p:blipFill>
            <p:spPr>
              <a:xfrm>
                <a:off x="838199" y="3854667"/>
                <a:ext cx="851705" cy="1327417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9171871" y="2805434"/>
              <a:ext cx="1779755" cy="1327417"/>
              <a:chOff x="838199" y="3854668"/>
              <a:chExt cx="1779755" cy="1327417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199" y="3854668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145"/>
              <a:stretch/>
            </p:blipFill>
            <p:spPr>
              <a:xfrm>
                <a:off x="838199" y="3854668"/>
                <a:ext cx="851706" cy="1327417"/>
              </a:xfrm>
              <a:prstGeom prst="rect">
                <a:avLst/>
              </a:prstGeom>
            </p:spPr>
          </p:pic>
        </p:grpSp>
      </p:grpSp>
      <p:sp>
        <p:nvSpPr>
          <p:cNvPr id="39" name="L-Shape 38"/>
          <p:cNvSpPr/>
          <p:nvPr/>
        </p:nvSpPr>
        <p:spPr>
          <a:xfrm rot="2959092">
            <a:off x="4466250" y="4478110"/>
            <a:ext cx="272435" cy="264290"/>
          </a:xfrm>
          <a:prstGeom prst="corner">
            <a:avLst>
              <a:gd name="adj1" fmla="val 19420"/>
              <a:gd name="adj2" fmla="val 18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7-Point Star 39"/>
          <p:cNvSpPr/>
          <p:nvPr/>
        </p:nvSpPr>
        <p:spPr>
          <a:xfrm>
            <a:off x="8217687" y="2718172"/>
            <a:ext cx="365612" cy="230204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169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22228" y="940670"/>
            <a:ext cx="1395460" cy="314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Long Diapause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891677" y="940670"/>
            <a:ext cx="1395460" cy="3149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Short Diapause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2977954" y="940670"/>
            <a:ext cx="1378633" cy="314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Fall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1044330" y="940669"/>
            <a:ext cx="1395460" cy="3149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Summer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120610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Prediction 3: </a:t>
            </a:r>
            <a:r>
              <a:rPr lang="en-US" sz="3300"/>
              <a:t>Stored resources differs </a:t>
            </a:r>
            <a:r>
              <a:rPr lang="en-US" sz="3300" dirty="0"/>
              <a:t>by photoperiod and ecotype</a:t>
            </a:r>
            <a:endParaRPr lang="en-US" sz="3300" dirty="0"/>
          </a:p>
        </p:txBody>
      </p:sp>
      <p:graphicFrame>
        <p:nvGraphicFramePr>
          <p:cNvPr id="11" name="Chart 10"/>
          <p:cNvGraphicFramePr/>
          <p:nvPr>
            <p:extLst/>
          </p:nvPr>
        </p:nvGraphicFramePr>
        <p:xfrm>
          <a:off x="628650" y="2618972"/>
          <a:ext cx="3322466" cy="303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9337" y="2322447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Non-Diapause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57550" y="4171299"/>
            <a:ext cx="2003420" cy="1226633"/>
            <a:chOff x="4670306" y="1690688"/>
            <a:chExt cx="6281320" cy="4425554"/>
          </a:xfrm>
        </p:grpSpPr>
        <p:pic>
          <p:nvPicPr>
            <p:cNvPr id="16" name="Content Placeholder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06"/>
            <a:stretch/>
          </p:blipFill>
          <p:spPr>
            <a:xfrm>
              <a:off x="8900311" y="1764904"/>
              <a:ext cx="2051315" cy="4351338"/>
            </a:xfrm>
            <a:prstGeom prst="rect">
              <a:avLst/>
            </a:prstGeom>
          </p:spPr>
        </p:pic>
        <p:pic>
          <p:nvPicPr>
            <p:cNvPr id="17" name="Content Placeholder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557"/>
            <a:stretch/>
          </p:blipFill>
          <p:spPr>
            <a:xfrm>
              <a:off x="4670306" y="1690688"/>
              <a:ext cx="2111415" cy="4351338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001966" y="2723603"/>
              <a:ext cx="1779755" cy="1327418"/>
              <a:chOff x="2904184" y="3284101"/>
              <a:chExt cx="1779755" cy="132741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184" y="3284102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118"/>
              <a:stretch/>
            </p:blipFill>
            <p:spPr>
              <a:xfrm>
                <a:off x="2904185" y="3284101"/>
                <a:ext cx="834390" cy="1327417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989229" y="4185957"/>
              <a:ext cx="1779755" cy="1327418"/>
              <a:chOff x="7128992" y="3909348"/>
              <a:chExt cx="1779755" cy="1327418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8992" y="3909349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855"/>
              <a:stretch/>
            </p:blipFill>
            <p:spPr>
              <a:xfrm>
                <a:off x="7128992" y="3909348"/>
                <a:ext cx="928050" cy="1327417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9163214" y="4260173"/>
              <a:ext cx="1779755" cy="1327418"/>
              <a:chOff x="838199" y="3854667"/>
              <a:chExt cx="1779755" cy="1327418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199" y="3854668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47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145"/>
              <a:stretch/>
            </p:blipFill>
            <p:spPr>
              <a:xfrm>
                <a:off x="838199" y="3854667"/>
                <a:ext cx="851705" cy="1327417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9171871" y="2805434"/>
              <a:ext cx="1779755" cy="1327417"/>
              <a:chOff x="838199" y="3854668"/>
              <a:chExt cx="1779755" cy="1327417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199" y="3854668"/>
                <a:ext cx="1779755" cy="132741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145"/>
              <a:stretch/>
            </p:blipFill>
            <p:spPr>
              <a:xfrm>
                <a:off x="838199" y="3854668"/>
                <a:ext cx="851706" cy="1327417"/>
              </a:xfrm>
              <a:prstGeom prst="rect">
                <a:avLst/>
              </a:prstGeom>
            </p:spPr>
          </p:pic>
        </p:grpSp>
      </p:grpSp>
      <p:sp>
        <p:nvSpPr>
          <p:cNvPr id="32" name="Donut 31"/>
          <p:cNvSpPr/>
          <p:nvPr/>
        </p:nvSpPr>
        <p:spPr>
          <a:xfrm>
            <a:off x="4657250" y="4399590"/>
            <a:ext cx="600959" cy="483894"/>
          </a:xfrm>
          <a:prstGeom prst="donut">
            <a:avLst>
              <a:gd name="adj" fmla="val 100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aphicFrame>
        <p:nvGraphicFramePr>
          <p:cNvPr id="51" name="Chart 50"/>
          <p:cNvGraphicFramePr/>
          <p:nvPr>
            <p:extLst/>
          </p:nvPr>
        </p:nvGraphicFramePr>
        <p:xfrm>
          <a:off x="4895221" y="2618972"/>
          <a:ext cx="3322466" cy="303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10123" y="2322447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Diapause</a:t>
            </a:r>
            <a:endParaRPr lang="en-US" sz="2400" dirty="0"/>
          </a:p>
        </p:txBody>
      </p:sp>
      <p:sp>
        <p:nvSpPr>
          <p:cNvPr id="53" name="7-Point Star 52"/>
          <p:cNvSpPr/>
          <p:nvPr/>
        </p:nvSpPr>
        <p:spPr>
          <a:xfrm>
            <a:off x="7759443" y="2899952"/>
            <a:ext cx="365612" cy="230204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7-Point Star 53"/>
          <p:cNvSpPr/>
          <p:nvPr/>
        </p:nvSpPr>
        <p:spPr>
          <a:xfrm>
            <a:off x="7759443" y="3378992"/>
            <a:ext cx="365612" cy="230204"/>
          </a:xfrm>
          <a:prstGeom prst="star7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269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227</Words>
  <Application>Microsoft Macintosh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Nutrition and Wandering</vt:lpstr>
      <vt:lpstr>Sampling Design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JBrown</dc:creator>
  <cp:lastModifiedBy>Brown,James T</cp:lastModifiedBy>
  <cp:revision>155</cp:revision>
  <dcterms:created xsi:type="dcterms:W3CDTF">2018-05-09T16:05:27Z</dcterms:created>
  <dcterms:modified xsi:type="dcterms:W3CDTF">2018-06-01T20:12:59Z</dcterms:modified>
</cp:coreProperties>
</file>