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65" r:id="rId5"/>
    <p:sldId id="258" r:id="rId6"/>
    <p:sldId id="268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/>
    <p:restoredTop sz="94643"/>
  </p:normalViewPr>
  <p:slideViewPr>
    <p:cSldViewPr>
      <p:cViewPr varScale="1">
        <p:scale>
          <a:sx n="106" d="100"/>
          <a:sy n="106" d="100"/>
        </p:scale>
        <p:origin x="-9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9857751387633929"/>
          <c:y val="0.17196423884514447"/>
          <c:w val="0.72050446194225692"/>
          <c:h val="0.54833366141732265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Dry Diet</c:v>
                </c:pt>
              </c:strCache>
            </c:strRef>
          </c:tx>
          <c:spPr>
            <a:ln>
              <a:noFill/>
            </a:ln>
          </c:spPr>
          <c:marker>
            <c:spPr>
              <a:solidFill>
                <a:srgbClr val="FF0000"/>
              </a:solidFill>
              <a:ln>
                <a:noFill/>
              </a:ln>
            </c:spPr>
          </c:marker>
          <c:trendline>
            <c:spPr>
              <a:ln w="25400">
                <a:solidFill>
                  <a:srgbClr val="FF0000"/>
                </a:solidFill>
              </a:ln>
            </c:spPr>
            <c:trendlineType val="linear"/>
          </c:trendline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2.5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40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0.65000000000000024</c:v>
                </c:pt>
                <c:pt idx="1">
                  <c:v>1.625</c:v>
                </c:pt>
                <c:pt idx="2">
                  <c:v>3.25</c:v>
                </c:pt>
                <c:pt idx="3">
                  <c:v>6.5</c:v>
                </c:pt>
                <c:pt idx="4">
                  <c:v>13</c:v>
                </c:pt>
                <c:pt idx="5">
                  <c:v>26</c:v>
                </c:pt>
              </c:numCache>
            </c:numRef>
          </c:val>
        </c:ser>
        <c:marker val="1"/>
        <c:axId val="86289408"/>
        <c:axId val="48628864"/>
      </c:lineChart>
      <c:catAx>
        <c:axId val="862894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Dry Mass</a:t>
                </a:r>
                <a:r>
                  <a:rPr lang="en-US" baseline="0" dirty="0" smtClean="0"/>
                  <a:t> (g)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48628864"/>
        <c:crosses val="autoZero"/>
        <c:auto val="1"/>
        <c:lblAlgn val="ctr"/>
        <c:lblOffset val="100"/>
      </c:catAx>
      <c:valAx>
        <c:axId val="48628864"/>
        <c:scaling>
          <c:orientation val="minMax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Wet Mass (g)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86289408"/>
        <c:crosses val="autoZero"/>
        <c:crossBetween val="between"/>
      </c:valAx>
    </c:plotArea>
    <c:legend>
      <c:legendPos val="r"/>
      <c:legendEntry>
        <c:idx val="0"/>
        <c:delete val="1"/>
      </c:legendEntry>
      <c:legendEntry>
        <c:idx val="1"/>
        <c:delete val="1"/>
      </c:legendEntry>
      <c:layout>
        <c:manualLayout>
          <c:xMode val="edge"/>
          <c:yMode val="edge"/>
          <c:x val="0.57165289789595952"/>
          <c:y val="0.88444956880389969"/>
          <c:w val="0.42561486166688201"/>
          <c:h val="0.11205324334458197"/>
        </c:manualLayout>
      </c:layout>
      <c:txPr>
        <a:bodyPr/>
        <a:lstStyle/>
        <a:p>
          <a:pPr>
            <a:defRPr sz="14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4.4715447154471566E-2"/>
          <c:y val="5.8510638297872349E-2"/>
          <c:w val="0.71138211382113814"/>
          <c:h val="0.88297872340425532"/>
        </c:manualLayout>
      </c:layout>
      <c:scatterChart>
        <c:scatterStyle val="lineMarker"/>
        <c:ser>
          <c:idx val="0"/>
          <c:order val="0"/>
          <c:tx>
            <c:strRef>
              <c:f>'Sheet1'!$B$1</c:f>
              <c:strCache>
                <c:ptCount val="1"/>
                <c:pt idx="0">
                  <c:v>BE</c:v>
                </c:pt>
              </c:strCache>
            </c:strRef>
          </c:tx>
          <c:xVal>
            <c:strRef>
              <c:f>'Sheet1'!$A$2:$A$3</c:f>
              <c:strCache>
                <c:ptCount val="2"/>
                <c:pt idx="0">
                  <c:v>Diapause</c:v>
                </c:pt>
                <c:pt idx="1">
                  <c:v>Non Diapause</c:v>
                </c:pt>
              </c:strCache>
            </c:strRef>
          </c:xVal>
          <c:yVal>
            <c:numRef>
              <c:f>'Sheet1'!$B$2:$B$3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yVal>
        </c:ser>
        <c:ser>
          <c:idx val="1"/>
          <c:order val="1"/>
          <c:tx>
            <c:strRef>
              <c:f>'Sheet1'!$C$1</c:f>
              <c:strCache>
                <c:ptCount val="1"/>
                <c:pt idx="0">
                  <c:v>UZ</c:v>
                </c:pt>
              </c:strCache>
            </c:strRef>
          </c:tx>
          <c:xVal>
            <c:strRef>
              <c:f>'Sheet1'!$A$2:$A$3</c:f>
              <c:strCache>
                <c:ptCount val="2"/>
                <c:pt idx="0">
                  <c:v>Diapause</c:v>
                </c:pt>
                <c:pt idx="1">
                  <c:v>Non Diapause</c:v>
                </c:pt>
              </c:strCache>
            </c:strRef>
          </c:xVal>
          <c:yVal>
            <c:numRef>
              <c:f>'Sheet1'!$C$2:$C$3</c:f>
              <c:numCache>
                <c:formatCode>General</c:formatCode>
                <c:ptCount val="2"/>
                <c:pt idx="0">
                  <c:v>1.5</c:v>
                </c:pt>
                <c:pt idx="1">
                  <c:v>0.5</c:v>
                </c:pt>
              </c:numCache>
            </c:numRef>
          </c:yVal>
        </c:ser>
        <c:axId val="48329088"/>
        <c:axId val="48330624"/>
      </c:scatterChart>
      <c:valAx>
        <c:axId val="48329088"/>
        <c:scaling>
          <c:orientation val="minMax"/>
          <c:max val="2"/>
          <c:min val="1"/>
        </c:scaling>
        <c:delete val="1"/>
        <c:axPos val="b"/>
        <c:numFmt formatCode="General" sourceLinked="1"/>
        <c:tickLblPos val="none"/>
        <c:crossAx val="48330624"/>
        <c:crosses val="autoZero"/>
        <c:crossBetween val="midCat"/>
      </c:valAx>
      <c:valAx>
        <c:axId val="48330624"/>
        <c:scaling>
          <c:orientation val="minMax"/>
        </c:scaling>
        <c:delete val="1"/>
        <c:axPos val="l"/>
        <c:numFmt formatCode="General" sourceLinked="1"/>
        <c:tickLblPos val="none"/>
        <c:crossAx val="48329088"/>
        <c:crosses val="autoZero"/>
        <c:crossBetween val="midCat"/>
      </c:valAx>
      <c:spPr>
        <a:noFill/>
        <a:ln w="25400">
          <a:solidFill>
            <a:schemeClr val="tx1"/>
          </a:solidFill>
        </a:ln>
      </c:spPr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4.4715447154471608E-2"/>
          <c:y val="5.8510638297872369E-2"/>
          <c:w val="0.71138211382113792"/>
          <c:h val="0.88297872340425532"/>
        </c:manualLayout>
      </c:layout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BE</c:v>
                </c:pt>
              </c:strCache>
            </c:strRef>
          </c:tx>
          <c:xVal>
            <c:strRef>
              <c:f>Sheet1!$A$2:$A$3</c:f>
              <c:strCache>
                <c:ptCount val="2"/>
                <c:pt idx="0">
                  <c:v>Diapause</c:v>
                </c:pt>
                <c:pt idx="1">
                  <c:v>Non Diapause</c:v>
                </c:pt>
              </c:strCache>
            </c:str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y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UZ</c:v>
                </c:pt>
              </c:strCache>
            </c:strRef>
          </c:tx>
          <c:xVal>
            <c:strRef>
              <c:f>Sheet1!$A$2:$A$3</c:f>
              <c:strCache>
                <c:ptCount val="2"/>
                <c:pt idx="0">
                  <c:v>Diapause</c:v>
                </c:pt>
                <c:pt idx="1">
                  <c:v>Non Diapause</c:v>
                </c:pt>
              </c:strCache>
            </c:strRef>
          </c:xVal>
          <c:yVal>
            <c:numRef>
              <c:f>Sheet1!$C$2:$C$3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</c:ser>
        <c:axId val="48904832"/>
        <c:axId val="48906624"/>
      </c:scatterChart>
      <c:valAx>
        <c:axId val="48904832"/>
        <c:scaling>
          <c:orientation val="minMax"/>
          <c:max val="2"/>
          <c:min val="1"/>
        </c:scaling>
        <c:delete val="1"/>
        <c:axPos val="b"/>
        <c:numFmt formatCode="General" sourceLinked="1"/>
        <c:tickLblPos val="none"/>
        <c:crossAx val="48906624"/>
        <c:crosses val="autoZero"/>
        <c:crossBetween val="midCat"/>
      </c:valAx>
      <c:valAx>
        <c:axId val="48906624"/>
        <c:scaling>
          <c:orientation val="minMax"/>
        </c:scaling>
        <c:delete val="1"/>
        <c:axPos val="l"/>
        <c:numFmt formatCode="General" sourceLinked="1"/>
        <c:tickLblPos val="none"/>
        <c:crossAx val="48904832"/>
        <c:crosses val="autoZero"/>
        <c:crossBetween val="midCat"/>
      </c:valAx>
      <c:spPr>
        <a:noFill/>
        <a:ln w="25400">
          <a:solidFill>
            <a:schemeClr val="tx1"/>
          </a:solidFill>
        </a:ln>
      </c:spPr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4.4715447154471649E-2"/>
          <c:y val="5.8510638297872383E-2"/>
          <c:w val="0.7113821138211377"/>
          <c:h val="0.88297872340425532"/>
        </c:manualLayout>
      </c:layout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BE</c:v>
                </c:pt>
              </c:strCache>
            </c:strRef>
          </c:tx>
          <c:xVal>
            <c:strRef>
              <c:f>Sheet1!$A$2:$A$3</c:f>
              <c:strCache>
                <c:ptCount val="2"/>
                <c:pt idx="0">
                  <c:v>Diapause</c:v>
                </c:pt>
                <c:pt idx="1">
                  <c:v>Non Diapause</c:v>
                </c:pt>
              </c:strCache>
            </c:str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UZ</c:v>
                </c:pt>
              </c:strCache>
            </c:strRef>
          </c:tx>
          <c:xVal>
            <c:strRef>
              <c:f>Sheet1!$A$2:$A$3</c:f>
              <c:strCache>
                <c:ptCount val="2"/>
                <c:pt idx="0">
                  <c:v>Diapause</c:v>
                </c:pt>
                <c:pt idx="1">
                  <c:v>Non Diapause</c:v>
                </c:pt>
              </c:strCache>
            </c:strRef>
          </c:xVal>
          <c:yVal>
            <c:numRef>
              <c:f>Sheet1!$C$2:$C$3</c:f>
              <c:numCache>
                <c:formatCode>General</c:formatCode>
                <c:ptCount val="2"/>
                <c:pt idx="0">
                  <c:v>1.5</c:v>
                </c:pt>
                <c:pt idx="1">
                  <c:v>1.5</c:v>
                </c:pt>
              </c:numCache>
            </c:numRef>
          </c:yVal>
        </c:ser>
        <c:axId val="48701440"/>
        <c:axId val="48702976"/>
      </c:scatterChart>
      <c:valAx>
        <c:axId val="48701440"/>
        <c:scaling>
          <c:orientation val="minMax"/>
          <c:max val="2"/>
          <c:min val="1"/>
        </c:scaling>
        <c:delete val="1"/>
        <c:axPos val="b"/>
        <c:numFmt formatCode="General" sourceLinked="1"/>
        <c:tickLblPos val="none"/>
        <c:crossAx val="48702976"/>
        <c:crosses val="autoZero"/>
        <c:crossBetween val="midCat"/>
      </c:valAx>
      <c:valAx>
        <c:axId val="48702976"/>
        <c:scaling>
          <c:orientation val="minMax"/>
        </c:scaling>
        <c:delete val="1"/>
        <c:axPos val="l"/>
        <c:numFmt formatCode="General" sourceLinked="1"/>
        <c:tickLblPos val="none"/>
        <c:crossAx val="48701440"/>
        <c:crosses val="autoZero"/>
        <c:crossBetween val="midCat"/>
      </c:valAx>
      <c:spPr>
        <a:noFill/>
        <a:ln w="25400">
          <a:solidFill>
            <a:schemeClr val="tx1"/>
          </a:solidFill>
        </a:ln>
      </c:spPr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tockChart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Diapause</c:v>
                </c:pt>
                <c:pt idx="1">
                  <c:v>Non Diapause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</c:v>
                </c:pt>
                <c:pt idx="1">
                  <c:v>14.666666666666668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Diapause</c:v>
                </c:pt>
                <c:pt idx="1">
                  <c:v>Non Diapause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55</c:v>
                </c:pt>
                <c:pt idx="1">
                  <c:v>18.333333333333325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Diapause</c:v>
                </c:pt>
                <c:pt idx="1">
                  <c:v>Non Diapause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11</c:v>
                </c:pt>
                <c:pt idx="1">
                  <c:v>3.6666666666666665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Column4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Diapause</c:v>
                </c:pt>
                <c:pt idx="1">
                  <c:v>Non Diapause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25</c:v>
                </c:pt>
                <c:pt idx="1">
                  <c:v>8.3333333333333357</c:v>
                </c:pt>
              </c:numCache>
            </c:numRef>
          </c:val>
        </c:ser>
        <c:hiLowLines/>
        <c:upDownBars>
          <c:gapWidth val="150"/>
          <c:upBars/>
          <c:downBars/>
        </c:upDownBars>
        <c:axId val="49355776"/>
        <c:axId val="49369856"/>
      </c:stockChart>
      <c:catAx>
        <c:axId val="49355776"/>
        <c:scaling>
          <c:orientation val="minMax"/>
        </c:scaling>
        <c:axPos val="b"/>
        <c:numFmt formatCode="m/d/yyyy" sourceLinked="1"/>
        <c:tickLblPos val="nextTo"/>
        <c:crossAx val="49369856"/>
        <c:crosses val="autoZero"/>
        <c:auto val="1"/>
        <c:lblAlgn val="ctr"/>
        <c:lblOffset val="100"/>
      </c:catAx>
      <c:valAx>
        <c:axId val="49369856"/>
        <c:scaling>
          <c:orientation val="minMax"/>
        </c:scaling>
        <c:delete val="1"/>
        <c:axPos val="l"/>
        <c:majorGridlines/>
        <c:numFmt formatCode="General" sourceLinked="1"/>
        <c:tickLblPos val="none"/>
        <c:crossAx val="4935577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tockChart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Diapause</c:v>
                </c:pt>
                <c:pt idx="1">
                  <c:v>Non Diapause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</c:v>
                </c:pt>
                <c:pt idx="1">
                  <c:v>44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Diapause</c:v>
                </c:pt>
                <c:pt idx="1">
                  <c:v>Non Diapause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55</c:v>
                </c:pt>
                <c:pt idx="1">
                  <c:v>55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Diapause</c:v>
                </c:pt>
                <c:pt idx="1">
                  <c:v>Non Diapause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11</c:v>
                </c:pt>
                <c:pt idx="1">
                  <c:v>11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Column4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Diapause</c:v>
                </c:pt>
                <c:pt idx="1">
                  <c:v>Non Diapause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25</c:v>
                </c:pt>
                <c:pt idx="1">
                  <c:v>25</c:v>
                </c:pt>
              </c:numCache>
            </c:numRef>
          </c:val>
        </c:ser>
        <c:hiLowLines/>
        <c:upDownBars>
          <c:gapWidth val="150"/>
          <c:upBars/>
          <c:downBars/>
        </c:upDownBars>
        <c:axId val="49392640"/>
        <c:axId val="49402624"/>
      </c:stockChart>
      <c:catAx>
        <c:axId val="49392640"/>
        <c:scaling>
          <c:orientation val="minMax"/>
        </c:scaling>
        <c:axPos val="b"/>
        <c:numFmt formatCode="m/d/yyyy" sourceLinked="1"/>
        <c:tickLblPos val="nextTo"/>
        <c:crossAx val="49402624"/>
        <c:crosses val="autoZero"/>
        <c:auto val="1"/>
        <c:lblAlgn val="ctr"/>
        <c:lblOffset val="100"/>
      </c:catAx>
      <c:valAx>
        <c:axId val="49402624"/>
        <c:scaling>
          <c:orientation val="minMax"/>
        </c:scaling>
        <c:delete val="1"/>
        <c:axPos val="l"/>
        <c:majorGridlines/>
        <c:numFmt formatCode="General" sourceLinked="1"/>
        <c:tickLblPos val="none"/>
        <c:crossAx val="4939264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tockChart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Diapause</c:v>
                </c:pt>
                <c:pt idx="1">
                  <c:v>Non Diapause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14.666666666666668</c:v>
                </c:pt>
                <c:pt idx="1">
                  <c:v>44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Diapause</c:v>
                </c:pt>
                <c:pt idx="1">
                  <c:v>Non Diapause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18.333333333333325</c:v>
                </c:pt>
                <c:pt idx="1">
                  <c:v>55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Diapause</c:v>
                </c:pt>
                <c:pt idx="1">
                  <c:v>Non Diapause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3.6666666666666665</c:v>
                </c:pt>
                <c:pt idx="1">
                  <c:v>11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Column4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Diapause</c:v>
                </c:pt>
                <c:pt idx="1">
                  <c:v>Non Diapause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8.3333333333333357</c:v>
                </c:pt>
                <c:pt idx="1">
                  <c:v>25</c:v>
                </c:pt>
              </c:numCache>
            </c:numRef>
          </c:val>
        </c:ser>
        <c:hiLowLines/>
        <c:upDownBars>
          <c:gapWidth val="150"/>
          <c:upBars/>
          <c:downBars/>
        </c:upDownBars>
        <c:axId val="49466368"/>
        <c:axId val="49476352"/>
      </c:stockChart>
      <c:catAx>
        <c:axId val="49466368"/>
        <c:scaling>
          <c:orientation val="minMax"/>
        </c:scaling>
        <c:axPos val="b"/>
        <c:numFmt formatCode="m/d/yyyy" sourceLinked="1"/>
        <c:tickLblPos val="nextTo"/>
        <c:crossAx val="49476352"/>
        <c:crosses val="autoZero"/>
        <c:auto val="1"/>
        <c:lblAlgn val="ctr"/>
        <c:lblOffset val="100"/>
      </c:catAx>
      <c:valAx>
        <c:axId val="49476352"/>
        <c:scaling>
          <c:orientation val="minMax"/>
        </c:scaling>
        <c:delete val="1"/>
        <c:axPos val="l"/>
        <c:majorGridlines/>
        <c:numFmt formatCode="General" sourceLinked="1"/>
        <c:tickLblPos val="none"/>
        <c:crossAx val="4946636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9857751387633929"/>
          <c:y val="0.17196423884514458"/>
          <c:w val="0.72050446194225648"/>
          <c:h val="0.54833366141732232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Dry Diet</c:v>
                </c:pt>
              </c:strCache>
            </c:strRef>
          </c:tx>
          <c:spPr>
            <a:ln>
              <a:noFill/>
            </a:ln>
          </c:spPr>
          <c:marker>
            <c:spPr>
              <a:solidFill>
                <a:srgbClr val="FF0000"/>
              </a:solidFill>
              <a:ln>
                <a:noFill/>
              </a:ln>
            </c:spPr>
          </c:marker>
          <c:trendline>
            <c:spPr>
              <a:ln w="25400">
                <a:solidFill>
                  <a:srgbClr val="FF0000"/>
                </a:solidFill>
              </a:ln>
            </c:spPr>
            <c:trendlineType val="linear"/>
          </c:trendline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2.5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40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0.65000000000000058</c:v>
                </c:pt>
                <c:pt idx="1">
                  <c:v>1.625</c:v>
                </c:pt>
                <c:pt idx="2">
                  <c:v>3.25</c:v>
                </c:pt>
                <c:pt idx="3">
                  <c:v>6.5</c:v>
                </c:pt>
                <c:pt idx="4">
                  <c:v>13</c:v>
                </c:pt>
                <c:pt idx="5">
                  <c:v>26</c:v>
                </c:pt>
              </c:numCache>
            </c:numRef>
          </c:val>
        </c:ser>
        <c:marker val="1"/>
        <c:axId val="91597824"/>
        <c:axId val="91649920"/>
      </c:lineChart>
      <c:catAx>
        <c:axId val="915978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Time (days)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91649920"/>
        <c:crosses val="autoZero"/>
        <c:auto val="1"/>
        <c:lblAlgn val="ctr"/>
        <c:lblOffset val="100"/>
      </c:catAx>
      <c:valAx>
        <c:axId val="91649920"/>
        <c:scaling>
          <c:orientation val="minMax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Dry </a:t>
                </a:r>
                <a:r>
                  <a:rPr lang="en-US" dirty="0" smtClean="0"/>
                  <a:t>Mass (g</a:t>
                </a:r>
                <a:r>
                  <a:rPr lang="en-US" dirty="0" smtClean="0"/>
                  <a:t>)</a:t>
                </a:r>
              </a:p>
              <a:p>
                <a:pPr>
                  <a:defRPr/>
                </a:pPr>
                <a:r>
                  <a:rPr lang="en-US" dirty="0" smtClean="0"/>
                  <a:t>Lipid Mass (g)</a:t>
                </a:r>
              </a:p>
              <a:p>
                <a:pPr>
                  <a:defRPr/>
                </a:pPr>
                <a:r>
                  <a:rPr lang="en-US" dirty="0" err="1" smtClean="0"/>
                  <a:t>Frass</a:t>
                </a:r>
                <a:r>
                  <a:rPr lang="en-US" dirty="0" smtClean="0"/>
                  <a:t> (g)</a:t>
                </a:r>
              </a:p>
            </c:rich>
          </c:tx>
          <c:layout/>
        </c:title>
        <c:numFmt formatCode="General" sourceLinked="1"/>
        <c:tickLblPos val="nextTo"/>
        <c:crossAx val="91597824"/>
        <c:crosses val="autoZero"/>
        <c:crossBetween val="between"/>
      </c:valAx>
    </c:plotArea>
    <c:legend>
      <c:legendPos val="r"/>
      <c:legendEntry>
        <c:idx val="0"/>
        <c:delete val="1"/>
      </c:legendEntry>
      <c:legendEntry>
        <c:idx val="1"/>
        <c:delete val="1"/>
      </c:legendEntry>
      <c:layout>
        <c:manualLayout>
          <c:xMode val="edge"/>
          <c:yMode val="edge"/>
          <c:x val="0.57165289789595952"/>
          <c:y val="0.88444956880389969"/>
          <c:w val="0.42561486166688223"/>
          <c:h val="0.112053243344582"/>
        </c:manualLayout>
      </c:layout>
      <c:txPr>
        <a:bodyPr/>
        <a:lstStyle/>
        <a:p>
          <a:pPr>
            <a:defRPr sz="14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7A8D8-D198-47E4-B17E-83A121B2A68F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Nutrition and Wandering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degree to which </a:t>
            </a:r>
            <a:r>
              <a:rPr lang="en-US" dirty="0" smtClean="0"/>
              <a:t>photoperiod can influence digestive efficiency in </a:t>
            </a:r>
            <a:r>
              <a:rPr lang="en-US" i="1" dirty="0" err="1" smtClean="0"/>
              <a:t>Ostrinia</a:t>
            </a:r>
            <a:r>
              <a:rPr lang="en-US" i="1" dirty="0" smtClean="0"/>
              <a:t> </a:t>
            </a:r>
            <a:r>
              <a:rPr lang="en-US" i="1" dirty="0" err="1" smtClean="0"/>
              <a:t>nubilalis</a:t>
            </a:r>
            <a:r>
              <a:rPr lang="en-US" i="1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Measuring Consumption, Waste, and Ingestion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1752599"/>
          </a:xfrm>
        </p:spPr>
        <p:txBody>
          <a:bodyPr>
            <a:normAutofit/>
          </a:bodyPr>
          <a:lstStyle/>
          <a:p>
            <a:r>
              <a:rPr lang="en-US" dirty="0" smtClean="0"/>
              <a:t>Dry diet mass will be calculated by regression given wet diet mass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2133600" y="2895600"/>
          <a:ext cx="46482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Ingestion rate: </a:t>
            </a:r>
            <a:r>
              <a:rPr lang="en-US" dirty="0" err="1" smtClean="0"/>
              <a:t>diet</a:t>
            </a:r>
            <a:r>
              <a:rPr lang="en-US" baseline="-25000" dirty="0" err="1" smtClean="0"/>
              <a:t>initial</a:t>
            </a:r>
            <a:r>
              <a:rPr lang="en-US" dirty="0" smtClean="0"/>
              <a:t> – </a:t>
            </a:r>
            <a:r>
              <a:rPr lang="en-US" dirty="0" err="1" smtClean="0"/>
              <a:t>diet</a:t>
            </a:r>
            <a:r>
              <a:rPr lang="en-US" baseline="-25000" dirty="0" err="1" smtClean="0"/>
              <a:t>remaining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Does photoperiod effect how much food these pests consume?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3124200"/>
            <a:ext cx="3505200" cy="2639199"/>
            <a:chOff x="76200" y="3124200"/>
            <a:chExt cx="3505200" cy="2639199"/>
          </a:xfrm>
        </p:grpSpPr>
        <p:graphicFrame>
          <p:nvGraphicFramePr>
            <p:cNvPr id="10" name="Chart 9"/>
            <p:cNvGraphicFramePr/>
            <p:nvPr/>
          </p:nvGraphicFramePr>
          <p:xfrm>
            <a:off x="457200" y="3124200"/>
            <a:ext cx="3124200" cy="2387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76200" y="3733800"/>
              <a:ext cx="461665" cy="95507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Ingestion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2400" y="5486400"/>
              <a:ext cx="760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Diapause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33600" y="5486400"/>
              <a:ext cx="1056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Non Diapause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48000" y="3152001"/>
            <a:ext cx="3429000" cy="2639199"/>
            <a:chOff x="152400" y="3124200"/>
            <a:chExt cx="3429000" cy="2639199"/>
          </a:xfrm>
        </p:grpSpPr>
        <p:graphicFrame>
          <p:nvGraphicFramePr>
            <p:cNvPr id="15" name="Chart 14"/>
            <p:cNvGraphicFramePr/>
            <p:nvPr/>
          </p:nvGraphicFramePr>
          <p:xfrm>
            <a:off x="457200" y="3124200"/>
            <a:ext cx="3124200" cy="2387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152400" y="5486400"/>
              <a:ext cx="760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Diapause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33600" y="5486400"/>
              <a:ext cx="1056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Non Diapause</a:t>
              </a:r>
              <a:endParaRPr lang="en-US" sz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72200" y="3152001"/>
            <a:ext cx="3429000" cy="2639199"/>
            <a:chOff x="152400" y="3124200"/>
            <a:chExt cx="3429000" cy="2639199"/>
          </a:xfrm>
        </p:grpSpPr>
        <p:graphicFrame>
          <p:nvGraphicFramePr>
            <p:cNvPr id="20" name="Chart 19"/>
            <p:cNvGraphicFramePr/>
            <p:nvPr/>
          </p:nvGraphicFramePr>
          <p:xfrm>
            <a:off x="457200" y="3124200"/>
            <a:ext cx="3124200" cy="2387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1" name="TextBox 20"/>
            <p:cNvSpPr txBox="1"/>
            <p:nvPr/>
          </p:nvSpPr>
          <p:spPr>
            <a:xfrm>
              <a:off x="152400" y="5486400"/>
              <a:ext cx="760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Diapause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33600" y="5486400"/>
              <a:ext cx="1056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Non Diapause</a:t>
              </a:r>
              <a:endParaRPr lang="en-US" sz="12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Digestion: ingestion - </a:t>
            </a:r>
            <a:r>
              <a:rPr lang="en-US" dirty="0" err="1" smtClean="0"/>
              <a:t>frass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digestion compare between diapause and non diapause conditions?</a:t>
            </a:r>
          </a:p>
        </p:txBody>
      </p:sp>
      <p:graphicFrame>
        <p:nvGraphicFramePr>
          <p:cNvPr id="18" name="Chart 17"/>
          <p:cNvGraphicFramePr/>
          <p:nvPr/>
        </p:nvGraphicFramePr>
        <p:xfrm>
          <a:off x="533400" y="3505200"/>
          <a:ext cx="2362200" cy="233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6200" y="4022570"/>
            <a:ext cx="461665" cy="97110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Digestion</a:t>
            </a:r>
            <a:endParaRPr lang="en-US" dirty="0"/>
          </a:p>
        </p:txBody>
      </p:sp>
      <p:graphicFrame>
        <p:nvGraphicFramePr>
          <p:cNvPr id="22" name="Chart 21"/>
          <p:cNvGraphicFramePr/>
          <p:nvPr/>
        </p:nvGraphicFramePr>
        <p:xfrm>
          <a:off x="3124200" y="3581400"/>
          <a:ext cx="2362200" cy="233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Chart 22"/>
          <p:cNvGraphicFramePr/>
          <p:nvPr/>
        </p:nvGraphicFramePr>
        <p:xfrm>
          <a:off x="5943600" y="3581400"/>
          <a:ext cx="2362200" cy="233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805" y="1690688"/>
            <a:ext cx="3987071" cy="469252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Photoperiod: long day (16:8) and short </a:t>
            </a:r>
            <a:r>
              <a:rPr lang="en-US" dirty="0"/>
              <a:t>d</a:t>
            </a:r>
            <a:r>
              <a:rPr lang="en-US" dirty="0" smtClean="0"/>
              <a:t>ay (12:12)</a:t>
            </a:r>
          </a:p>
          <a:p>
            <a:r>
              <a:rPr lang="en-US" dirty="0" smtClean="0"/>
              <a:t>BE and UZ strains</a:t>
            </a:r>
          </a:p>
          <a:p>
            <a:r>
              <a:rPr lang="en-US" dirty="0" smtClean="0"/>
              <a:t>Larvae fed ad </a:t>
            </a:r>
            <a:r>
              <a:rPr lang="en-US" dirty="0" err="1" smtClean="0"/>
              <a:t>libitum</a:t>
            </a:r>
            <a:endParaRPr lang="en-US" dirty="0" smtClean="0"/>
          </a:p>
          <a:p>
            <a:r>
              <a:rPr lang="en-US" dirty="0" smtClean="0"/>
              <a:t>Corn </a:t>
            </a:r>
            <a:r>
              <a:rPr lang="en-US" dirty="0" smtClean="0"/>
              <a:t>weighed</a:t>
            </a:r>
            <a:endParaRPr lang="en-US" dirty="0" smtClean="0"/>
          </a:p>
          <a:p>
            <a:r>
              <a:rPr lang="en-US" dirty="0" smtClean="0"/>
              <a:t>Ingestion and digestion quantified by each larvae.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15721" y="1690686"/>
          <a:ext cx="4071078" cy="30817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87758"/>
                <a:gridCol w="745830"/>
                <a:gridCol w="745830"/>
                <a:gridCol w="745830"/>
                <a:gridCol w="745830"/>
              </a:tblGrid>
              <a:tr h="521392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Experimental Design Goal</a:t>
                      </a:r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139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Diapause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600" dirty="0" smtClean="0"/>
                        <a:t>Cohort</a:t>
                      </a:r>
                    </a:p>
                    <a:p>
                      <a:pPr algn="ctr"/>
                      <a:r>
                        <a:rPr lang="en-US" sz="1600" dirty="0" smtClean="0"/>
                        <a:t>(12:12)</a:t>
                      </a:r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Non Diapause</a:t>
                      </a:r>
                    </a:p>
                    <a:p>
                      <a:pPr algn="ctr"/>
                      <a:r>
                        <a:rPr lang="en-US" sz="1600" dirty="0" smtClean="0"/>
                        <a:t>Cohort (16:8)</a:t>
                      </a:r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13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 1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BE Larvae</a:t>
                      </a:r>
                      <a:endParaRPr lang="en-US" sz="1600" dirty="0" smtClean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UZ</a:t>
                      </a:r>
                    </a:p>
                    <a:p>
                      <a:pPr algn="ctr"/>
                      <a:r>
                        <a:rPr lang="en-US" sz="1600" smtClean="0"/>
                        <a:t>Larvae</a:t>
                      </a:r>
                      <a:endParaRPr lang="en-US" sz="1600" dirty="0" smtClean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UZ</a:t>
                      </a:r>
                    </a:p>
                    <a:p>
                      <a:pPr algn="ctr"/>
                      <a:r>
                        <a:rPr lang="en-US" sz="1600" smtClean="0"/>
                        <a:t>Larvae</a:t>
                      </a:r>
                      <a:endParaRPr lang="en-US" sz="1600" dirty="0" smtClean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BE Larvae</a:t>
                      </a:r>
                      <a:endParaRPr lang="en-US" sz="1600" dirty="0" smtClean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13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 2</a:t>
                      </a:r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BE Larvae</a:t>
                      </a:r>
                      <a:endParaRPr lang="en-US" sz="1600" dirty="0" smtClean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UZ</a:t>
                      </a:r>
                    </a:p>
                    <a:p>
                      <a:pPr algn="ctr"/>
                      <a:r>
                        <a:rPr lang="en-US" sz="1600" smtClean="0"/>
                        <a:t>Larvae</a:t>
                      </a:r>
                      <a:endParaRPr lang="en-US" sz="1600" dirty="0" smtClean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UZ</a:t>
                      </a:r>
                    </a:p>
                    <a:p>
                      <a:pPr algn="ctr"/>
                      <a:r>
                        <a:rPr lang="en-US" sz="1600" smtClean="0"/>
                        <a:t>Larvae</a:t>
                      </a:r>
                      <a:endParaRPr lang="en-US" sz="1600" dirty="0" smtClean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BE Larvae</a:t>
                      </a:r>
                      <a:endParaRPr lang="en-US" sz="1600" dirty="0" smtClean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13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 3</a:t>
                      </a:r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BE Larvae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UZ</a:t>
                      </a:r>
                    </a:p>
                    <a:p>
                      <a:pPr algn="ctr"/>
                      <a:r>
                        <a:rPr lang="en-US" sz="1600" smtClean="0"/>
                        <a:t>Larvae</a:t>
                      </a:r>
                      <a:endParaRPr lang="en-US" sz="1600" dirty="0" smtClean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UZ</a:t>
                      </a:r>
                    </a:p>
                    <a:p>
                      <a:pPr algn="ctr"/>
                      <a:r>
                        <a:rPr lang="en-US" sz="1600" dirty="0" smtClean="0"/>
                        <a:t>Larvae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BE Larvae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509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/>
          <p:nvPr/>
        </p:nvGraphicFramePr>
        <p:xfrm>
          <a:off x="457200" y="304800"/>
          <a:ext cx="8229600" cy="601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183</Words>
  <Application>Microsoft Office PowerPoint</Application>
  <PresentationFormat>On-screen Show (4:3)</PresentationFormat>
  <Paragraphs>55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Nutrition and Wandering</vt:lpstr>
      <vt:lpstr>Measuring Consumption, Waste, and Ingestion</vt:lpstr>
      <vt:lpstr>Ingestion rate: dietinitial – dietremaining</vt:lpstr>
      <vt:lpstr>Digestion: ingestion - frass</vt:lpstr>
      <vt:lpstr>Sampling Design</vt:lpstr>
      <vt:lpstr>Slide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JBrown</dc:creator>
  <cp:lastModifiedBy>JBrown</cp:lastModifiedBy>
  <cp:revision>177</cp:revision>
  <dcterms:created xsi:type="dcterms:W3CDTF">2018-05-09T16:05:27Z</dcterms:created>
  <dcterms:modified xsi:type="dcterms:W3CDTF">2018-06-19T13:53:58Z</dcterms:modified>
</cp:coreProperties>
</file>