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olors6.xml" ContentType="application/vnd.ms-office.chartcolor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harts/colors5.xml" ContentType="application/vnd.ms-office.chartcolorstyle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charts/style4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8" r:id="rId7"/>
    <p:sldId id="260" r:id="rId8"/>
    <p:sldId id="261" r:id="rId9"/>
    <p:sldId id="262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9857751387633926"/>
          <c:y val="0.17196423884514436"/>
          <c:w val="0.72050446194225726"/>
          <c:h val="0.5483336614173228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Dry Diet</c:v>
                </c:pt>
              </c:strCache>
            </c:strRef>
          </c:tx>
          <c:spPr>
            <a:ln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</c:trendline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</c:v>
                </c:pt>
                <c:pt idx="1">
                  <c:v>1.625</c:v>
                </c:pt>
                <c:pt idx="2">
                  <c:v>3.25</c:v>
                </c:pt>
                <c:pt idx="3">
                  <c:v>6.5</c:v>
                </c:pt>
                <c:pt idx="4">
                  <c:v>13</c:v>
                </c:pt>
                <c:pt idx="5">
                  <c:v>26</c:v>
                </c:pt>
              </c:numCache>
            </c:numRef>
          </c:val>
        </c:ser>
        <c:marker val="1"/>
        <c:axId val="47851008"/>
        <c:axId val="48048000"/>
      </c:lineChart>
      <c:catAx>
        <c:axId val="47851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Dry Mass</a:t>
                </a:r>
                <a:r>
                  <a:rPr lang="en-US" baseline="0" dirty="0" smtClean="0"/>
                  <a:t> (g)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48048000"/>
        <c:crosses val="autoZero"/>
        <c:auto val="1"/>
        <c:lblAlgn val="ctr"/>
        <c:lblOffset val="100"/>
      </c:catAx>
      <c:valAx>
        <c:axId val="48048000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Wet Mass (g)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47851008"/>
        <c:crosses val="autoZero"/>
        <c:crossBetween val="between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57165289789595974"/>
          <c:y val="0.88444956880389947"/>
          <c:w val="0.42561486166688173"/>
          <c:h val="0.11205324334458193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Treatment 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Treatment 2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Treatment 3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Treatment 4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Treatment 5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Treatment 6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Treatment 7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Treatment 8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Treatment 9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Treatment 10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hiLowLines/>
        <c:upDownBars>
          <c:gapWidth val="150"/>
          <c:upBars/>
          <c:downBars/>
        </c:upDownBars>
        <c:axId val="120628352"/>
        <c:axId val="120630656"/>
      </c:stockChart>
      <c:catAx>
        <c:axId val="120628352"/>
        <c:scaling>
          <c:orientation val="minMax"/>
        </c:scaling>
        <c:axPos val="b"/>
        <c:numFmt formatCode="m/d/yyyy" sourceLinked="1"/>
        <c:tickLblPos val="nextTo"/>
        <c:crossAx val="120630656"/>
        <c:crosses val="autoZero"/>
        <c:auto val="1"/>
        <c:lblAlgn val="ctr"/>
        <c:lblOffset val="100"/>
      </c:catAx>
      <c:valAx>
        <c:axId val="120630656"/>
        <c:scaling>
          <c:orientation val="minMax"/>
        </c:scaling>
        <c:axPos val="l"/>
        <c:majorGridlines/>
        <c:numFmt formatCode="General" sourceLinked="1"/>
        <c:tickLblPos val="nextTo"/>
        <c:crossAx val="1206283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22023882260947139"/>
          <c:y val="6.6214422904044209E-2"/>
          <c:w val="0.72618019266412359"/>
          <c:h val="0.7730702823336691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02-4688-8C5F-F87F9B2D1098}"/>
            </c:ext>
          </c:extLst>
        </c:ser>
        <c:dLbls/>
        <c:marker val="1"/>
        <c:axId val="51134848"/>
        <c:axId val="51136768"/>
      </c:lineChart>
      <c:catAx>
        <c:axId val="511348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Days in 5</a:t>
                </a:r>
                <a:r>
                  <a:rPr lang="en-US" sz="2400" b="1" baseline="30000" dirty="0" smtClean="0"/>
                  <a:t>th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instar</a:t>
                </a:r>
                <a:endParaRPr lang="en-US" sz="2400" b="1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crossAx val="51136768"/>
        <c:crosses val="autoZero"/>
        <c:auto val="1"/>
        <c:lblAlgn val="ctr"/>
        <c:lblOffset val="100"/>
      </c:catAx>
      <c:valAx>
        <c:axId val="511367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efficiency</a:t>
                </a:r>
                <a:endParaRPr lang="en-US" sz="2400" b="1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tickLblPos val="nextTo"/>
        <c:crossAx val="5113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5873015873015908E-2"/>
          <c:y val="3.7942352444236709E-2"/>
          <c:w val="0.89054598175228084"/>
          <c:h val="0.80134248362227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90-4E51-97C5-F70409DDE204}"/>
            </c:ext>
          </c:extLst>
        </c:ser>
        <c:dLbls/>
        <c:marker val="1"/>
        <c:axId val="51884416"/>
        <c:axId val="51886336"/>
      </c:lineChart>
      <c:catAx>
        <c:axId val="5188441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 smtClean="0"/>
                  <a:t>Days in 5</a:t>
                </a:r>
                <a:r>
                  <a:rPr lang="en-US" sz="1800" b="1" i="0" baseline="30000" dirty="0" smtClean="0"/>
                  <a:t>th</a:t>
                </a:r>
                <a:r>
                  <a:rPr lang="en-US" sz="1800" b="1" i="0" baseline="0" dirty="0" smtClean="0"/>
                  <a:t> </a:t>
                </a:r>
                <a:r>
                  <a:rPr lang="en-US" sz="1800" b="1" i="0" baseline="0" dirty="0" err="1" smtClean="0"/>
                  <a:t>instar</a:t>
                </a:r>
                <a:endParaRPr lang="en-US" sz="1800" b="1" i="0" baseline="0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one"/>
        <c:crossAx val="51886336"/>
        <c:crosses val="autoZero"/>
        <c:auto val="1"/>
        <c:lblAlgn val="ctr"/>
        <c:lblOffset val="100"/>
      </c:catAx>
      <c:valAx>
        <c:axId val="518863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one"/>
        <c:crossAx val="5188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421471645078009"/>
          <c:y val="2.205137821975681E-2"/>
          <c:w val="0.47129225269607794"/>
          <c:h val="0.100734992317306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5873015873015908E-2"/>
          <c:y val="3.7942352444236709E-2"/>
          <c:w val="0.89054598175228084"/>
          <c:h val="0.80134248362227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30-41E3-B146-8ECB64B042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A30-41E3-B146-8ECB64B042CF}"/>
            </c:ext>
          </c:extLst>
        </c:ser>
        <c:dLbls/>
        <c:marker val="1"/>
        <c:axId val="52669440"/>
        <c:axId val="52675712"/>
      </c:lineChart>
      <c:catAx>
        <c:axId val="5266944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Time</a:t>
                </a:r>
                <a:endParaRPr lang="en-US" sz="2400" b="1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one"/>
        <c:crossAx val="52675712"/>
        <c:crosses val="autoZero"/>
        <c:auto val="1"/>
        <c:lblAlgn val="ctr"/>
        <c:lblOffset val="100"/>
      </c:catAx>
      <c:valAx>
        <c:axId val="526757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Stored Resources</a:t>
                </a:r>
                <a:endParaRPr lang="en-US" sz="2400" b="1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tickLblPos val="none"/>
        <c:crossAx val="5266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421471645078009"/>
          <c:y val="2.205137821975681E-2"/>
          <c:w val="0.47129225269607794"/>
          <c:h val="0.100734992317306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5873015873015908E-2"/>
          <c:y val="3.7942352444236709E-2"/>
          <c:w val="0.89054598175228084"/>
          <c:h val="0.80134248362227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34-4E57-97B8-494A5D41B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95</c:v>
                </c:pt>
                <c:pt idx="2">
                  <c:v>95</c:v>
                </c:pt>
                <c:pt idx="3">
                  <c:v>95</c:v>
                </c:pt>
                <c:pt idx="4">
                  <c:v>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34-4E57-97B8-494A5D41BE07}"/>
            </c:ext>
          </c:extLst>
        </c:ser>
        <c:dLbls/>
        <c:marker val="1"/>
        <c:axId val="52408320"/>
        <c:axId val="52410240"/>
      </c:lineChart>
      <c:catAx>
        <c:axId val="5240832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Time</a:t>
                </a:r>
                <a:endParaRPr lang="en-US" sz="2400" b="1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one"/>
        <c:crossAx val="52410240"/>
        <c:crosses val="autoZero"/>
        <c:auto val="1"/>
        <c:lblAlgn val="ctr"/>
        <c:lblOffset val="100"/>
      </c:catAx>
      <c:valAx>
        <c:axId val="524102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tickLblPos val="none"/>
        <c:crossAx val="5240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6722336168727707"/>
          <c:y val="1.4593212478552603E-2"/>
          <c:w val="0.29778503343375601"/>
          <c:h val="8.684478199579071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5873015873015908E-2"/>
          <c:y val="3.7942352444236709E-2"/>
          <c:w val="0.89054598175228084"/>
          <c:h val="0.80134248362227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E1-4DC0-8445-677C9F3EC2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DE1-4DC0-8445-677C9F3EC2C3}"/>
            </c:ext>
          </c:extLst>
        </c:ser>
        <c:dLbls/>
        <c:marker val="1"/>
        <c:axId val="55217152"/>
        <c:axId val="55231616"/>
      </c:lineChart>
      <c:catAx>
        <c:axId val="552171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Time</a:t>
                </a:r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one"/>
        <c:crossAx val="55231616"/>
        <c:crosses val="autoZero"/>
        <c:auto val="1"/>
        <c:lblAlgn val="ctr"/>
        <c:lblOffset val="100"/>
      </c:catAx>
      <c:valAx>
        <c:axId val="55231616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Stored Resources</a:t>
                </a:r>
                <a:endParaRPr lang="en-US" sz="2400" b="1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tickLblPos val="none"/>
        <c:crossAx val="5521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421471645078009"/>
          <c:y val="2.205137821975681E-2"/>
          <c:w val="0.47129225269607794"/>
          <c:h val="0.100734992317306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5873015873015908E-2"/>
          <c:y val="3.7942352444236709E-2"/>
          <c:w val="0.89054598175228084"/>
          <c:h val="0.80134248362227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FCC-4DE0-9B70-166908BF15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FCC-4DE0-9B70-166908BF150A}"/>
            </c:ext>
          </c:extLst>
        </c:ser>
        <c:dLbls/>
        <c:marker val="1"/>
        <c:axId val="55405568"/>
        <c:axId val="55415936"/>
      </c:lineChart>
      <c:catAx>
        <c:axId val="554055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Time</a:t>
                </a:r>
                <a:endParaRPr lang="en-US" sz="2400" b="1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one"/>
        <c:crossAx val="55415936"/>
        <c:crosses val="autoZero"/>
        <c:auto val="1"/>
        <c:lblAlgn val="ctr"/>
        <c:lblOffset val="100"/>
      </c:catAx>
      <c:valAx>
        <c:axId val="554159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tickLblPos val="none"/>
        <c:crossAx val="5540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6722336168727707"/>
          <c:y val="1.4593212478552603E-2"/>
          <c:w val="0.29778503343375601"/>
          <c:h val="8.684478199579071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A8D8-D198-47E4-B17E-83A121B2A68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openxmlformats.org/officeDocument/2006/relationships/chart" Target="../charts/chart6.xml"/><Relationship Id="rId7" Type="http://schemas.microsoft.com/office/2007/relationships/hdphoto" Target="../media/hdphoto1.wdp"/><Relationship Id="rId12" Type="http://schemas.microsoft.com/office/2007/relationships/hdphoto" Target="../media/hdphoto5.wdp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chart" Target="../charts/chart8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6.wdp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Nutrition and Wandering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degree to which nutrition can gate the wandering behavior of </a:t>
            </a:r>
            <a:r>
              <a:rPr lang="en-US" i="1" dirty="0" err="1"/>
              <a:t>Ostrinia</a:t>
            </a:r>
            <a:r>
              <a:rPr lang="en-US" i="1" dirty="0"/>
              <a:t> </a:t>
            </a:r>
            <a:r>
              <a:rPr lang="en-US" i="1" dirty="0" err="1"/>
              <a:t>nubilalis</a:t>
            </a:r>
            <a:r>
              <a:rPr lang="en-US" dirty="0"/>
              <a:t> </a:t>
            </a:r>
            <a:r>
              <a:rPr lang="en-US" dirty="0" err="1"/>
              <a:t>univoltine</a:t>
            </a:r>
            <a:r>
              <a:rPr lang="en-US" dirty="0"/>
              <a:t>-Z strain larvae. What effect does nutrition availability have on </a:t>
            </a:r>
            <a:r>
              <a:rPr lang="en-US" dirty="0" smtClean="0"/>
              <a:t>the digestive efficiency of 5</a:t>
            </a:r>
            <a:r>
              <a:rPr lang="en-US" baseline="30000" dirty="0" smtClean="0"/>
              <a:t>th</a:t>
            </a:r>
            <a:r>
              <a:rPr lang="en-US" dirty="0" smtClean="0"/>
              <a:t> instar ECB larvae.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Consumption, Waste, and Ingestion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ry diet mass will be calculated by regression given wet diet mass</a:t>
            </a:r>
          </a:p>
          <a:p>
            <a:r>
              <a:rPr lang="en-US" dirty="0" smtClean="0"/>
              <a:t>Ingestion rate: </a:t>
            </a:r>
            <a:r>
              <a:rPr lang="en-US" dirty="0" err="1" smtClean="0"/>
              <a:t>diet</a:t>
            </a:r>
            <a:r>
              <a:rPr lang="en-US" baseline="-25000" dirty="0" err="1" smtClean="0"/>
              <a:t>initial</a:t>
            </a:r>
            <a:r>
              <a:rPr lang="en-US" dirty="0" smtClean="0"/>
              <a:t> – </a:t>
            </a:r>
            <a:r>
              <a:rPr lang="en-US" dirty="0" err="1" smtClean="0"/>
              <a:t>diet</a:t>
            </a:r>
            <a:r>
              <a:rPr lang="en-US" baseline="-25000" dirty="0" err="1" smtClean="0"/>
              <a:t>remaining</a:t>
            </a:r>
            <a:endParaRPr lang="en-US" baseline="-25000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3429000"/>
          <a:ext cx="3962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Waste: </a:t>
            </a:r>
            <a:r>
              <a:rPr lang="en-US" dirty="0" err="1" smtClean="0"/>
              <a:t>frass</a:t>
            </a:r>
            <a:r>
              <a:rPr lang="en-US" baseline="-25000" dirty="0" err="1" smtClean="0"/>
              <a:t>weight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Digestion: ingestion - </a:t>
            </a:r>
            <a:r>
              <a:rPr lang="en-US" dirty="0" err="1" smtClean="0"/>
              <a:t>frass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05" y="1690688"/>
            <a:ext cx="3987071" cy="469252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Plot: </a:t>
            </a:r>
            <a:r>
              <a:rPr lang="en-US" dirty="0"/>
              <a:t>l</a:t>
            </a:r>
            <a:r>
              <a:rPr lang="en-US" dirty="0" smtClean="0"/>
              <a:t>ong day (16:8) and short </a:t>
            </a:r>
            <a:r>
              <a:rPr lang="en-US" dirty="0"/>
              <a:t>d</a:t>
            </a:r>
            <a:r>
              <a:rPr lang="en-US" dirty="0" smtClean="0"/>
              <a:t>ay (12:12)</a:t>
            </a:r>
          </a:p>
          <a:p>
            <a:r>
              <a:rPr lang="en-US" dirty="0" smtClean="0"/>
              <a:t>Subplot: </a:t>
            </a:r>
          </a:p>
          <a:p>
            <a:pPr lvl="1"/>
            <a:r>
              <a:rPr lang="en-US" dirty="0" smtClean="0"/>
              <a:t>Feeding ad </a:t>
            </a:r>
            <a:r>
              <a:rPr lang="en-US" dirty="0" err="1" smtClean="0"/>
              <a:t>libitum</a:t>
            </a:r>
            <a:endParaRPr lang="en-US" dirty="0"/>
          </a:p>
          <a:p>
            <a:pPr lvl="1"/>
            <a:r>
              <a:rPr lang="en-US" dirty="0" smtClean="0"/>
              <a:t>24 hour depravation</a:t>
            </a:r>
          </a:p>
          <a:p>
            <a:pPr lvl="1"/>
            <a:r>
              <a:rPr lang="en-US" dirty="0" smtClean="0"/>
              <a:t>48 hour depravation</a:t>
            </a:r>
          </a:p>
          <a:p>
            <a:pPr lvl="1"/>
            <a:r>
              <a:rPr lang="en-US" dirty="0" smtClean="0"/>
              <a:t>72 hour depravation</a:t>
            </a:r>
          </a:p>
          <a:p>
            <a:pPr lvl="1"/>
            <a:r>
              <a:rPr lang="en-US" dirty="0" smtClean="0"/>
              <a:t>96 hour depravation</a:t>
            </a:r>
          </a:p>
          <a:p>
            <a:pPr lvl="1"/>
            <a:r>
              <a:rPr lang="en-US" dirty="0" smtClean="0"/>
              <a:t>120 hour depravation</a:t>
            </a:r>
          </a:p>
          <a:p>
            <a:r>
              <a:rPr lang="en-US" dirty="0" smtClean="0"/>
              <a:t>Progression through 5</a:t>
            </a:r>
            <a:r>
              <a:rPr lang="en-US" baseline="30000" dirty="0" smtClean="0"/>
              <a:t>th</a:t>
            </a:r>
            <a:r>
              <a:rPr lang="en-US" dirty="0" smtClean="0"/>
              <a:t> instar tracked using a “surveillance” population between 20 larvae</a:t>
            </a:r>
          </a:p>
          <a:p>
            <a:pPr lvl="1"/>
            <a:r>
              <a:rPr lang="en-US" dirty="0" smtClean="0"/>
              <a:t>Day one of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instar</a:t>
            </a:r>
            <a:endParaRPr lang="en-US" dirty="0" smtClean="0"/>
          </a:p>
          <a:p>
            <a:pPr lvl="1"/>
            <a:r>
              <a:rPr lang="en-US" dirty="0" smtClean="0"/>
              <a:t>Wandering day</a:t>
            </a:r>
          </a:p>
          <a:p>
            <a:pPr lvl="1"/>
            <a:r>
              <a:rPr lang="en-US" dirty="0" smtClean="0"/>
              <a:t>Diapause day 10</a:t>
            </a:r>
          </a:p>
          <a:p>
            <a:r>
              <a:rPr lang="en-US" dirty="0" smtClean="0"/>
              <a:t>Artificial diet limited my mass</a:t>
            </a:r>
          </a:p>
          <a:p>
            <a:r>
              <a:rPr lang="en-US" dirty="0" smtClean="0"/>
              <a:t>All larvae starved for 30mins to assay for wandering and before being dried.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5721" y="1690686"/>
          <a:ext cx="4071078" cy="47165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802"/>
                <a:gridCol w="1177138"/>
                <a:gridCol w="1177138"/>
              </a:tblGrid>
              <a:tr h="5213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Experimental Design Goal</a:t>
                      </a:r>
                      <a:endParaRPr lang="en-US" sz="1600" dirty="0"/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Univoltine</a:t>
                      </a:r>
                      <a:r>
                        <a:rPr lang="en-US" sz="1600" dirty="0" smtClean="0"/>
                        <a:t>-Z</a:t>
                      </a:r>
                    </a:p>
                    <a:p>
                      <a:pPr algn="ctr"/>
                      <a:r>
                        <a:rPr lang="en-US" sz="1600" dirty="0" smtClean="0"/>
                        <a:t>Diapause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dirty="0" smtClean="0"/>
                        <a:t>(12:12)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Univoltine</a:t>
                      </a:r>
                      <a:r>
                        <a:rPr lang="en-US" sz="1600" dirty="0" smtClean="0"/>
                        <a:t>-Z</a:t>
                      </a:r>
                    </a:p>
                    <a:p>
                      <a:pPr algn="ctr"/>
                      <a:r>
                        <a:rPr lang="en-US" sz="1600" dirty="0" smtClean="0"/>
                        <a:t>Non Diapause (16:8)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 </a:t>
                      </a:r>
                      <a:r>
                        <a:rPr lang="en-US" sz="1600" dirty="0" err="1" smtClean="0"/>
                        <a:t>libitum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1 day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Minus 2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3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4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5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09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/>
          </p:nvPr>
        </p:nvGraphicFramePr>
        <p:xfrm>
          <a:off x="638508" y="2363390"/>
          <a:ext cx="3322466" cy="350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/>
          </p:nvPr>
        </p:nvGraphicFramePr>
        <p:xfrm>
          <a:off x="4891254" y="2363390"/>
          <a:ext cx="3322466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2101" y="202622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 Diapause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85800" y="457200"/>
            <a:ext cx="7620000" cy="1219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Prediction 1: </a:t>
            </a:r>
            <a:r>
              <a:rPr lang="en-US" sz="3300" dirty="0" smtClean="0"/>
              <a:t>Changes in diet </a:t>
            </a:r>
            <a:r>
              <a:rPr lang="en-US" sz="3300" dirty="0" smtClean="0"/>
              <a:t>access to nutrition has </a:t>
            </a:r>
            <a:r>
              <a:rPr lang="en-US" sz="3300" dirty="0" smtClean="0"/>
              <a:t>no effect on </a:t>
            </a:r>
            <a:r>
              <a:rPr lang="en-US" sz="3300" dirty="0" smtClean="0"/>
              <a:t>digestive efficiency</a:t>
            </a:r>
            <a:endParaRPr lang="en-US" sz="3300" dirty="0"/>
          </a:p>
        </p:txBody>
      </p:sp>
      <p:sp>
        <p:nvSpPr>
          <p:cNvPr id="40" name="TextBox 39"/>
          <p:cNvSpPr txBox="1"/>
          <p:nvPr/>
        </p:nvSpPr>
        <p:spPr>
          <a:xfrm>
            <a:off x="6287137" y="2025038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Diapause</a:t>
            </a:r>
          </a:p>
        </p:txBody>
      </p:sp>
      <p:sp>
        <p:nvSpPr>
          <p:cNvPr id="2" name="TextBox 1"/>
          <p:cNvSpPr txBox="1"/>
          <p:nvPr/>
        </p:nvSpPr>
        <p:spPr>
          <a:xfrm rot="19572131">
            <a:off x="3102067" y="2799543"/>
            <a:ext cx="2177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xmlns="" val="29007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2228" y="940670"/>
            <a:ext cx="1395460" cy="31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Long Diapause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1677" y="940670"/>
            <a:ext cx="1395460" cy="3149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Short Diapause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954" y="940670"/>
            <a:ext cx="1378633" cy="314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4330" y="940669"/>
            <a:ext cx="1395460" cy="3149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Summer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119539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Prediction 2: </a:t>
            </a:r>
            <a:r>
              <a:rPr lang="en-US" sz="3300"/>
              <a:t>Stored resources increased </a:t>
            </a:r>
            <a:r>
              <a:rPr lang="en-US" sz="3300" dirty="0"/>
              <a:t>in diapausing larvae</a:t>
            </a:r>
          </a:p>
        </p:txBody>
      </p:sp>
      <p:graphicFrame>
        <p:nvGraphicFramePr>
          <p:cNvPr id="11" name="Chart 10"/>
          <p:cNvGraphicFramePr/>
          <p:nvPr>
            <p:extLst/>
          </p:nvPr>
        </p:nvGraphicFramePr>
        <p:xfrm>
          <a:off x="628650" y="2522994"/>
          <a:ext cx="3322466" cy="303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9337" y="2226469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Non-Diapause</a:t>
            </a:r>
          </a:p>
        </p:txBody>
      </p:sp>
      <p:graphicFrame>
        <p:nvGraphicFramePr>
          <p:cNvPr id="18" name="Chart 17"/>
          <p:cNvGraphicFramePr/>
          <p:nvPr>
            <p:extLst/>
          </p:nvPr>
        </p:nvGraphicFramePr>
        <p:xfrm>
          <a:off x="5192884" y="2522994"/>
          <a:ext cx="3322466" cy="303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07786" y="2226469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Diapause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67270" y="3917332"/>
            <a:ext cx="1774820" cy="1196282"/>
            <a:chOff x="4670306" y="1690688"/>
            <a:chExt cx="6281320" cy="4425554"/>
          </a:xfrm>
        </p:grpSpPr>
        <p:pic>
          <p:nvPicPr>
            <p:cNvPr id="21" name="Content Placeholder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7106"/>
            <a:stretch/>
          </p:blipFill>
          <p:spPr>
            <a:xfrm>
              <a:off x="8900311" y="1764904"/>
              <a:ext cx="2051315" cy="4351338"/>
            </a:xfrm>
            <a:prstGeom prst="rect">
              <a:avLst/>
            </a:prstGeom>
          </p:spPr>
        </p:pic>
        <p:pic>
          <p:nvPicPr>
            <p:cNvPr id="22" name="Content Placeholder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5557"/>
            <a:stretch/>
          </p:blipFill>
          <p:spPr>
            <a:xfrm>
              <a:off x="4670306" y="1690688"/>
              <a:ext cx="2111415" cy="4351338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001966" y="2723603"/>
              <a:ext cx="1779755" cy="1327418"/>
              <a:chOff x="2904184" y="3284101"/>
              <a:chExt cx="1779755" cy="132741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904184" y="3284102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53118"/>
              <a:stretch/>
            </p:blipFill>
            <p:spPr>
              <a:xfrm>
                <a:off x="2904185" y="3284101"/>
                <a:ext cx="834390" cy="1327417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4989229" y="4185957"/>
              <a:ext cx="1779755" cy="1327418"/>
              <a:chOff x="7128992" y="3909348"/>
              <a:chExt cx="1779755" cy="1327418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128992" y="3909349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9">
                        <a14:imgEffect>
                          <a14:colorTemperature colorTemp="47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47855"/>
              <a:stretch/>
            </p:blipFill>
            <p:spPr>
              <a:xfrm>
                <a:off x="7128992" y="3909348"/>
                <a:ext cx="928050" cy="1327417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163214" y="4260173"/>
              <a:ext cx="1779755" cy="1327418"/>
              <a:chOff x="838199" y="3854667"/>
              <a:chExt cx="1779755" cy="1327418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0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8199" y="3854668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1">
                        <a14:imgEffect>
                          <a14:colorTemperature colorTemp="47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52145"/>
              <a:stretch/>
            </p:blipFill>
            <p:spPr>
              <a:xfrm>
                <a:off x="838199" y="3854667"/>
                <a:ext cx="851705" cy="1327417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9171871" y="2805434"/>
              <a:ext cx="1779755" cy="1327417"/>
              <a:chOff x="838199" y="3854668"/>
              <a:chExt cx="1779755" cy="1327417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2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8199" y="3854668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52145"/>
              <a:stretch/>
            </p:blipFill>
            <p:spPr>
              <a:xfrm>
                <a:off x="838199" y="3854668"/>
                <a:ext cx="851706" cy="1327417"/>
              </a:xfrm>
              <a:prstGeom prst="rect">
                <a:avLst/>
              </a:prstGeom>
            </p:spPr>
          </p:pic>
        </p:grpSp>
      </p:grpSp>
      <p:sp>
        <p:nvSpPr>
          <p:cNvPr id="39" name="L-Shape 38"/>
          <p:cNvSpPr/>
          <p:nvPr/>
        </p:nvSpPr>
        <p:spPr>
          <a:xfrm rot="2959092">
            <a:off x="4466250" y="4478110"/>
            <a:ext cx="272435" cy="264290"/>
          </a:xfrm>
          <a:prstGeom prst="corner">
            <a:avLst>
              <a:gd name="adj1" fmla="val 19420"/>
              <a:gd name="adj2" fmla="val 18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7-Point Star 39"/>
          <p:cNvSpPr/>
          <p:nvPr/>
        </p:nvSpPr>
        <p:spPr>
          <a:xfrm>
            <a:off x="8217687" y="2718172"/>
            <a:ext cx="365612" cy="230204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8169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2228" y="940670"/>
            <a:ext cx="1395460" cy="31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Long Diapause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1677" y="940670"/>
            <a:ext cx="1395460" cy="3149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Short Diapause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954" y="940670"/>
            <a:ext cx="1378633" cy="314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4330" y="940669"/>
            <a:ext cx="1395460" cy="3149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Summer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12061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Prediction 3: </a:t>
            </a:r>
            <a:r>
              <a:rPr lang="en-US" sz="3300"/>
              <a:t>Stored resources differs </a:t>
            </a:r>
            <a:r>
              <a:rPr lang="en-US" sz="3300" dirty="0"/>
              <a:t>by photoperiod and ecotype</a:t>
            </a:r>
          </a:p>
        </p:txBody>
      </p:sp>
      <p:graphicFrame>
        <p:nvGraphicFramePr>
          <p:cNvPr id="11" name="Chart 10"/>
          <p:cNvGraphicFramePr/>
          <p:nvPr>
            <p:extLst/>
          </p:nvPr>
        </p:nvGraphicFramePr>
        <p:xfrm>
          <a:off x="628650" y="2618972"/>
          <a:ext cx="3322466" cy="303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9337" y="2322447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Non-Diapause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57550" y="4171299"/>
            <a:ext cx="2003420" cy="1226633"/>
            <a:chOff x="4670306" y="1690688"/>
            <a:chExt cx="6281320" cy="4425554"/>
          </a:xfrm>
        </p:grpSpPr>
        <p:pic>
          <p:nvPicPr>
            <p:cNvPr id="16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7106"/>
            <a:stretch/>
          </p:blipFill>
          <p:spPr>
            <a:xfrm>
              <a:off x="8900311" y="1764904"/>
              <a:ext cx="2051315" cy="4351338"/>
            </a:xfrm>
            <a:prstGeom prst="rect">
              <a:avLst/>
            </a:prstGeom>
          </p:spPr>
        </p:pic>
        <p:pic>
          <p:nvPicPr>
            <p:cNvPr id="17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5557"/>
            <a:stretch/>
          </p:blipFill>
          <p:spPr>
            <a:xfrm>
              <a:off x="4670306" y="1690688"/>
              <a:ext cx="2111415" cy="4351338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001966" y="2723603"/>
              <a:ext cx="1779755" cy="1327418"/>
              <a:chOff x="2904184" y="3284101"/>
              <a:chExt cx="1779755" cy="132741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904184" y="3284102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6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53118"/>
              <a:stretch/>
            </p:blipFill>
            <p:spPr>
              <a:xfrm>
                <a:off x="2904185" y="3284101"/>
                <a:ext cx="834390" cy="132741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989229" y="4185957"/>
              <a:ext cx="1779755" cy="1327418"/>
              <a:chOff x="7128992" y="3909348"/>
              <a:chExt cx="1779755" cy="1327418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128992" y="3909349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colorTemperature colorTemp="47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47855"/>
              <a:stretch/>
            </p:blipFill>
            <p:spPr>
              <a:xfrm>
                <a:off x="7128992" y="3909348"/>
                <a:ext cx="928050" cy="1327417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9163214" y="4260173"/>
              <a:ext cx="1779755" cy="1327418"/>
              <a:chOff x="838199" y="3854667"/>
              <a:chExt cx="1779755" cy="132741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9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8199" y="3854668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0">
                        <a14:imgEffect>
                          <a14:colorTemperature colorTemp="47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52145"/>
              <a:stretch/>
            </p:blipFill>
            <p:spPr>
              <a:xfrm>
                <a:off x="838199" y="3854667"/>
                <a:ext cx="851705" cy="1327417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9171871" y="2805434"/>
              <a:ext cx="1779755" cy="1327417"/>
              <a:chOff x="838199" y="3854668"/>
              <a:chExt cx="1779755" cy="1327417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1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8199" y="3854668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2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52145"/>
              <a:stretch/>
            </p:blipFill>
            <p:spPr>
              <a:xfrm>
                <a:off x="838199" y="3854668"/>
                <a:ext cx="851706" cy="1327417"/>
              </a:xfrm>
              <a:prstGeom prst="rect">
                <a:avLst/>
              </a:prstGeom>
            </p:spPr>
          </p:pic>
        </p:grpSp>
      </p:grpSp>
      <p:sp>
        <p:nvSpPr>
          <p:cNvPr id="32" name="Donut 31"/>
          <p:cNvSpPr/>
          <p:nvPr/>
        </p:nvSpPr>
        <p:spPr>
          <a:xfrm>
            <a:off x="4657250" y="4399590"/>
            <a:ext cx="600959" cy="483894"/>
          </a:xfrm>
          <a:prstGeom prst="donut">
            <a:avLst>
              <a:gd name="adj" fmla="val 100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aphicFrame>
        <p:nvGraphicFramePr>
          <p:cNvPr id="51" name="Chart 50"/>
          <p:cNvGraphicFramePr/>
          <p:nvPr>
            <p:extLst/>
          </p:nvPr>
        </p:nvGraphicFramePr>
        <p:xfrm>
          <a:off x="4895221" y="2618972"/>
          <a:ext cx="3322466" cy="303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10123" y="2322447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Diapause</a:t>
            </a:r>
          </a:p>
        </p:txBody>
      </p:sp>
      <p:sp>
        <p:nvSpPr>
          <p:cNvPr id="53" name="7-Point Star 52"/>
          <p:cNvSpPr/>
          <p:nvPr/>
        </p:nvSpPr>
        <p:spPr>
          <a:xfrm>
            <a:off x="7759443" y="2899952"/>
            <a:ext cx="365612" cy="230204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7-Point Star 53"/>
          <p:cNvSpPr/>
          <p:nvPr/>
        </p:nvSpPr>
        <p:spPr>
          <a:xfrm>
            <a:off x="7759443" y="3378992"/>
            <a:ext cx="365612" cy="230204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xmlns="" val="9269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279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Nutrition and Wandering</vt:lpstr>
      <vt:lpstr>Measuring Consumption, Waste, and Ingestion</vt:lpstr>
      <vt:lpstr>Slide 3</vt:lpstr>
      <vt:lpstr>Slide 4</vt:lpstr>
      <vt:lpstr>Slide 5</vt:lpstr>
      <vt:lpstr>Sampling Design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JBrown</dc:creator>
  <cp:lastModifiedBy>JBrown</cp:lastModifiedBy>
  <cp:revision>163</cp:revision>
  <dcterms:created xsi:type="dcterms:W3CDTF">2018-05-09T16:05:27Z</dcterms:created>
  <dcterms:modified xsi:type="dcterms:W3CDTF">2018-06-01T21:32:05Z</dcterms:modified>
</cp:coreProperties>
</file>